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1" r:id="rId3"/>
  </p:sldMasterIdLst>
  <p:notesMasterIdLst>
    <p:notesMasterId r:id="rId16"/>
  </p:notesMasterIdLst>
  <p:sldIdLst>
    <p:sldId id="256" r:id="rId4"/>
    <p:sldId id="261" r:id="rId5"/>
    <p:sldId id="262" r:id="rId6"/>
    <p:sldId id="263" r:id="rId7"/>
    <p:sldId id="257" r:id="rId8"/>
    <p:sldId id="258" r:id="rId9"/>
    <p:sldId id="259" r:id="rId10"/>
    <p:sldId id="264" r:id="rId11"/>
    <p:sldId id="260" r:id="rId12"/>
    <p:sldId id="265" r:id="rId13"/>
    <p:sldId id="266"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1688"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B14FB3-8340-4D3F-8FBB-93292A43C3FA}" type="datetimeFigureOut">
              <a:rPr lang="en-US" smtClean="0"/>
              <a:t>1/31/14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A44512-E420-4D8D-9DAA-20750F9ADD2C}" type="slidenum">
              <a:rPr lang="en-US" smtClean="0"/>
              <a:t>‹#›</a:t>
            </a:fld>
            <a:endParaRPr lang="en-US"/>
          </a:p>
        </p:txBody>
      </p:sp>
    </p:spTree>
    <p:extLst>
      <p:ext uri="{BB962C8B-B14F-4D97-AF65-F5344CB8AC3E}">
        <p14:creationId xmlns:p14="http://schemas.microsoft.com/office/powerpoint/2010/main" val="1094860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Student and Proctor authorizations are needed to perform certain functions at the session level. </a:t>
            </a:r>
          </a:p>
          <a:p>
            <a:endParaRPr lang="en-US" dirty="0"/>
          </a:p>
          <a:p>
            <a:pPr defTabSz="895838" eaLnBrk="0" fontAlgn="base" hangingPunct="0">
              <a:spcBef>
                <a:spcPct val="30000"/>
              </a:spcBef>
              <a:spcAft>
                <a:spcPct val="0"/>
              </a:spcAft>
              <a:defRPr/>
            </a:pPr>
            <a:r>
              <a:rPr lang="en-US" dirty="0"/>
              <a:t>Each student must have an authorization in order to log in to a test. A proctor authorization (log in for test administrator)  allows a test administrator to log in and view the same test (Read Aloud) that the students receiving a Read Aloud Accommodation are taking.  These are only needed for Read Aloud Administration test sessions.</a:t>
            </a:r>
          </a:p>
          <a:p>
            <a:pPr defTabSz="895838" eaLnBrk="0" fontAlgn="base" hangingPunct="0">
              <a:spcBef>
                <a:spcPct val="30000"/>
              </a:spcBef>
              <a:spcAft>
                <a:spcPct val="0"/>
              </a:spcAft>
              <a:defRPr/>
            </a:pPr>
            <a:endParaRPr lang="en-US" dirty="0"/>
          </a:p>
          <a:p>
            <a:pPr defTabSz="895838" eaLnBrk="0" fontAlgn="base" hangingPunct="0">
              <a:spcBef>
                <a:spcPct val="30000"/>
              </a:spcBef>
              <a:spcAft>
                <a:spcPct val="0"/>
              </a:spcAft>
              <a:defRPr/>
            </a:pPr>
            <a:r>
              <a:rPr lang="en-US" dirty="0"/>
              <a:t>Authorizations contain:</a:t>
            </a:r>
          </a:p>
          <a:p>
            <a:pPr marL="167970" indent="-167970" defTabSz="895838" eaLnBrk="0" fontAlgn="base" hangingPunct="0">
              <a:spcBef>
                <a:spcPct val="30000"/>
              </a:spcBef>
              <a:spcAft>
                <a:spcPct val="0"/>
              </a:spcAft>
              <a:buFont typeface="Arial" panose="020B0604020202020204" pitchFamily="34" charset="0"/>
              <a:buChar char="•"/>
              <a:defRPr/>
            </a:pPr>
            <a:r>
              <a:rPr lang="en-US" dirty="0"/>
              <a:t>the URL to enter into an Internet browser to access tests through the browser-based </a:t>
            </a:r>
            <a:r>
              <a:rPr lang="en-US" dirty="0" err="1"/>
              <a:t>TestNav</a:t>
            </a:r>
            <a:r>
              <a:rPr lang="en-US" dirty="0"/>
              <a:t>, </a:t>
            </a:r>
          </a:p>
          <a:p>
            <a:pPr marL="167970" indent="-167970" defTabSz="895838" eaLnBrk="0" fontAlgn="base" hangingPunct="0">
              <a:spcBef>
                <a:spcPct val="30000"/>
              </a:spcBef>
              <a:spcAft>
                <a:spcPct val="0"/>
              </a:spcAft>
              <a:buFont typeface="Arial" panose="020B0604020202020204" pitchFamily="34" charset="0"/>
              <a:buChar char="•"/>
              <a:defRPr/>
            </a:pPr>
            <a:r>
              <a:rPr lang="en-US" dirty="0"/>
              <a:t>a unique login ID, and</a:t>
            </a:r>
          </a:p>
          <a:p>
            <a:pPr marL="167970" indent="-167970" defTabSz="895838" eaLnBrk="0" fontAlgn="base" hangingPunct="0">
              <a:spcBef>
                <a:spcPct val="30000"/>
              </a:spcBef>
              <a:spcAft>
                <a:spcPct val="0"/>
              </a:spcAft>
              <a:buFont typeface="Arial" panose="020B0604020202020204" pitchFamily="34" charset="0"/>
              <a:buChar char="•"/>
              <a:defRPr/>
            </a:pPr>
            <a:r>
              <a:rPr lang="en-US" dirty="0"/>
              <a:t>the test code needed to log in. </a:t>
            </a:r>
          </a:p>
          <a:p>
            <a:pPr defTabSz="895838" eaLnBrk="0" fontAlgn="base" hangingPunct="0">
              <a:spcBef>
                <a:spcPct val="30000"/>
              </a:spcBef>
              <a:spcAft>
                <a:spcPct val="0"/>
              </a:spcAft>
              <a:defRPr/>
            </a:pPr>
            <a:endParaRPr lang="en-US" dirty="0"/>
          </a:p>
          <a:p>
            <a:pPr defTabSz="895838" eaLnBrk="0" fontAlgn="base" hangingPunct="0">
              <a:spcBef>
                <a:spcPct val="30000"/>
              </a:spcBef>
              <a:spcAft>
                <a:spcPct val="0"/>
              </a:spcAft>
              <a:defRPr/>
            </a:pPr>
            <a:r>
              <a:rPr lang="en-US" dirty="0"/>
              <a:t>Student authorizations also contain the keystrokes available for navigating through </a:t>
            </a:r>
            <a:r>
              <a:rPr lang="en-US" dirty="0" err="1"/>
              <a:t>TestNav</a:t>
            </a:r>
            <a:r>
              <a:rPr lang="en-US" dirty="0"/>
              <a:t>. </a:t>
            </a:r>
          </a:p>
          <a:p>
            <a:endParaRPr lang="en-US" dirty="0"/>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2</a:t>
            </a:fld>
            <a:endParaRPr lang="en-US" smtClean="0">
              <a:latin typeface="Trebuchet MS"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anose="020B0604020202020204" pitchFamily="34" charset="0"/>
                <a:cs typeface="Arial" panose="020B0604020202020204" pitchFamily="34" charset="0"/>
              </a:rPr>
              <a:t>Seal codes will also need to be printed.  Seal codes are the electronic equivalents of the adhesive tabs that are used to seal sections of paper test booklets.  There will be one set of seal codes assigned to each test session.</a:t>
            </a:r>
          </a:p>
          <a:p>
            <a:pPr defTabSz="895838" eaLnBrk="0" fontAlgn="base" hangingPunct="0">
              <a:spcBef>
                <a:spcPct val="30000"/>
              </a:spcBef>
              <a:spcAft>
                <a:spcPct val="0"/>
              </a:spcAft>
              <a:defRPr/>
            </a:pPr>
            <a:endParaRPr lang="en-US" dirty="0">
              <a:solidFill>
                <a:srgbClr val="292F82"/>
              </a:solidFill>
              <a:latin typeface="Arial" panose="020B0604020202020204" pitchFamily="34" charset="0"/>
              <a:cs typeface="Arial" panose="020B0604020202020204" pitchFamily="34" charset="0"/>
            </a:endParaRPr>
          </a:p>
          <a:p>
            <a:pPr defTabSz="895838" eaLnBrk="0" fontAlgn="base" hangingPunct="0">
              <a:spcBef>
                <a:spcPct val="30000"/>
              </a:spcBef>
              <a:spcAft>
                <a:spcPct val="0"/>
              </a:spcAft>
              <a:defRPr/>
            </a:pPr>
            <a:r>
              <a:rPr lang="en-US" dirty="0">
                <a:latin typeface="Arial" panose="020B0604020202020204" pitchFamily="34" charset="0"/>
                <a:cs typeface="Arial" panose="020B0604020202020204" pitchFamily="34" charset="0"/>
              </a:rPr>
              <a:t>Before students in a test session can go to the next sealed section of an electronic test, they must enter the appropriate four-digit seal code. Seal </a:t>
            </a:r>
          </a:p>
          <a:p>
            <a:pPr defTabSz="895838" eaLnBrk="0" fontAlgn="base" hangingPunct="0">
              <a:spcBef>
                <a:spcPct val="30000"/>
              </a:spcBef>
              <a:spcAft>
                <a:spcPct val="0"/>
              </a:spcAft>
              <a:defRPr/>
            </a:pPr>
            <a:r>
              <a:rPr lang="en-US" dirty="0">
                <a:latin typeface="Arial" panose="020B0604020202020204" pitchFamily="34" charset="0"/>
                <a:cs typeface="Arial" panose="020B0604020202020204" pitchFamily="34" charset="0"/>
              </a:rPr>
              <a:t>codes for a specific test session are listed on the seal codes document. </a:t>
            </a: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solidFill>
                  <a:prstClr val="black"/>
                </a:solidFill>
                <a:latin typeface="Trebuchet MS" pitchFamily="34" charset="0"/>
              </a:rPr>
              <a:pPr/>
              <a:t>3</a:t>
            </a:fld>
            <a:endParaRPr lang="en-US" smtClean="0">
              <a:solidFill>
                <a:prstClr val="black"/>
              </a:solidFill>
              <a:latin typeface="Trebuchet MS"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0" dirty="0" smtClean="0">
                <a:solidFill>
                  <a:schemeClr val="tx1"/>
                </a:solidFill>
              </a:rPr>
              <a:t>A test session must be started before students can begin testing. Scheduling a date and time for a new test session is intended primarily for planning purposes.</a:t>
            </a:r>
            <a:r>
              <a:rPr lang="en-US" i="0" baseline="0" dirty="0" smtClean="0">
                <a:solidFill>
                  <a:schemeClr val="tx1"/>
                </a:solidFill>
              </a:rPr>
              <a:t>  </a:t>
            </a:r>
            <a:r>
              <a:rPr lang="en-US" i="0" dirty="0" smtClean="0">
                <a:solidFill>
                  <a:schemeClr val="tx1"/>
                </a:solidFill>
              </a:rPr>
              <a:t>A test session will not start until you click the </a:t>
            </a:r>
            <a:r>
              <a:rPr lang="en-US" b="1" i="1" dirty="0" smtClean="0">
                <a:solidFill>
                  <a:schemeClr val="tx1"/>
                </a:solidFill>
              </a:rPr>
              <a:t>Start</a:t>
            </a:r>
            <a:r>
              <a:rPr lang="en-US" i="0" dirty="0" smtClean="0">
                <a:solidFill>
                  <a:schemeClr val="tx1"/>
                </a:solidFill>
              </a:rPr>
              <a:t> button on the </a:t>
            </a:r>
            <a:r>
              <a:rPr lang="en-US" i="1" dirty="0" smtClean="0">
                <a:solidFill>
                  <a:schemeClr val="tx1"/>
                </a:solidFill>
              </a:rPr>
              <a:t>Session Details </a:t>
            </a:r>
            <a:r>
              <a:rPr lang="en-US" i="0" dirty="0" smtClean="0">
                <a:solidFill>
                  <a:schemeClr val="tx1"/>
                </a:solidFill>
              </a:rPr>
              <a:t>screen, regardless of the scheduled start date and time. </a:t>
            </a:r>
          </a:p>
          <a:p>
            <a:endParaRPr lang="en-US" i="0" dirty="0" smtClean="0">
              <a:solidFill>
                <a:schemeClr val="tx1"/>
              </a:solidFill>
            </a:endParaRPr>
          </a:p>
          <a:p>
            <a:r>
              <a:rPr lang="en-US" b="1" dirty="0"/>
              <a:t>NOTE</a:t>
            </a:r>
            <a:r>
              <a:rPr lang="en-US" dirty="0"/>
              <a:t>: If you do not have access to start a test session, the </a:t>
            </a:r>
            <a:r>
              <a:rPr lang="en-US" b="1" i="1" dirty="0"/>
              <a:t>Start</a:t>
            </a:r>
            <a:r>
              <a:rPr lang="en-US" dirty="0"/>
              <a:t> button will be disabled and you will not be able to start the test session. Users with Organization and Technology Coordinator Roles only do not have access to start or stop sessions.</a:t>
            </a:r>
          </a:p>
          <a:p>
            <a:endParaRPr lang="en-US" i="0" dirty="0" smtClean="0">
              <a:solidFill>
                <a:schemeClr val="tx1"/>
              </a:solidFill>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4</a:t>
            </a:fld>
            <a:endParaRPr lang="en-US" smtClean="0">
              <a:latin typeface="Trebuchet MS"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itchFamily="34" charset="0"/>
                <a:cs typeface="Arial" pitchFamily="34" charset="0"/>
              </a:rPr>
              <a:t>The Status column in the Session Details allows administrators to view test progress.  When available, you may select the </a:t>
            </a:r>
            <a:r>
              <a:rPr lang="en-US" i="1" dirty="0">
                <a:latin typeface="Arial" pitchFamily="34" charset="0"/>
                <a:cs typeface="Arial" pitchFamily="34" charset="0"/>
              </a:rPr>
              <a:t>View Progress </a:t>
            </a:r>
            <a:r>
              <a:rPr lang="en-US" dirty="0">
                <a:latin typeface="Arial" pitchFamily="34" charset="0"/>
                <a:cs typeface="Arial" pitchFamily="34" charset="0"/>
              </a:rPr>
              <a:t>link for any student to review test progress. </a:t>
            </a:r>
            <a:r>
              <a:rPr lang="en-US" dirty="0"/>
              <a:t>Users with Organization and Technology Coordinator Roles only do not have access to view progress. </a:t>
            </a:r>
            <a:r>
              <a:rPr lang="en-US" dirty="0">
                <a:latin typeface="Arial" pitchFamily="34" charset="0"/>
                <a:cs typeface="Arial" pitchFamily="34" charset="0"/>
              </a:rPr>
              <a:t>You will not be able to view the student’s actual responses but you will be able to see the status of each question.  There are 4 possible statuses for each question:</a:t>
            </a:r>
          </a:p>
          <a:p>
            <a:endParaRPr lang="en-US" dirty="0">
              <a:latin typeface="Arial" pitchFamily="34" charset="0"/>
              <a:cs typeface="Arial" pitchFamily="34" charset="0"/>
            </a:endParaRPr>
          </a:p>
          <a:p>
            <a:pPr rtl="0" eaLnBrk="1" fontAlgn="t" latinLnBrk="0" hangingPunct="1"/>
            <a:r>
              <a:rPr lang="en-US" b="1" dirty="0">
                <a:latin typeface="Arial" pitchFamily="34" charset="0"/>
                <a:cs typeface="Arial" pitchFamily="34" charset="0"/>
              </a:rPr>
              <a:t>Visited/No Response Required</a:t>
            </a:r>
            <a:r>
              <a:rPr lang="en-US" dirty="0">
                <a:latin typeface="Arial" pitchFamily="34" charset="0"/>
                <a:cs typeface="Arial" pitchFamily="34" charset="0"/>
              </a:rPr>
              <a:t>: Student has visited the item but no response is required.</a:t>
            </a:r>
          </a:p>
          <a:p>
            <a:pPr rtl="0" eaLnBrk="1" fontAlgn="t" latinLnBrk="0" hangingPunct="1"/>
            <a:r>
              <a:rPr lang="en-US" b="1" dirty="0">
                <a:latin typeface="Arial" pitchFamily="34" charset="0"/>
                <a:cs typeface="Arial" pitchFamily="34" charset="0"/>
              </a:rPr>
              <a:t>Visited/Answered</a:t>
            </a:r>
            <a:r>
              <a:rPr lang="en-US" dirty="0">
                <a:latin typeface="Arial" pitchFamily="34" charset="0"/>
                <a:cs typeface="Arial" pitchFamily="34" charset="0"/>
              </a:rPr>
              <a:t>: Student has visited the item and entered a response.</a:t>
            </a:r>
          </a:p>
          <a:p>
            <a:pPr rtl="0" eaLnBrk="1" fontAlgn="t" latinLnBrk="0" hangingPunct="1"/>
            <a:r>
              <a:rPr lang="en-US" b="1" dirty="0">
                <a:latin typeface="Arial" pitchFamily="34" charset="0"/>
                <a:cs typeface="Arial" pitchFamily="34" charset="0"/>
              </a:rPr>
              <a:t>Visited/Not Answered</a:t>
            </a:r>
            <a:r>
              <a:rPr lang="en-US" dirty="0">
                <a:latin typeface="Arial" pitchFamily="34" charset="0"/>
                <a:cs typeface="Arial" pitchFamily="34" charset="0"/>
              </a:rPr>
              <a:t>: Student has visited the item but has not entered a response.</a:t>
            </a:r>
          </a:p>
          <a:p>
            <a:pPr rtl="0" eaLnBrk="1" fontAlgn="t" latinLnBrk="0" hangingPunct="1"/>
            <a:r>
              <a:rPr lang="en-US" b="1" dirty="0">
                <a:latin typeface="Arial" pitchFamily="34" charset="0"/>
                <a:cs typeface="Arial" pitchFamily="34" charset="0"/>
              </a:rPr>
              <a:t>Not Visited</a:t>
            </a:r>
            <a:r>
              <a:rPr lang="en-US" dirty="0">
                <a:latin typeface="Arial" pitchFamily="34" charset="0"/>
                <a:cs typeface="Arial" pitchFamily="34" charset="0"/>
              </a:rPr>
              <a:t>: Student has not visited the item.</a:t>
            </a:r>
          </a:p>
          <a:p>
            <a:pPr rtl="0" eaLnBrk="1" fontAlgn="t" latinLnBrk="0" hangingPunct="1"/>
            <a:endParaRPr lang="en-US" dirty="0">
              <a:latin typeface="Arial" pitchFamily="34" charset="0"/>
              <a:cs typeface="Arial" pitchFamily="34" charset="0"/>
            </a:endParaRPr>
          </a:p>
          <a:p>
            <a:pPr rtl="0" eaLnBrk="1" fontAlgn="t" latinLnBrk="0" hangingPunct="1"/>
            <a:r>
              <a:rPr lang="en-US" dirty="0">
                <a:latin typeface="Arial" pitchFamily="34" charset="0"/>
                <a:cs typeface="Arial" pitchFamily="34" charset="0"/>
              </a:rPr>
              <a:t>This option is also available at Administrative Management &gt; System Status &gt; View Test Progress. </a:t>
            </a:r>
          </a:p>
          <a:p>
            <a:endParaRPr lang="en-US" dirty="0">
              <a:latin typeface="Arial" pitchFamily="34" charset="0"/>
              <a:cs typeface="Arial" pitchFamily="34" charset="0"/>
            </a:endParaRPr>
          </a:p>
          <a:p>
            <a:endParaRPr lang="en-US" dirty="0">
              <a:latin typeface="Arial" pitchFamily="34" charset="0"/>
              <a:cs typeface="Arial" pitchFamily="34" charset="0"/>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8</a:t>
            </a:fld>
            <a:endParaRPr lang="en-US" smtClean="0">
              <a:latin typeface="Trebuchet MS"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tx1"/>
                </a:solidFill>
                <a:latin typeface="Arial" pitchFamily="34" charset="0"/>
                <a:ea typeface="ＭＳ Ｐゴシック" charset="0"/>
                <a:cs typeface="Arial" pitchFamily="34" charset="0"/>
              </a:rPr>
              <a:t>The Accessibility Features and Accommodations Manual details a three-tiered process to providing access to the assessments for all students:</a:t>
            </a:r>
          </a:p>
          <a:p>
            <a:r>
              <a:rPr lang="en-US" dirty="0" smtClean="0">
                <a:solidFill>
                  <a:schemeClr val="tx1"/>
                </a:solidFill>
                <a:latin typeface="Arial" pitchFamily="34" charset="0"/>
                <a:ea typeface="ＭＳ Ｐゴシック" charset="0"/>
                <a:cs typeface="Arial" pitchFamily="34" charset="0"/>
              </a:rPr>
              <a:t> </a:t>
            </a:r>
          </a:p>
          <a:p>
            <a:pPr lvl="0"/>
            <a:r>
              <a:rPr lang="en-US" u="sng" dirty="0" smtClean="0">
                <a:solidFill>
                  <a:schemeClr val="tx1"/>
                </a:solidFill>
                <a:latin typeface="Arial" pitchFamily="34" charset="0"/>
                <a:ea typeface="ＭＳ Ｐゴシック" charset="0"/>
                <a:cs typeface="Arial" pitchFamily="34" charset="0"/>
              </a:rPr>
              <a:t>Features for All</a:t>
            </a:r>
            <a:r>
              <a:rPr lang="en-US" u="sng" baseline="0" dirty="0" smtClean="0">
                <a:solidFill>
                  <a:schemeClr val="tx1"/>
                </a:solidFill>
                <a:latin typeface="Arial" pitchFamily="34" charset="0"/>
                <a:ea typeface="ＭＳ Ｐゴシック" charset="0"/>
                <a:cs typeface="Arial" pitchFamily="34" charset="0"/>
              </a:rPr>
              <a:t> Students</a:t>
            </a:r>
            <a:r>
              <a:rPr lang="en-US" dirty="0" smtClean="0">
                <a:solidFill>
                  <a:schemeClr val="tx1"/>
                </a:solidFill>
                <a:latin typeface="Arial" pitchFamily="34" charset="0"/>
                <a:ea typeface="ＭＳ Ｐゴシック" charset="0"/>
                <a:cs typeface="Arial" pitchFamily="34" charset="0"/>
              </a:rPr>
              <a:t>: Tools embedded in the computer-delivered system available to all students to use (e.g. font magnification, highlighting tool, bolding, underlining)</a:t>
            </a:r>
          </a:p>
          <a:p>
            <a:pPr lvl="0"/>
            <a:endParaRPr lang="en-US" dirty="0" smtClean="0">
              <a:solidFill>
                <a:schemeClr val="tx1"/>
              </a:solidFill>
              <a:latin typeface="Arial" pitchFamily="34" charset="0"/>
              <a:ea typeface="ＭＳ Ｐゴシック" charset="0"/>
              <a:cs typeface="Arial" pitchFamily="34" charset="0"/>
            </a:endParaRPr>
          </a:p>
          <a:p>
            <a:pPr lvl="0"/>
            <a:r>
              <a:rPr lang="en-US" u="sng" dirty="0" smtClean="0">
                <a:solidFill>
                  <a:schemeClr val="tx1"/>
                </a:solidFill>
                <a:latin typeface="Arial" pitchFamily="34" charset="0"/>
                <a:ea typeface="ＭＳ Ｐゴシック" charset="0"/>
                <a:cs typeface="Arial" pitchFamily="34" charset="0"/>
              </a:rPr>
              <a:t>Accessibility Features*</a:t>
            </a:r>
            <a:r>
              <a:rPr lang="en-US" dirty="0" smtClean="0">
                <a:solidFill>
                  <a:schemeClr val="tx1"/>
                </a:solidFill>
                <a:latin typeface="Arial" pitchFamily="34" charset="0"/>
                <a:ea typeface="ＭＳ Ｐゴシック" charset="0"/>
                <a:cs typeface="Arial" pitchFamily="34" charset="0"/>
              </a:rPr>
              <a:t>: Tools embedded in the computer-delivered system open to all students to use, but must be made available at the discretion of school-based educators (e.g. background/font color, answer masking) </a:t>
            </a:r>
          </a:p>
          <a:p>
            <a:pPr lvl="0"/>
            <a:endParaRPr lang="en-US" u="sng" dirty="0" smtClean="0">
              <a:solidFill>
                <a:schemeClr val="tx1"/>
              </a:solidFill>
              <a:latin typeface="Arial" pitchFamily="34" charset="0"/>
              <a:ea typeface="ＭＳ Ｐゴシック" charset="0"/>
              <a:cs typeface="Arial" pitchFamily="34" charset="0"/>
            </a:endParaRPr>
          </a:p>
          <a:p>
            <a:pPr lvl="0"/>
            <a:r>
              <a:rPr lang="en-US" u="sng" dirty="0" smtClean="0">
                <a:solidFill>
                  <a:schemeClr val="tx1"/>
                </a:solidFill>
                <a:latin typeface="Arial" pitchFamily="34" charset="0"/>
                <a:ea typeface="ＭＳ Ｐゴシック" charset="0"/>
                <a:cs typeface="Arial" pitchFamily="34" charset="0"/>
              </a:rPr>
              <a:t>Accommodations**</a:t>
            </a:r>
            <a:r>
              <a:rPr lang="en-US" dirty="0" smtClean="0">
                <a:solidFill>
                  <a:schemeClr val="tx1"/>
                </a:solidFill>
                <a:latin typeface="Arial" pitchFamily="34" charset="0"/>
                <a:ea typeface="ＭＳ Ｐゴシック" charset="0"/>
                <a:cs typeface="Arial" pitchFamily="34" charset="0"/>
              </a:rPr>
              <a:t>: Supports for SWD and ELs that increase access while maintaining a valid and reliable score (e.g. braille form, extended time, small group testing, word-to-word native language dictionary)</a:t>
            </a:r>
          </a:p>
          <a:p>
            <a:endParaRPr lang="en-US" dirty="0">
              <a:solidFill>
                <a:schemeClr val="tx1"/>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2DA2F25F-6DCD-45F3-AD02-4167EF5A2304}" type="slidenum">
              <a:rPr lang="en-US" smtClean="0">
                <a:solidFill>
                  <a:prstClr val="black"/>
                </a:solidFill>
              </a:rPr>
              <a:pPr>
                <a:defRPr/>
              </a:pPr>
              <a:t>10</a:t>
            </a:fld>
            <a:endParaRPr lang="en-US">
              <a:solidFill>
                <a:prstClr val="black"/>
              </a:solidFill>
            </a:endParaRPr>
          </a:p>
        </p:txBody>
      </p:sp>
    </p:spTree>
    <p:extLst>
      <p:ext uri="{BB962C8B-B14F-4D97-AF65-F5344CB8AC3E}">
        <p14:creationId xmlns:p14="http://schemas.microsoft.com/office/powerpoint/2010/main" val="3737961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Slide]</a:t>
            </a:r>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pPr>
                <a:defRPr/>
              </a:pPr>
              <a:t>11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5838" eaLnBrk="0" fontAlgn="base" hangingPunct="0">
              <a:spcBef>
                <a:spcPct val="30000"/>
              </a:spcBef>
              <a:spcAft>
                <a:spcPct val="0"/>
              </a:spcAft>
              <a:defRPr/>
            </a:pPr>
            <a:r>
              <a:rPr lang="en-US" dirty="0" smtClean="0"/>
              <a:t>This</a:t>
            </a:r>
            <a:r>
              <a:rPr lang="en-US" baseline="0" dirty="0" smtClean="0"/>
              <a:t> table lists accommodations that will be enable for computer-based testing for the PARACC Field Test and Operational Administration. This table is available in the full Technology Specifications document available on the PARCC Online website at http://parcconline.org/field-test-technology.</a:t>
            </a:r>
            <a:endParaRPr lang="en-US" dirty="0">
              <a:latin typeface="Arial" charset="0"/>
              <a:ea typeface="ＭＳ Ｐゴシック" pitchFamily="1" charset="-128"/>
              <a:cs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solidFill>
                  <a:prstClr val="black"/>
                </a:solidFill>
              </a:rPr>
              <a:pPr>
                <a:defRPr/>
              </a:pPr>
              <a:t>12</a:t>
            </a:fld>
            <a:endParaRPr lang="en-US" dirty="0">
              <a:solidFill>
                <a:prstClr val="black"/>
              </a:solidFill>
            </a:endParaRPr>
          </a:p>
        </p:txBody>
      </p:sp>
    </p:spTree>
    <p:extLst>
      <p:ext uri="{BB962C8B-B14F-4D97-AF65-F5344CB8AC3E}">
        <p14:creationId xmlns:p14="http://schemas.microsoft.com/office/powerpoint/2010/main" val="1711688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52AA5D-F357-4955-9622-62C630BC7ED8}" type="datetimeFigureOut">
              <a:rPr lang="en-US" smtClean="0"/>
              <a:t>1/31/14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169626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52AA5D-F357-4955-9622-62C630BC7ED8}" type="datetimeFigureOut">
              <a:rPr lang="en-US" smtClean="0"/>
              <a:t>1/31/14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666960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52AA5D-F357-4955-9622-62C630BC7ED8}" type="datetimeFigureOut">
              <a:rPr lang="en-US" smtClean="0"/>
              <a:t>1/31/14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934395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88753798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331064480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359796069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TextBox 1"/>
          <p:cNvSpPr txBox="1"/>
          <p:nvPr userDrawn="1"/>
        </p:nvSpPr>
        <p:spPr>
          <a:xfrm rot="19881067">
            <a:off x="-104014" y="2259475"/>
            <a:ext cx="9304488" cy="2015936"/>
          </a:xfrm>
          <a:prstGeom prst="rect">
            <a:avLst/>
          </a:prstGeom>
          <a:noFill/>
        </p:spPr>
        <p:txBody>
          <a:bodyPr wrap="square" rtlCol="0">
            <a:spAutoFit/>
          </a:bodyPr>
          <a:lstStyle/>
          <a:p>
            <a:pPr algn="ctr" eaLnBrk="0" fontAlgn="base" hangingPunct="0">
              <a:spcBef>
                <a:spcPct val="0"/>
              </a:spcBef>
              <a:spcAft>
                <a:spcPct val="0"/>
              </a:spcAft>
            </a:pPr>
            <a:r>
              <a:rPr lang="en-US" sz="12500" dirty="0">
                <a:solidFill>
                  <a:prstClr val="white">
                    <a:lumMod val="85000"/>
                  </a:prstClr>
                </a:solidFill>
                <a:latin typeface="Verdana" pitchFamily="-1" charset="0"/>
                <a:ea typeface="ＭＳ Ｐゴシック" pitchFamily="34" charset="-128"/>
              </a:rPr>
              <a:t>D r a f t</a:t>
            </a:r>
          </a:p>
        </p:txBody>
      </p:sp>
      <p:sp>
        <p:nvSpPr>
          <p:cNvPr id="6" name="Content Placeholder 2"/>
          <p:cNvSpPr>
            <a:spLocks noGrp="1"/>
          </p:cNvSpPr>
          <p:nvPr>
            <p:ph idx="1"/>
          </p:nvPr>
        </p:nvSpPr>
        <p:spPr>
          <a:xfrm>
            <a:off x="457200" y="1752600"/>
            <a:ext cx="8229600" cy="2438400"/>
          </a:xfrm>
          <a:prstGeom prst="rect">
            <a:avLst/>
          </a:prstGeom>
        </p:spPr>
        <p:txBody>
          <a:bodyPr lIns="89879" tIns="44940" rIns="89879" bIns="44940"/>
          <a:lstStyle>
            <a:lvl3pPr marL="898796" indent="174766">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3548355330"/>
      </p:ext>
    </p:extLst>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8724673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eaLnBrk="0" fontAlgn="base" hangingPunct="0">
              <a:spcBef>
                <a:spcPct val="0"/>
              </a:spcBef>
              <a:spcAft>
                <a:spcPct val="0"/>
              </a:spcAft>
              <a:defRPr/>
            </a:pPr>
            <a:endParaRPr lang="en-US" sz="2400" dirty="0">
              <a:solidFill>
                <a:prstClr val="black"/>
              </a:solidFill>
              <a:latin typeface="Verdana" pitchFamily="-1" charset="0"/>
              <a:ea typeface="ＭＳ Ｐゴシック" pitchFamily="34" charset="-128"/>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2244464701"/>
      </p:ext>
    </p:extLst>
  </p:cSld>
  <p:clrMapOvr>
    <a:masterClrMapping/>
  </p:clrMapOvr>
  <p:transition xmlns:p14="http://schemas.microsoft.com/office/powerpoint/2010/mai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eaLnBrk="0" fontAlgn="base" hangingPunct="0">
              <a:spcBef>
                <a:spcPct val="0"/>
              </a:spcBef>
              <a:spcAft>
                <a:spcPct val="0"/>
              </a:spcAft>
              <a:defRPr/>
            </a:pPr>
            <a:endParaRPr lang="en-US" sz="2400" dirty="0">
              <a:solidFill>
                <a:prstClr val="black"/>
              </a:solidFill>
              <a:latin typeface="Verdana" pitchFamily="-1" charset="0"/>
              <a:ea typeface="ＭＳ Ｐゴシック" pitchFamily="34" charset="-128"/>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606203696"/>
      </p:ext>
    </p:extLst>
  </p:cSld>
  <p:clrMapOvr>
    <a:masterClrMapping/>
  </p:clrMapOvr>
  <p:transition xmlns:p14="http://schemas.microsoft.com/office/powerpoint/2010/mai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eaLnBrk="0" fontAlgn="base" hangingPunct="0">
              <a:spcBef>
                <a:spcPct val="0"/>
              </a:spcBef>
              <a:spcAft>
                <a:spcPct val="0"/>
              </a:spcAft>
              <a:defRPr/>
            </a:pPr>
            <a:endParaRPr lang="en-US" sz="2400" dirty="0">
              <a:solidFill>
                <a:prstClr val="black"/>
              </a:solidFill>
              <a:latin typeface="Verdana" pitchFamily="-1" charset="0"/>
              <a:ea typeface="ＭＳ Ｐゴシック" pitchFamily="34" charset="-128"/>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2693100499"/>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52AA5D-F357-4955-9622-62C630BC7ED8}" type="datetimeFigureOut">
              <a:rPr lang="en-US" smtClean="0"/>
              <a:t>1/31/14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2258725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eaLnBrk="0" fontAlgn="base" hangingPunct="0">
              <a:spcBef>
                <a:spcPct val="0"/>
              </a:spcBef>
              <a:spcAft>
                <a:spcPct val="0"/>
              </a:spcAft>
              <a:defRPr/>
            </a:pPr>
            <a:endParaRPr lang="en-US" sz="2400">
              <a:solidFill>
                <a:prstClr val="black"/>
              </a:solidFill>
              <a:latin typeface="Verdana" pitchFamily="-1" charset="0"/>
              <a:ea typeface="ＭＳ Ｐゴシック" pitchFamily="34" charset="-128"/>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4185165579"/>
      </p:ext>
    </p:extLst>
  </p:cSld>
  <p:clrMapOvr>
    <a:masterClrMapping/>
  </p:clrMapOvr>
  <p:transition xmlns:p14="http://schemas.microsoft.com/office/powerpoint/2010/mai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eaLnBrk="0" fontAlgn="base" hangingPunct="0">
              <a:spcBef>
                <a:spcPct val="0"/>
              </a:spcBef>
              <a:spcAft>
                <a:spcPct val="0"/>
              </a:spcAft>
            </a:pPr>
            <a:endParaRPr lang="en-US" sz="2400" dirty="0">
              <a:solidFill>
                <a:prstClr val="black"/>
              </a:solidFill>
              <a:latin typeface="Verdana" pitchFamily="-1" charset="0"/>
              <a:ea typeface="ＭＳ Ｐゴシック" pitchFamily="34" charset="-128"/>
            </a:endParaRPr>
          </a:p>
        </p:txBody>
      </p:sp>
      <p:sp>
        <p:nvSpPr>
          <p:cNvPr id="3" name="Rectangle 6"/>
          <p:cNvSpPr>
            <a:spLocks noGrp="1" noChangeArrowheads="1"/>
          </p:cNvSpPr>
          <p:nvPr>
            <p:ph type="sldNum" sz="quarter" idx="11"/>
          </p:nvPr>
        </p:nvSpPr>
        <p:spPr>
          <a:ln/>
        </p:spPr>
        <p:txBody>
          <a:bodyPr/>
          <a:lstStyle>
            <a:lvl1pPr>
              <a:defRPr/>
            </a:lvl1pPr>
          </a:lstStyle>
          <a:p>
            <a:fld id="{DC19C90B-3B12-4396-B64D-EF284E537978}" type="slidenum">
              <a:rPr lang="en-US"/>
              <a:pPr/>
              <a:t>‹#›</a:t>
            </a:fld>
            <a:endParaRPr lang="en-US" dirty="0"/>
          </a:p>
        </p:txBody>
      </p:sp>
    </p:spTree>
    <p:extLst>
      <p:ext uri="{BB962C8B-B14F-4D97-AF65-F5344CB8AC3E}">
        <p14:creationId xmlns:p14="http://schemas.microsoft.com/office/powerpoint/2010/main" val="1194415450"/>
      </p:ext>
    </p:extLst>
  </p:cSld>
  <p:clrMapOvr>
    <a:masterClrMapping/>
  </p:clrMapOvr>
  <p:transition xmlns:p14="http://schemas.microsoft.com/office/powerpoint/2010/mai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61743840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198274199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59114485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TextBox 1"/>
          <p:cNvSpPr txBox="1"/>
          <p:nvPr userDrawn="1"/>
        </p:nvSpPr>
        <p:spPr>
          <a:xfrm rot="19881067">
            <a:off x="-104014" y="2259475"/>
            <a:ext cx="9304488" cy="2015936"/>
          </a:xfrm>
          <a:prstGeom prst="rect">
            <a:avLst/>
          </a:prstGeom>
          <a:noFill/>
        </p:spPr>
        <p:txBody>
          <a:bodyPr wrap="square" rtlCol="0">
            <a:spAutoFit/>
          </a:bodyPr>
          <a:lstStyle/>
          <a:p>
            <a:pPr algn="ctr" eaLnBrk="0" fontAlgn="base" hangingPunct="0">
              <a:spcBef>
                <a:spcPct val="0"/>
              </a:spcBef>
              <a:spcAft>
                <a:spcPct val="0"/>
              </a:spcAft>
            </a:pPr>
            <a:r>
              <a:rPr lang="en-US" sz="12500" dirty="0">
                <a:solidFill>
                  <a:prstClr val="white">
                    <a:lumMod val="85000"/>
                  </a:prstClr>
                </a:solidFill>
                <a:latin typeface="Verdana" pitchFamily="-1" charset="0"/>
                <a:ea typeface="ＭＳ Ｐゴシック" pitchFamily="34" charset="-128"/>
              </a:rPr>
              <a:t>D r a f t</a:t>
            </a:r>
          </a:p>
        </p:txBody>
      </p:sp>
      <p:sp>
        <p:nvSpPr>
          <p:cNvPr id="6" name="Content Placeholder 2"/>
          <p:cNvSpPr>
            <a:spLocks noGrp="1"/>
          </p:cNvSpPr>
          <p:nvPr>
            <p:ph idx="1"/>
          </p:nvPr>
        </p:nvSpPr>
        <p:spPr>
          <a:xfrm>
            <a:off x="457200" y="1752600"/>
            <a:ext cx="8229600" cy="2438400"/>
          </a:xfrm>
          <a:prstGeom prst="rect">
            <a:avLst/>
          </a:prstGeom>
        </p:spPr>
        <p:txBody>
          <a:bodyPr lIns="89879" tIns="44940" rIns="89879" bIns="44940"/>
          <a:lstStyle>
            <a:lvl3pPr marL="898796" indent="174766">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281348555"/>
      </p:ext>
    </p:extLst>
  </p:cSld>
  <p:clrMapOvr>
    <a:masterClrMapping/>
  </p:clrMapOvr>
  <p:transition xmlns:p14="http://schemas.microsoft.com/office/powerpoint/2010/mai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85399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eaLnBrk="0" fontAlgn="base" hangingPunct="0">
              <a:spcBef>
                <a:spcPct val="0"/>
              </a:spcBef>
              <a:spcAft>
                <a:spcPct val="0"/>
              </a:spcAft>
              <a:defRPr/>
            </a:pPr>
            <a:endParaRPr lang="en-US" sz="2400" dirty="0">
              <a:solidFill>
                <a:prstClr val="black"/>
              </a:solidFill>
              <a:latin typeface="Verdana" pitchFamily="-1" charset="0"/>
              <a:ea typeface="ＭＳ Ｐゴシック" pitchFamily="34" charset="-128"/>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313631384"/>
      </p:ext>
    </p:extLst>
  </p:cSld>
  <p:clrMapOvr>
    <a:masterClrMapping/>
  </p:clrMapOvr>
  <p:transition xmlns:p14="http://schemas.microsoft.com/office/powerpoint/2010/mai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eaLnBrk="0" fontAlgn="base" hangingPunct="0">
              <a:spcBef>
                <a:spcPct val="0"/>
              </a:spcBef>
              <a:spcAft>
                <a:spcPct val="0"/>
              </a:spcAft>
              <a:defRPr/>
            </a:pPr>
            <a:endParaRPr lang="en-US" sz="2400" dirty="0">
              <a:solidFill>
                <a:prstClr val="black"/>
              </a:solidFill>
              <a:latin typeface="Verdana" pitchFamily="-1" charset="0"/>
              <a:ea typeface="ＭＳ Ｐゴシック" pitchFamily="34" charset="-128"/>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829887937"/>
      </p:ext>
    </p:extLst>
  </p:cSld>
  <p:clrMapOvr>
    <a:masterClrMapping/>
  </p:clrMapOvr>
  <p:transition xmlns:p14="http://schemas.microsoft.com/office/powerpoint/2010/mai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eaLnBrk="0" fontAlgn="base" hangingPunct="0">
              <a:spcBef>
                <a:spcPct val="0"/>
              </a:spcBef>
              <a:spcAft>
                <a:spcPct val="0"/>
              </a:spcAft>
              <a:defRPr/>
            </a:pPr>
            <a:endParaRPr lang="en-US" sz="2400" dirty="0">
              <a:solidFill>
                <a:prstClr val="black"/>
              </a:solidFill>
              <a:latin typeface="Verdana" pitchFamily="-1" charset="0"/>
              <a:ea typeface="ＭＳ Ｐゴシック" pitchFamily="34" charset="-128"/>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3963616893"/>
      </p:ext>
    </p:extLst>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52AA5D-F357-4955-9622-62C630BC7ED8}" type="datetimeFigureOut">
              <a:rPr lang="en-US" smtClean="0"/>
              <a:t>1/31/14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9625058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eaLnBrk="0" fontAlgn="base" hangingPunct="0">
              <a:spcBef>
                <a:spcPct val="0"/>
              </a:spcBef>
              <a:spcAft>
                <a:spcPct val="0"/>
              </a:spcAft>
              <a:defRPr/>
            </a:pPr>
            <a:endParaRPr lang="en-US" sz="2400">
              <a:solidFill>
                <a:prstClr val="black"/>
              </a:solidFill>
              <a:latin typeface="Verdana" pitchFamily="-1" charset="0"/>
              <a:ea typeface="ＭＳ Ｐゴシック" pitchFamily="34" charset="-128"/>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4270975720"/>
      </p:ext>
    </p:extLst>
  </p:cSld>
  <p:clrMapOvr>
    <a:masterClrMapping/>
  </p:clrMapOvr>
  <p:transition xmlns:p14="http://schemas.microsoft.com/office/powerpoint/2010/mai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eaLnBrk="0" fontAlgn="base" hangingPunct="0">
              <a:spcBef>
                <a:spcPct val="0"/>
              </a:spcBef>
              <a:spcAft>
                <a:spcPct val="0"/>
              </a:spcAft>
            </a:pPr>
            <a:endParaRPr lang="en-US" sz="2400" dirty="0">
              <a:solidFill>
                <a:prstClr val="black"/>
              </a:solidFill>
              <a:latin typeface="Verdana" pitchFamily="-1" charset="0"/>
              <a:ea typeface="ＭＳ Ｐゴシック" pitchFamily="34" charset="-128"/>
            </a:endParaRPr>
          </a:p>
        </p:txBody>
      </p:sp>
      <p:sp>
        <p:nvSpPr>
          <p:cNvPr id="3" name="Rectangle 6"/>
          <p:cNvSpPr>
            <a:spLocks noGrp="1" noChangeArrowheads="1"/>
          </p:cNvSpPr>
          <p:nvPr>
            <p:ph type="sldNum" sz="quarter" idx="11"/>
          </p:nvPr>
        </p:nvSpPr>
        <p:spPr>
          <a:ln/>
        </p:spPr>
        <p:txBody>
          <a:bodyPr/>
          <a:lstStyle>
            <a:lvl1pPr>
              <a:defRPr/>
            </a:lvl1pPr>
          </a:lstStyle>
          <a:p>
            <a:fld id="{DC19C90B-3B12-4396-B64D-EF284E537978}" type="slidenum">
              <a:rPr lang="en-US"/>
              <a:pPr/>
              <a:t>‹#›</a:t>
            </a:fld>
            <a:endParaRPr lang="en-US" dirty="0"/>
          </a:p>
        </p:txBody>
      </p:sp>
    </p:spTree>
    <p:extLst>
      <p:ext uri="{BB962C8B-B14F-4D97-AF65-F5344CB8AC3E}">
        <p14:creationId xmlns:p14="http://schemas.microsoft.com/office/powerpoint/2010/main" val="2136555908"/>
      </p:ext>
    </p:extLst>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52AA5D-F357-4955-9622-62C630BC7ED8}" type="datetimeFigureOut">
              <a:rPr lang="en-US" smtClean="0"/>
              <a:t>1/31/14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1512399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52AA5D-F357-4955-9622-62C630BC7ED8}" type="datetimeFigureOut">
              <a:rPr lang="en-US" smtClean="0"/>
              <a:t>1/31/14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4213628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52AA5D-F357-4955-9622-62C630BC7ED8}" type="datetimeFigureOut">
              <a:rPr lang="en-US" smtClean="0"/>
              <a:t>1/31/14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3056329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52AA5D-F357-4955-9622-62C630BC7ED8}" type="datetimeFigureOut">
              <a:rPr lang="en-US" smtClean="0"/>
              <a:t>1/31/14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2576942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52AA5D-F357-4955-9622-62C630BC7ED8}" type="datetimeFigureOut">
              <a:rPr lang="en-US" smtClean="0"/>
              <a:t>1/31/14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3025435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52AA5D-F357-4955-9622-62C630BC7ED8}" type="datetimeFigureOut">
              <a:rPr lang="en-US" smtClean="0"/>
              <a:t>1/31/14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CD73B-F5D3-46A5-AC24-67241CFD5686}" type="slidenum">
              <a:rPr lang="en-US" smtClean="0"/>
              <a:t>‹#›</a:t>
            </a:fld>
            <a:endParaRPr lang="en-US"/>
          </a:p>
        </p:txBody>
      </p:sp>
    </p:spTree>
    <p:extLst>
      <p:ext uri="{BB962C8B-B14F-4D97-AF65-F5344CB8AC3E}">
        <p14:creationId xmlns:p14="http://schemas.microsoft.com/office/powerpoint/2010/main" val="24439186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2.xml"/><Relationship Id="rId12"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theme" Target="../theme/theme3.xml"/><Relationship Id="rId12" Type="http://schemas.openxmlformats.org/officeDocument/2006/relationships/image" Target="../media/image1.jpeg"/><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52AA5D-F357-4955-9622-62C630BC7ED8}" type="datetimeFigureOut">
              <a:rPr lang="en-US" smtClean="0"/>
              <a:t>1/31/14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CD73B-F5D3-46A5-AC24-67241CFD5686}" type="slidenum">
              <a:rPr lang="en-US" smtClean="0"/>
              <a:t>‹#›</a:t>
            </a:fld>
            <a:endParaRPr lang="en-US"/>
          </a:p>
        </p:txBody>
      </p:sp>
    </p:spTree>
    <p:extLst>
      <p:ext uri="{BB962C8B-B14F-4D97-AF65-F5344CB8AC3E}">
        <p14:creationId xmlns:p14="http://schemas.microsoft.com/office/powerpoint/2010/main" val="3669867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2"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eaLnBrk="0" fontAlgn="base" hangingPunct="0">
              <a:spcBef>
                <a:spcPct val="0"/>
              </a:spcBef>
              <a:spcAft>
                <a:spcPct val="0"/>
              </a:spcAft>
            </a:pPr>
            <a:endParaRPr lang="en-US" sz="24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eaLnBrk="0" fontAlgn="base" hangingPunct="0">
              <a:spcBef>
                <a:spcPct val="0"/>
              </a:spcBef>
              <a:spcAft>
                <a:spcPct val="0"/>
              </a:spcAft>
            </a:pPr>
            <a:endParaRPr lang="en-US" sz="24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eaLnBrk="0" fontAlgn="base" hangingPunct="0">
              <a:spcBef>
                <a:spcPct val="0"/>
              </a:spcBef>
              <a:spcAft>
                <a:spcPct val="0"/>
              </a:spcAft>
            </a:pPr>
            <a:endParaRPr lang="en-US" sz="24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eaLnBrk="0" fontAlgn="base" hangingPunct="0">
              <a:spcBef>
                <a:spcPct val="0"/>
              </a:spcBef>
              <a:spcAft>
                <a:spcPct val="0"/>
              </a:spcAft>
              <a:defRPr/>
            </a:pPr>
            <a:fld id="{F53EAB4E-B152-44CE-8C23-C6686266861F}" type="slidenum">
              <a:rPr lang="en-US" smtClean="0">
                <a:latin typeface="Verdana" pitchFamily="-1" charset="0"/>
                <a:ea typeface="ＭＳ Ｐゴシック" pitchFamily="34" charset="-128"/>
              </a:rPr>
              <a:pPr eaLnBrk="0" fontAlgn="base" hangingPunct="0">
                <a:spcBef>
                  <a:spcPct val="0"/>
                </a:spcBef>
                <a:spcAft>
                  <a:spcPct val="0"/>
                </a:spcAft>
                <a:defRPr/>
              </a:pPr>
              <a:t>‹#›</a:t>
            </a:fld>
            <a:endParaRPr lang="en-US" dirty="0">
              <a:latin typeface="Verdana" pitchFamily="-1" charset="0"/>
              <a:ea typeface="ＭＳ Ｐゴシック" pitchFamily="34" charset="-128"/>
            </a:endParaRPr>
          </a:p>
        </p:txBody>
      </p:sp>
      <p:sp>
        <p:nvSpPr>
          <p:cNvPr id="10" name="TextBox 9"/>
          <p:cNvSpPr txBox="1"/>
          <p:nvPr userDrawn="1"/>
        </p:nvSpPr>
        <p:spPr>
          <a:xfrm rot="19881067">
            <a:off x="-104014" y="2259475"/>
            <a:ext cx="9304488" cy="2015936"/>
          </a:xfrm>
          <a:prstGeom prst="rect">
            <a:avLst/>
          </a:prstGeom>
          <a:noFill/>
        </p:spPr>
        <p:txBody>
          <a:bodyPr wrap="square" rtlCol="0">
            <a:spAutoFit/>
          </a:bodyPr>
          <a:lstStyle/>
          <a:p>
            <a:pPr algn="ctr" eaLnBrk="0" fontAlgn="base" hangingPunct="0">
              <a:spcBef>
                <a:spcPct val="0"/>
              </a:spcBef>
              <a:spcAft>
                <a:spcPct val="0"/>
              </a:spcAft>
            </a:pPr>
            <a:r>
              <a:rPr lang="en-US" sz="12500" dirty="0">
                <a:solidFill>
                  <a:prstClr val="white">
                    <a:lumMod val="85000"/>
                  </a:prstClr>
                </a:solidFill>
                <a:latin typeface="Verdana" pitchFamily="-1" charset="0"/>
                <a:ea typeface="ＭＳ Ｐゴシック" pitchFamily="34" charset="-128"/>
              </a:rPr>
              <a:t>D r a f t</a:t>
            </a:r>
          </a:p>
        </p:txBody>
      </p:sp>
    </p:spTree>
    <p:extLst>
      <p:ext uri="{BB962C8B-B14F-4D97-AF65-F5344CB8AC3E}">
        <p14:creationId xmlns:p14="http://schemas.microsoft.com/office/powerpoint/2010/main" val="22099995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ransition xmlns:p14="http://schemas.microsoft.com/office/powerpoint/2010/main" spd="med"/>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2"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eaLnBrk="0" fontAlgn="base" hangingPunct="0">
              <a:spcBef>
                <a:spcPct val="0"/>
              </a:spcBef>
              <a:spcAft>
                <a:spcPct val="0"/>
              </a:spcAft>
            </a:pPr>
            <a:endParaRPr lang="en-US" sz="24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eaLnBrk="0" fontAlgn="base" hangingPunct="0">
              <a:spcBef>
                <a:spcPct val="0"/>
              </a:spcBef>
              <a:spcAft>
                <a:spcPct val="0"/>
              </a:spcAft>
            </a:pPr>
            <a:endParaRPr lang="en-US" sz="24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eaLnBrk="0" fontAlgn="base" hangingPunct="0">
              <a:spcBef>
                <a:spcPct val="0"/>
              </a:spcBef>
              <a:spcAft>
                <a:spcPct val="0"/>
              </a:spcAft>
            </a:pPr>
            <a:endParaRPr lang="en-US" sz="24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eaLnBrk="0" fontAlgn="base" hangingPunct="0">
              <a:spcBef>
                <a:spcPct val="0"/>
              </a:spcBef>
              <a:spcAft>
                <a:spcPct val="0"/>
              </a:spcAft>
              <a:defRPr/>
            </a:pPr>
            <a:fld id="{F53EAB4E-B152-44CE-8C23-C6686266861F}" type="slidenum">
              <a:rPr lang="en-US" smtClean="0">
                <a:latin typeface="Verdana" pitchFamily="-1" charset="0"/>
                <a:ea typeface="ＭＳ Ｐゴシック" pitchFamily="34" charset="-128"/>
              </a:rPr>
              <a:pPr eaLnBrk="0" fontAlgn="base" hangingPunct="0">
                <a:spcBef>
                  <a:spcPct val="0"/>
                </a:spcBef>
                <a:spcAft>
                  <a:spcPct val="0"/>
                </a:spcAft>
                <a:defRPr/>
              </a:pPr>
              <a:t>‹#›</a:t>
            </a:fld>
            <a:endParaRPr lang="en-US" dirty="0">
              <a:latin typeface="Verdana" pitchFamily="-1" charset="0"/>
              <a:ea typeface="ＭＳ Ｐゴシック" pitchFamily="34" charset="-128"/>
            </a:endParaRPr>
          </a:p>
        </p:txBody>
      </p:sp>
      <p:sp>
        <p:nvSpPr>
          <p:cNvPr id="10" name="TextBox 9"/>
          <p:cNvSpPr txBox="1"/>
          <p:nvPr userDrawn="1"/>
        </p:nvSpPr>
        <p:spPr>
          <a:xfrm rot="19881067">
            <a:off x="-104014" y="2259475"/>
            <a:ext cx="9304488" cy="2015936"/>
          </a:xfrm>
          <a:prstGeom prst="rect">
            <a:avLst/>
          </a:prstGeom>
          <a:noFill/>
        </p:spPr>
        <p:txBody>
          <a:bodyPr wrap="square" rtlCol="0">
            <a:spAutoFit/>
          </a:bodyPr>
          <a:lstStyle/>
          <a:p>
            <a:pPr algn="ctr" eaLnBrk="0" fontAlgn="base" hangingPunct="0">
              <a:spcBef>
                <a:spcPct val="0"/>
              </a:spcBef>
              <a:spcAft>
                <a:spcPct val="0"/>
              </a:spcAft>
            </a:pPr>
            <a:r>
              <a:rPr lang="en-US" sz="12500" dirty="0">
                <a:solidFill>
                  <a:prstClr val="white">
                    <a:lumMod val="85000"/>
                  </a:prstClr>
                </a:solidFill>
                <a:latin typeface="Verdana" pitchFamily="-1" charset="0"/>
                <a:ea typeface="ＭＳ Ｐゴシック" pitchFamily="34" charset="-128"/>
              </a:rPr>
              <a:t>D r a f t</a:t>
            </a:r>
          </a:p>
        </p:txBody>
      </p:sp>
    </p:spTree>
    <p:extLst>
      <p:ext uri="{BB962C8B-B14F-4D97-AF65-F5344CB8AC3E}">
        <p14:creationId xmlns:p14="http://schemas.microsoft.com/office/powerpoint/2010/main" val="367593806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transition xmlns:p14="http://schemas.microsoft.com/office/powerpoint/2010/main" spd="med"/>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emf"/><Relationship Id="rId7" Type="http://schemas.openxmlformats.org/officeDocument/2006/relationships/image" Target="../media/image15.emf"/><Relationship Id="rId8" Type="http://schemas.openxmlformats.org/officeDocument/2006/relationships/image" Target="../media/image16.emf"/><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parcconline.org/parcc-draft-accommodations-manua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hyperlink" Target="http://parcconline.org/field-test-technology" TargetMode="External"/><Relationship Id="rId1" Type="http://schemas.openxmlformats.org/officeDocument/2006/relationships/slideLayout" Target="../slideLayouts/slideLayout25.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Proctoring the PARCC Assessment</a:t>
            </a:r>
            <a:endParaRPr lang="en-US" dirty="0"/>
          </a:p>
        </p:txBody>
      </p:sp>
    </p:spTree>
    <p:extLst>
      <p:ext uri="{BB962C8B-B14F-4D97-AF65-F5344CB8AC3E}">
        <p14:creationId xmlns:p14="http://schemas.microsoft.com/office/powerpoint/2010/main" val="19353433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609600"/>
            <a:ext cx="6096000" cy="1219200"/>
          </a:xfrm>
        </p:spPr>
        <p:txBody>
          <a:bodyPr>
            <a:normAutofit fontScale="90000"/>
          </a:bodyPr>
          <a:lstStyle/>
          <a:p>
            <a:pPr marL="0"/>
            <a:r>
              <a:rPr lang="en-US" dirty="0" smtClean="0">
                <a:ea typeface="ＭＳ Ｐゴシック" pitchFamily="34" charset="-128"/>
              </a:rPr>
              <a:t>Types of Accessibility Features and Accommodations</a:t>
            </a:r>
            <a:endParaRPr lang="en-US" dirty="0">
              <a:ea typeface="ＭＳ Ｐゴシック" pitchFamily="34" charset="-128"/>
            </a:endParaRPr>
          </a:p>
        </p:txBody>
      </p:sp>
      <p:sp>
        <p:nvSpPr>
          <p:cNvPr id="4" name="Slide Number Placeholder 3"/>
          <p:cNvSpPr>
            <a:spLocks noGrp="1"/>
          </p:cNvSpPr>
          <p:nvPr>
            <p:ph type="sldNum" sz="quarter" idx="12"/>
          </p:nvPr>
        </p:nvSpPr>
        <p:spPr>
          <a:xfrm>
            <a:off x="0" y="6569075"/>
            <a:ext cx="609600" cy="288925"/>
          </a:xfrm>
          <a:prstGeom prst="rect">
            <a:avLst/>
          </a:prstGeom>
          <a:ln/>
        </p:spPr>
        <p:txBody>
          <a:bodyPr wrap="square" lIns="89879" tIns="44940" rIns="89879" bIns="44940">
            <a:normAutofit/>
          </a:bodyPr>
          <a:lstStyle/>
          <a:p>
            <a:pPr>
              <a:defRPr/>
            </a:pPr>
            <a:fld id="{A505628B-F920-49E1-AFC5-DF406F78184C}" type="slidenum">
              <a:rPr lang="en-US" sz="1000" smtClean="0"/>
              <a:pPr>
                <a:defRPr/>
              </a:pPr>
              <a:t>10</a:t>
            </a:fld>
            <a:endParaRPr lang="en-US" sz="1000" dirty="0"/>
          </a:p>
        </p:txBody>
      </p:sp>
      <p:sp>
        <p:nvSpPr>
          <p:cNvPr id="6" name="Rectangle 1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8" name="Rectangle 15"/>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1" hangingPunct="1"/>
            <a:r>
              <a:rPr lang="en-US" altLang="en-US" sz="1200" b="1" smtClean="0">
                <a:solidFill>
                  <a:srgbClr val="FFFFFF"/>
                </a:solidFill>
                <a:latin typeface="Calibri" pitchFamily="34" charset="0"/>
                <a:ea typeface="Calibri" pitchFamily="34" charset="0"/>
                <a:cs typeface="Calibri" pitchFamily="34" charset="0"/>
              </a:rPr>
              <a:t>Features for All</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Students</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Accessibility</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Features*</a:t>
            </a:r>
            <a:endParaRPr lang="en-US" altLang="en-US" sz="800" smtClean="0">
              <a:solidFill>
                <a:prstClr val="black"/>
              </a:solidFill>
              <a:latin typeface="Arial" pitchFamily="34" charset="0"/>
              <a:cs typeface="Arial" pitchFamily="34" charset="0"/>
            </a:endParaRPr>
          </a:p>
          <a:p>
            <a:r>
              <a:rPr lang="en-US" altLang="en-US" sz="1000" b="1" i="1" smtClean="0">
                <a:solidFill>
                  <a:srgbClr val="FFFFFF"/>
                </a:solidFill>
                <a:latin typeface="Calibri" pitchFamily="34" charset="0"/>
                <a:ea typeface="Calibri" pitchFamily="34" charset="0"/>
                <a:cs typeface="Calibri" pitchFamily="34" charset="0"/>
              </a:rPr>
              <a:t>Identified in advance</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Accommodations**</a:t>
            </a:r>
            <a:endParaRPr lang="en-US" altLang="en-US" sz="800" smtClean="0">
              <a:solidFill>
                <a:prstClr val="black"/>
              </a:solidFill>
              <a:latin typeface="Arial" pitchFamily="34" charset="0"/>
              <a:cs typeface="Arial" pitchFamily="34" charset="0"/>
            </a:endParaRPr>
          </a:p>
          <a:p>
            <a:endParaRPr lang="en-US" altLang="en-US" sz="1800" smtClean="0">
              <a:solidFill>
                <a:prstClr val="black"/>
              </a:solidFill>
              <a:latin typeface="Arial" pitchFamily="34" charset="0"/>
              <a:cs typeface="Arial" pitchFamily="34" charset="0"/>
            </a:endParaRPr>
          </a:p>
        </p:txBody>
      </p:sp>
      <p:sp>
        <p:nvSpPr>
          <p:cNvPr id="9" name="Rectangle 20"/>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1" hangingPunct="1"/>
            <a:r>
              <a:rPr lang="en-US" altLang="en-US" sz="1200" b="1" smtClean="0">
                <a:solidFill>
                  <a:srgbClr val="FFFFFF"/>
                </a:solidFill>
                <a:latin typeface="Calibri" pitchFamily="34" charset="0"/>
                <a:ea typeface="Calibri" pitchFamily="34" charset="0"/>
                <a:cs typeface="Calibri" pitchFamily="34" charset="0"/>
              </a:rPr>
              <a:t>Features for All</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Students</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Accessibility</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Features*</a:t>
            </a:r>
            <a:endParaRPr lang="en-US" altLang="en-US" sz="800" smtClean="0">
              <a:solidFill>
                <a:prstClr val="black"/>
              </a:solidFill>
              <a:latin typeface="Arial" pitchFamily="34" charset="0"/>
              <a:cs typeface="Arial" pitchFamily="34" charset="0"/>
            </a:endParaRPr>
          </a:p>
          <a:p>
            <a:r>
              <a:rPr lang="en-US" altLang="en-US" sz="1000" b="1" i="1" smtClean="0">
                <a:solidFill>
                  <a:srgbClr val="FFFFFF"/>
                </a:solidFill>
                <a:latin typeface="Calibri" pitchFamily="34" charset="0"/>
                <a:ea typeface="Calibri" pitchFamily="34" charset="0"/>
                <a:cs typeface="Calibri" pitchFamily="34" charset="0"/>
              </a:rPr>
              <a:t>Identified in advance</a:t>
            </a:r>
            <a:endParaRPr lang="en-US" altLang="en-US" sz="800" smtClean="0">
              <a:solidFill>
                <a:prstClr val="black"/>
              </a:solidFill>
              <a:latin typeface="Arial" pitchFamily="34" charset="0"/>
              <a:cs typeface="Arial" pitchFamily="34" charset="0"/>
            </a:endParaRPr>
          </a:p>
          <a:p>
            <a:endParaRPr lang="en-US" altLang="en-US" sz="1800" smtClean="0">
              <a:solidFill>
                <a:prstClr val="black"/>
              </a:solidFill>
              <a:latin typeface="Arial" pitchFamily="34" charset="0"/>
              <a:cs typeface="Arial" pitchFamily="34" charset="0"/>
            </a:endParaRPr>
          </a:p>
        </p:txBody>
      </p:sp>
      <p:grpSp>
        <p:nvGrpSpPr>
          <p:cNvPr id="10" name="Group 16"/>
          <p:cNvGrpSpPr>
            <a:grpSpLocks/>
          </p:cNvGrpSpPr>
          <p:nvPr/>
        </p:nvGrpSpPr>
        <p:grpSpPr bwMode="auto">
          <a:xfrm>
            <a:off x="2168865" y="2057400"/>
            <a:ext cx="4849812" cy="4800600"/>
            <a:chOff x="2794" y="-6706"/>
            <a:chExt cx="6634" cy="6636"/>
          </a:xfrm>
        </p:grpSpPr>
        <p:pic>
          <p:nvPicPr>
            <p:cNvPr id="1043" name="Picture 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4" y="-6706"/>
              <a:ext cx="6634" cy="663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51" y="-5137"/>
              <a:ext cx="4682" cy="5066"/>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2" y="-3270"/>
              <a:ext cx="3624" cy="3199"/>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ctangle 21"/>
          <p:cNvSpPr>
            <a:spLocks noChangeArrowheads="1"/>
          </p:cNvSpPr>
          <p:nvPr/>
        </p:nvSpPr>
        <p:spPr bwMode="auto">
          <a:xfrm>
            <a:off x="152400" y="609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eaLnBrk="1" hangingPunct="1"/>
            <a:r>
              <a:rPr lang="en-US" altLang="en-US" sz="1200" b="1" smtClean="0">
                <a:solidFill>
                  <a:srgbClr val="FFFFFF"/>
                </a:solidFill>
                <a:latin typeface="Calibri" pitchFamily="34" charset="0"/>
                <a:ea typeface="Calibri" pitchFamily="34" charset="0"/>
                <a:cs typeface="Calibri" pitchFamily="34" charset="0"/>
              </a:rPr>
              <a:t>Accommodations**</a:t>
            </a:r>
            <a:endParaRPr lang="en-US" altLang="en-US" sz="1800" smtClean="0">
              <a:solidFill>
                <a:prstClr val="black"/>
              </a:solidFill>
              <a:latin typeface="Arial" pitchFamily="34" charset="0"/>
              <a:cs typeface="Arial" pitchFamily="34" charset="0"/>
            </a:endParaRPr>
          </a:p>
        </p:txBody>
      </p:sp>
      <p:pic>
        <p:nvPicPr>
          <p:cNvPr id="1046" name="Picture 2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43050" y="2524125"/>
            <a:ext cx="6076950" cy="371475"/>
          </a:xfrm>
          <a:prstGeom prst="rect">
            <a:avLst/>
          </a:prstGeom>
          <a:noFill/>
          <a:extLst>
            <a:ext uri="{909E8E84-426E-40dd-AFC4-6F175D3DCCD1}">
              <a14:hiddenFill xmlns:a14="http://schemas.microsoft.com/office/drawing/2010/main">
                <a:solidFill>
                  <a:srgbClr val="FFFFFF"/>
                </a:solidFill>
              </a14:hiddenFill>
            </a:ext>
          </a:extLst>
        </p:spPr>
      </p:pic>
      <p:pic>
        <p:nvPicPr>
          <p:cNvPr id="1047" name="Picture 2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43050" y="3581400"/>
            <a:ext cx="6076950" cy="579438"/>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00200" y="5334000"/>
            <a:ext cx="6076950" cy="196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654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905000"/>
            <a:ext cx="8229600" cy="4525963"/>
          </a:xfrm>
        </p:spPr>
        <p:txBody>
          <a:bodyPr/>
          <a:lstStyle/>
          <a:p>
            <a:pPr>
              <a:buNone/>
            </a:pPr>
            <a:r>
              <a:rPr lang="en-US" sz="2000" b="1" dirty="0" smtClean="0"/>
              <a:t>Computer-Based Accessibility Features and Embedded Accommodations </a:t>
            </a:r>
          </a:p>
          <a:p>
            <a:pPr>
              <a:buNone/>
            </a:pPr>
            <a:endParaRPr lang="en-US" sz="1400" dirty="0" smtClean="0"/>
          </a:p>
          <a:p>
            <a:pPr>
              <a:buNone/>
            </a:pPr>
            <a:r>
              <a:rPr lang="en-US" sz="1400" dirty="0" smtClean="0"/>
              <a:t>During the PARCC field test administration, some accessibility features and accommodations will not be</a:t>
            </a:r>
          </a:p>
          <a:p>
            <a:pPr>
              <a:buNone/>
            </a:pPr>
            <a:r>
              <a:rPr lang="en-US" sz="1400" dirty="0" smtClean="0"/>
              <a:t>available due to ongoing development and research that is required to ensure that all accessibility features</a:t>
            </a:r>
          </a:p>
          <a:p>
            <a:pPr>
              <a:buNone/>
            </a:pPr>
            <a:r>
              <a:rPr lang="en-US" sz="1400" dirty="0" smtClean="0"/>
              <a:t>and accommodations provide a valid reflection of what students know and can do. In addition, some</a:t>
            </a:r>
          </a:p>
          <a:p>
            <a:pPr>
              <a:buNone/>
            </a:pPr>
            <a:r>
              <a:rPr lang="en-US" sz="1400" dirty="0" smtClean="0"/>
              <a:t>specific accessibility features and accommodations may not be available on specific devices such as</a:t>
            </a:r>
          </a:p>
          <a:p>
            <a:pPr>
              <a:buNone/>
            </a:pPr>
            <a:r>
              <a:rPr lang="en-US" sz="1400" dirty="0" err="1" smtClean="0"/>
              <a:t>Chromebooks</a:t>
            </a:r>
            <a:r>
              <a:rPr lang="en-US" sz="1400" dirty="0" smtClean="0"/>
              <a:t>, and Android and Linux devices.</a:t>
            </a:r>
          </a:p>
          <a:p>
            <a:pPr>
              <a:buNone/>
            </a:pPr>
            <a:endParaRPr lang="en-US" sz="1400" dirty="0" smtClean="0"/>
          </a:p>
          <a:p>
            <a:pPr>
              <a:buNone/>
            </a:pPr>
            <a:r>
              <a:rPr lang="en-US" sz="1400" dirty="0" smtClean="0"/>
              <a:t>The following slides will summarize which accessibility features and computer-based accommodations will be</a:t>
            </a:r>
          </a:p>
          <a:p>
            <a:pPr>
              <a:buNone/>
            </a:pPr>
            <a:r>
              <a:rPr lang="en-US" sz="1400" dirty="0" smtClean="0"/>
              <a:t>supported for the PARCC Field Test versus the 2014-2015 operational assessment. </a:t>
            </a:r>
          </a:p>
          <a:p>
            <a:pPr>
              <a:buNone/>
            </a:pPr>
            <a:endParaRPr lang="en-US" sz="1400" dirty="0" smtClean="0"/>
          </a:p>
          <a:p>
            <a:pPr>
              <a:buNone/>
            </a:pPr>
            <a:r>
              <a:rPr lang="en-US" sz="1400" dirty="0" smtClean="0"/>
              <a:t>More detailed information about PARCC accessibility can be found in the PARCC Accessibility Features and</a:t>
            </a:r>
          </a:p>
          <a:p>
            <a:pPr>
              <a:buNone/>
            </a:pPr>
            <a:r>
              <a:rPr lang="en-US" sz="1400" dirty="0" smtClean="0"/>
              <a:t>Accommodations Guidelines (</a:t>
            </a:r>
            <a:r>
              <a:rPr lang="en-US" sz="1400" dirty="0" smtClean="0">
                <a:hlinkClick r:id="rId3"/>
              </a:rPr>
              <a:t>http://www.parcconline.org/parcc-draft-accommodations-manual</a:t>
            </a:r>
            <a:r>
              <a:rPr lang="en-US" sz="1400" dirty="0" smtClean="0"/>
              <a:t> ).</a:t>
            </a:r>
            <a:endParaRPr lang="en-US" sz="1400" dirty="0"/>
          </a:p>
        </p:txBody>
      </p:sp>
      <p:sp>
        <p:nvSpPr>
          <p:cNvPr id="3" name="Title 2"/>
          <p:cNvSpPr>
            <a:spLocks noGrp="1"/>
          </p:cNvSpPr>
          <p:nvPr>
            <p:ph type="title"/>
          </p:nvPr>
        </p:nvSpPr>
        <p:spPr/>
        <p:txBody>
          <a:bodyPr>
            <a:normAutofit fontScale="90000"/>
          </a:bodyPr>
          <a:lstStyle/>
          <a:p>
            <a:r>
              <a:rPr lang="en-US" dirty="0" smtClean="0"/>
              <a:t>2014 PARCC Field Test Accessibility Features and Accommodations</a:t>
            </a:r>
            <a:endParaRPr lang="en-US" dirty="0"/>
          </a:p>
        </p:txBody>
      </p:sp>
      <p:sp>
        <p:nvSpPr>
          <p:cNvPr id="4" name="Slide Number Placeholder 3"/>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11</a:t>
            </a:fld>
            <a:endParaRPr lang="en-US" sz="1000" dirty="0">
              <a:solidFill>
                <a:sysClr val="windowText" lastClr="000000"/>
              </a:solidFill>
            </a:endParaRPr>
          </a:p>
        </p:txBody>
      </p:sp>
    </p:spTree>
    <p:extLst>
      <p:ext uri="{BB962C8B-B14F-4D97-AF65-F5344CB8AC3E}">
        <p14:creationId xmlns:p14="http://schemas.microsoft.com/office/powerpoint/2010/main" val="2274873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a:stretch>
            <a:fillRect/>
          </a:stretch>
        </p:blipFill>
        <p:spPr bwMode="auto">
          <a:xfrm>
            <a:off x="1981200" y="1981200"/>
            <a:ext cx="4648200" cy="4636189"/>
          </a:xfrm>
          <a:prstGeom prst="rect">
            <a:avLst/>
          </a:prstGeom>
          <a:noFill/>
          <a:ln w="9525">
            <a:noFill/>
            <a:miter lim="800000"/>
            <a:headEnd/>
            <a:tailEnd/>
          </a:ln>
        </p:spPr>
      </p:pic>
      <p:sp>
        <p:nvSpPr>
          <p:cNvPr id="3" name="Slide Number Placeholder 2"/>
          <p:cNvSpPr>
            <a:spLocks noGrp="1"/>
          </p:cNvSpPr>
          <p:nvPr>
            <p:ph type="sldNum" sz="quarter" idx="10"/>
          </p:nvPr>
        </p:nvSpPr>
        <p:spPr>
          <a:ln/>
        </p:spPr>
        <p:txBody>
          <a:bodyPr wrap="square" lIns="89879" tIns="44940" rIns="89879" bIns="44940">
            <a:normAutofit/>
          </a:bodyPr>
          <a:lstStyle/>
          <a:p>
            <a:pPr>
              <a:defRPr/>
            </a:pPr>
            <a:fld id="{F53EAB4E-B152-44CE-8C23-C6686266861F}" type="slidenum">
              <a:rPr lang="en-US" sz="1000">
                <a:solidFill>
                  <a:sysClr val="windowText" lastClr="000000"/>
                </a:solidFill>
              </a:rPr>
              <a:pPr>
                <a:defRPr/>
              </a:pPr>
              <a:t>12</a:t>
            </a:fld>
            <a:endParaRPr lang="en-US" sz="1000" dirty="0">
              <a:solidFill>
                <a:sysClr val="windowText" lastClr="000000"/>
              </a:solidFill>
            </a:endParaRPr>
          </a:p>
        </p:txBody>
      </p:sp>
      <p:sp>
        <p:nvSpPr>
          <p:cNvPr id="4" name="Title 3"/>
          <p:cNvSpPr>
            <a:spLocks noGrp="1"/>
          </p:cNvSpPr>
          <p:nvPr>
            <p:ph type="title"/>
          </p:nvPr>
        </p:nvSpPr>
        <p:spPr/>
        <p:txBody>
          <a:bodyPr/>
          <a:lstStyle/>
          <a:p>
            <a:r>
              <a:rPr lang="en-US" dirty="0" smtClean="0"/>
              <a:t>Accessibility Features and Accommodations: Tools</a:t>
            </a:r>
            <a:endParaRPr lang="en-US" dirty="0"/>
          </a:p>
        </p:txBody>
      </p:sp>
      <p:sp>
        <p:nvSpPr>
          <p:cNvPr id="10" name="TextBox 9"/>
          <p:cNvSpPr txBox="1"/>
          <p:nvPr/>
        </p:nvSpPr>
        <p:spPr>
          <a:xfrm>
            <a:off x="1295400" y="1600200"/>
            <a:ext cx="7382744" cy="307777"/>
          </a:xfrm>
          <a:prstGeom prst="rect">
            <a:avLst/>
          </a:prstGeom>
          <a:noFill/>
        </p:spPr>
        <p:txBody>
          <a:bodyPr wrap="square" rtlCol="0">
            <a:spAutoFit/>
          </a:bodyPr>
          <a:lstStyle/>
          <a:p>
            <a:pPr eaLnBrk="0" fontAlgn="base" hangingPunct="0">
              <a:spcBef>
                <a:spcPct val="0"/>
              </a:spcBef>
              <a:spcAft>
                <a:spcPct val="0"/>
              </a:spcAft>
            </a:pPr>
            <a:r>
              <a:rPr lang="en-US" sz="1400" dirty="0">
                <a:solidFill>
                  <a:prstClr val="black"/>
                </a:solidFill>
                <a:ea typeface="ＭＳ Ｐゴシック" pitchFamily="34" charset="-128"/>
                <a:hlinkClick r:id="rId4"/>
              </a:rPr>
              <a:t>http://parcconline.org/field-test-technology</a:t>
            </a:r>
            <a:r>
              <a:rPr lang="en-US" sz="1400" dirty="0">
                <a:solidFill>
                  <a:prstClr val="black"/>
                </a:solidFill>
                <a:ea typeface="ＭＳ Ｐゴシック" pitchFamily="34" charset="-128"/>
              </a:rPr>
              <a:t> - </a:t>
            </a:r>
            <a:r>
              <a:rPr lang="en-US" sz="1400" i="1" dirty="0">
                <a:solidFill>
                  <a:prstClr val="black"/>
                </a:solidFill>
                <a:ea typeface="ＭＳ Ｐゴシック" pitchFamily="34" charset="-128"/>
              </a:rPr>
              <a:t>Full Technology Specifications </a:t>
            </a:r>
            <a:r>
              <a:rPr lang="en-US" sz="1400" dirty="0">
                <a:solidFill>
                  <a:prstClr val="black"/>
                </a:solidFill>
                <a:ea typeface="ＭＳ Ｐゴシック" pitchFamily="34" charset="-128"/>
              </a:rPr>
              <a:t>document</a:t>
            </a:r>
          </a:p>
        </p:txBody>
      </p:sp>
    </p:spTree>
    <p:extLst>
      <p:ext uri="{BB962C8B-B14F-4D97-AF65-F5344CB8AC3E}">
        <p14:creationId xmlns:p14="http://schemas.microsoft.com/office/powerpoint/2010/main" val="248483861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1228" y="2257937"/>
            <a:ext cx="7781544" cy="6962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Student and Proctor Authorizations</a:t>
            </a:r>
            <a:endParaRPr lang="en-US" dirty="0"/>
          </a:p>
        </p:txBody>
      </p:sp>
      <p:sp>
        <p:nvSpPr>
          <p:cNvPr id="8" name="Slide Number Placeholder 7"/>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2</a:t>
            </a:fld>
            <a:endParaRPr lang="en-US" sz="1000" dirty="0">
              <a:solidFill>
                <a:sysClr val="windowText" lastClr="000000"/>
              </a:solidFill>
            </a:endParaRPr>
          </a:p>
        </p:txBody>
      </p:sp>
      <p:sp>
        <p:nvSpPr>
          <p:cNvPr id="6" name="Content Placeholder 5"/>
          <p:cNvSpPr txBox="1">
            <a:spLocks/>
          </p:cNvSpPr>
          <p:nvPr/>
        </p:nvSpPr>
        <p:spPr>
          <a:xfrm>
            <a:off x="457200" y="3886200"/>
            <a:ext cx="8229600" cy="2412540"/>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700" dirty="0"/>
              <a:t>Each student </a:t>
            </a:r>
            <a:r>
              <a:rPr lang="en-US" sz="1700" dirty="0" smtClean="0"/>
              <a:t>must </a:t>
            </a:r>
            <a:r>
              <a:rPr lang="en-US" sz="1700" dirty="0"/>
              <a:t>have </a:t>
            </a:r>
            <a:r>
              <a:rPr lang="en-US" sz="1700" dirty="0" smtClean="0"/>
              <a:t>an authorization </a:t>
            </a:r>
            <a:r>
              <a:rPr lang="en-US" sz="1700" dirty="0"/>
              <a:t>in order to log in to a test</a:t>
            </a:r>
            <a:r>
              <a:rPr lang="en-US" sz="1700" dirty="0" smtClean="0"/>
              <a:t>.</a:t>
            </a:r>
          </a:p>
          <a:p>
            <a:pPr fontAlgn="auto">
              <a:spcAft>
                <a:spcPts val="0"/>
              </a:spcAft>
            </a:pPr>
            <a:r>
              <a:rPr lang="en-US" sz="1700" dirty="0" smtClean="0"/>
              <a:t>Proctor authorizations (log in for </a:t>
            </a:r>
            <a:r>
              <a:rPr lang="en-US" sz="1700" dirty="0"/>
              <a:t>test administrator) </a:t>
            </a:r>
            <a:r>
              <a:rPr lang="en-US" sz="1700" dirty="0" smtClean="0"/>
              <a:t>are only for </a:t>
            </a:r>
            <a:r>
              <a:rPr lang="en-US" sz="1700" b="1" dirty="0" smtClean="0"/>
              <a:t>Read Aloud Administrations.</a:t>
            </a:r>
          </a:p>
          <a:p>
            <a:pPr fontAlgn="auto">
              <a:spcAft>
                <a:spcPts val="0"/>
              </a:spcAft>
            </a:pPr>
            <a:r>
              <a:rPr lang="en-US" sz="1700" dirty="0" smtClean="0"/>
              <a:t>Authorizations contain:</a:t>
            </a:r>
          </a:p>
          <a:p>
            <a:pPr lvl="1" fontAlgn="auto">
              <a:spcAft>
                <a:spcPts val="0"/>
              </a:spcAft>
            </a:pPr>
            <a:r>
              <a:rPr lang="en-US" sz="1600" dirty="0" smtClean="0"/>
              <a:t>the </a:t>
            </a:r>
            <a:r>
              <a:rPr lang="en-US" sz="1600" dirty="0"/>
              <a:t>URL </a:t>
            </a:r>
            <a:r>
              <a:rPr lang="en-US" sz="1600" dirty="0" smtClean="0"/>
              <a:t>to </a:t>
            </a:r>
            <a:r>
              <a:rPr lang="en-US" sz="1600" dirty="0"/>
              <a:t>access tests through the browser-based </a:t>
            </a:r>
            <a:r>
              <a:rPr lang="en-US" sz="1600" dirty="0" err="1"/>
              <a:t>TestNav</a:t>
            </a:r>
            <a:r>
              <a:rPr lang="en-US" sz="1600" dirty="0"/>
              <a:t>, </a:t>
            </a:r>
            <a:endParaRPr lang="en-US" sz="1600" dirty="0" smtClean="0"/>
          </a:p>
          <a:p>
            <a:pPr lvl="1" fontAlgn="auto">
              <a:spcAft>
                <a:spcPts val="0"/>
              </a:spcAft>
            </a:pPr>
            <a:r>
              <a:rPr lang="en-US" sz="1600" dirty="0" smtClean="0"/>
              <a:t>a </a:t>
            </a:r>
            <a:r>
              <a:rPr lang="en-US" sz="1600" dirty="0"/>
              <a:t>unique login ID, </a:t>
            </a:r>
            <a:r>
              <a:rPr lang="en-US" sz="1600" dirty="0" smtClean="0"/>
              <a:t>and</a:t>
            </a:r>
          </a:p>
          <a:p>
            <a:pPr lvl="1" fontAlgn="auto">
              <a:spcAft>
                <a:spcPts val="0"/>
              </a:spcAft>
            </a:pPr>
            <a:r>
              <a:rPr lang="en-US" sz="1600" dirty="0" smtClean="0"/>
              <a:t>the </a:t>
            </a:r>
            <a:r>
              <a:rPr lang="en-US" sz="1600" dirty="0"/>
              <a:t>test code needed to log </a:t>
            </a:r>
            <a:r>
              <a:rPr lang="en-US" sz="1600" dirty="0" smtClean="0"/>
              <a:t>in</a:t>
            </a:r>
            <a:r>
              <a:rPr lang="en-US" sz="1600" dirty="0"/>
              <a:t>.</a:t>
            </a:r>
          </a:p>
          <a:p>
            <a:pPr fontAlgn="auto">
              <a:spcAft>
                <a:spcPts val="0"/>
              </a:spcAft>
            </a:pPr>
            <a:r>
              <a:rPr lang="en-US" sz="1700" dirty="0" smtClean="0"/>
              <a:t>Student authorizations also contain the </a:t>
            </a:r>
            <a:r>
              <a:rPr lang="en-US" sz="1700" dirty="0"/>
              <a:t>keystrokes available for navigating through </a:t>
            </a:r>
            <a:r>
              <a:rPr lang="en-US" sz="1700" dirty="0" err="1"/>
              <a:t>TestNav</a:t>
            </a:r>
            <a:r>
              <a:rPr lang="en-US" sz="1700" dirty="0"/>
              <a:t>. </a:t>
            </a:r>
          </a:p>
        </p:txBody>
      </p:sp>
      <p:sp>
        <p:nvSpPr>
          <p:cNvPr id="4" name="Text Box 9"/>
          <p:cNvSpPr txBox="1">
            <a:spLocks noChangeArrowheads="1"/>
          </p:cNvSpPr>
          <p:nvPr/>
        </p:nvSpPr>
        <p:spPr bwMode="auto">
          <a:xfrm>
            <a:off x="260604" y="1410849"/>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latin typeface="+mn-lt"/>
              </a:rPr>
              <a:t>Student and </a:t>
            </a:r>
            <a:r>
              <a:rPr lang="en-US" sz="2000" dirty="0" smtClean="0">
                <a:latin typeface="+mn-lt"/>
              </a:rPr>
              <a:t>Proctor </a:t>
            </a:r>
            <a:r>
              <a:rPr lang="en-US" sz="2000" dirty="0">
                <a:latin typeface="+mn-lt"/>
              </a:rPr>
              <a:t>authorizations are needed to perform certain functions at the session level. </a:t>
            </a:r>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15761" y="2943256"/>
            <a:ext cx="1988630" cy="778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3837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6962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a:t>Authorizations - Seal Codes</a:t>
            </a:r>
          </a:p>
        </p:txBody>
      </p:sp>
      <p:sp>
        <p:nvSpPr>
          <p:cNvPr id="6" name="Content Placeholder 5"/>
          <p:cNvSpPr txBox="1">
            <a:spLocks/>
          </p:cNvSpPr>
          <p:nvPr/>
        </p:nvSpPr>
        <p:spPr>
          <a:xfrm>
            <a:off x="457200" y="4239492"/>
            <a:ext cx="8229600" cy="2412540"/>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a:solidFill>
                  <a:prstClr val="black"/>
                </a:solidFill>
              </a:rPr>
              <a:t>There will be one set of seal codes assigned to each test session.</a:t>
            </a:r>
          </a:p>
          <a:p>
            <a:pPr marL="0" indent="0" fontAlgn="auto">
              <a:spcAft>
                <a:spcPts val="0"/>
              </a:spcAft>
              <a:buFont typeface="Arial" pitchFamily="34" charset="0"/>
              <a:buNone/>
            </a:pPr>
            <a:endParaRPr lang="en-US" sz="1800" dirty="0">
              <a:solidFill>
                <a:prstClr val="black"/>
              </a:solidFill>
            </a:endParaRPr>
          </a:p>
          <a:p>
            <a:pPr fontAlgn="auto">
              <a:spcAft>
                <a:spcPts val="0"/>
              </a:spcAft>
            </a:pPr>
            <a:r>
              <a:rPr lang="en-US" sz="1800" dirty="0">
                <a:solidFill>
                  <a:prstClr val="black"/>
                </a:solidFill>
              </a:rPr>
              <a:t>Before students in a test session can go to the next sealed section of an electronic test, they must enter the appropriate four-digit seal code. </a:t>
            </a:r>
            <a:endParaRPr lang="en-US" sz="1800" dirty="0" smtClean="0">
              <a:solidFill>
                <a:prstClr val="black"/>
              </a:solidFill>
            </a:endParaRPr>
          </a:p>
          <a:p>
            <a:pPr fontAlgn="auto">
              <a:spcAft>
                <a:spcPts val="0"/>
              </a:spcAft>
            </a:pPr>
            <a:endParaRPr lang="en-US" sz="1800" dirty="0">
              <a:solidFill>
                <a:prstClr val="black"/>
              </a:solidFill>
            </a:endParaRPr>
          </a:p>
          <a:p>
            <a:pPr fontAlgn="auto">
              <a:spcAft>
                <a:spcPts val="0"/>
              </a:spcAft>
            </a:pPr>
            <a:r>
              <a:rPr lang="en-US" sz="1800" dirty="0" smtClean="0">
                <a:solidFill>
                  <a:prstClr val="black"/>
                </a:solidFill>
              </a:rPr>
              <a:t>Seal codes </a:t>
            </a:r>
            <a:r>
              <a:rPr lang="en-US" sz="1800" dirty="0">
                <a:solidFill>
                  <a:prstClr val="black"/>
                </a:solidFill>
              </a:rPr>
              <a:t>for a specific test session are listed on the seal codes document. </a:t>
            </a:r>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solidFill>
                  <a:prstClr val="black"/>
                </a:solidFill>
                <a:latin typeface="Calibri"/>
              </a:rPr>
              <a:t>Seal codes are the electronic equivalents of the adhesive tabs that are used to seal sections of paper test booklets.</a:t>
            </a: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1100" y="3118943"/>
            <a:ext cx="1959483" cy="740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3</a:t>
            </a:fld>
            <a:endParaRPr lang="en-US" dirty="0"/>
          </a:p>
        </p:txBody>
      </p:sp>
    </p:spTree>
    <p:extLst>
      <p:ext uri="{BB962C8B-B14F-4D97-AF65-F5344CB8AC3E}">
        <p14:creationId xmlns:p14="http://schemas.microsoft.com/office/powerpoint/2010/main" val="32071715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Test Sessions</a:t>
            </a:r>
            <a:endParaRPr lang="en-US" dirty="0"/>
          </a:p>
        </p:txBody>
      </p:sp>
      <p:sp>
        <p:nvSpPr>
          <p:cNvPr id="9" name="Slide Number Placeholder 8"/>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4</a:t>
            </a:fld>
            <a:endParaRPr lang="en-US" sz="1000" dirty="0">
              <a:solidFill>
                <a:sysClr val="windowText" lastClr="000000"/>
              </a:solidFill>
            </a:endParaRPr>
          </a:p>
        </p:txBody>
      </p:sp>
      <p:sp>
        <p:nvSpPr>
          <p:cNvPr id="6" name="Content Placeholder 5"/>
          <p:cNvSpPr txBox="1">
            <a:spLocks/>
          </p:cNvSpPr>
          <p:nvPr/>
        </p:nvSpPr>
        <p:spPr>
          <a:xfrm>
            <a:off x="457200" y="3811979"/>
            <a:ext cx="8229600" cy="2840053"/>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smtClean="0"/>
              <a:t>Scheduling </a:t>
            </a:r>
            <a:r>
              <a:rPr lang="en-US" sz="1800" dirty="0"/>
              <a:t>a date and time for a new test session is intended primarily for planning purposes. </a:t>
            </a:r>
            <a:endParaRPr lang="en-US" sz="1800" dirty="0" smtClean="0"/>
          </a:p>
          <a:p>
            <a:pPr fontAlgn="auto">
              <a:spcAft>
                <a:spcPts val="0"/>
              </a:spcAft>
            </a:pPr>
            <a:r>
              <a:rPr lang="en-US" sz="1800" dirty="0" smtClean="0"/>
              <a:t>A </a:t>
            </a:r>
            <a:r>
              <a:rPr lang="en-US" sz="1800" dirty="0"/>
              <a:t>test session will not start until you click </a:t>
            </a:r>
            <a:r>
              <a:rPr lang="en-US" sz="1800" dirty="0" smtClean="0"/>
              <a:t>the </a:t>
            </a:r>
            <a:r>
              <a:rPr lang="en-US" sz="1800" b="1" i="1" dirty="0" smtClean="0"/>
              <a:t>Start</a:t>
            </a:r>
            <a:r>
              <a:rPr lang="en-US" sz="1800" dirty="0" smtClean="0"/>
              <a:t> </a:t>
            </a:r>
            <a:r>
              <a:rPr lang="en-US" sz="1800" dirty="0"/>
              <a:t>button on the </a:t>
            </a:r>
            <a:r>
              <a:rPr lang="en-US" sz="1800" i="1" dirty="0"/>
              <a:t>Session Details </a:t>
            </a:r>
            <a:r>
              <a:rPr lang="en-US" sz="1800" dirty="0"/>
              <a:t>screen, regardless of the scheduled start date and </a:t>
            </a:r>
            <a:r>
              <a:rPr lang="en-US" sz="1800" dirty="0" smtClean="0"/>
              <a:t>time. </a:t>
            </a:r>
          </a:p>
          <a:p>
            <a:pPr fontAlgn="auto">
              <a:spcAft>
                <a:spcPts val="0"/>
              </a:spcAft>
            </a:pPr>
            <a:endParaRPr lang="en-US" sz="1800" dirty="0"/>
          </a:p>
          <a:p>
            <a:pPr marL="0">
              <a:buNone/>
            </a:pPr>
            <a:r>
              <a:rPr lang="en-US" sz="1800" b="1" dirty="0"/>
              <a:t>NOTE: </a:t>
            </a:r>
            <a:r>
              <a:rPr lang="en-US" sz="1800" dirty="0"/>
              <a:t>If you do not have access to start a test session, the </a:t>
            </a:r>
            <a:r>
              <a:rPr lang="en-US" sz="1800" b="1" i="1" dirty="0" smtClean="0"/>
              <a:t>Start </a:t>
            </a:r>
            <a:r>
              <a:rPr lang="en-US" sz="1800" dirty="0" smtClean="0"/>
              <a:t>button </a:t>
            </a:r>
            <a:r>
              <a:rPr lang="en-US" sz="1800" dirty="0"/>
              <a:t>will be disabled and you will not be able to start the test session</a:t>
            </a:r>
            <a:r>
              <a:rPr lang="en-US" sz="1800" dirty="0" smtClean="0"/>
              <a:t>. Users with Organization and Technology Coordinator Roles only do not have access to start or stop sessions.</a:t>
            </a:r>
            <a:endParaRPr lang="en-US" sz="1800" dirty="0"/>
          </a:p>
        </p:txBody>
      </p:sp>
      <p:sp>
        <p:nvSpPr>
          <p:cNvPr id="4" name="Text Box 9"/>
          <p:cNvSpPr txBox="1">
            <a:spLocks noChangeArrowheads="1"/>
          </p:cNvSpPr>
          <p:nvPr/>
        </p:nvSpPr>
        <p:spPr bwMode="auto">
          <a:xfrm>
            <a:off x="329183" y="1764792"/>
            <a:ext cx="8668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latin typeface="+mn-lt"/>
              </a:rPr>
              <a:t>A test session must be started before students can begin </a:t>
            </a:r>
            <a:r>
              <a:rPr lang="en-US" sz="2000" dirty="0" smtClean="0">
                <a:latin typeface="+mn-lt"/>
              </a:rPr>
              <a:t>testing.</a:t>
            </a:r>
            <a:endParaRPr lang="en-US" sz="2000" dirty="0">
              <a:latin typeface="+mn-lt"/>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7459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Rectangle 7"/>
          <p:cNvSpPr>
            <a:spLocks noChangeArrowheads="1"/>
          </p:cNvSpPr>
          <p:nvPr/>
        </p:nvSpPr>
        <p:spPr bwMode="auto">
          <a:xfrm rot="10800000" flipV="1">
            <a:off x="727838" y="3076242"/>
            <a:ext cx="614074" cy="263898"/>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Tree>
    <p:extLst>
      <p:ext uri="{BB962C8B-B14F-4D97-AF65-F5344CB8AC3E}">
        <p14:creationId xmlns:p14="http://schemas.microsoft.com/office/powerpoint/2010/main" val="30848302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235" y="1447800"/>
            <a:ext cx="89073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Role of Proctor</a:t>
            </a:r>
            <a:endParaRPr lang="en-US" dirty="0"/>
          </a:p>
        </p:txBody>
      </p:sp>
    </p:spTree>
    <p:extLst>
      <p:ext uri="{BB962C8B-B14F-4D97-AF65-F5344CB8AC3E}">
        <p14:creationId xmlns:p14="http://schemas.microsoft.com/office/powerpoint/2010/main" val="38492525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466" y="1447800"/>
            <a:ext cx="8799068"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Monitoring Student Test Sessions</a:t>
            </a:r>
            <a:endParaRPr lang="en-US" dirty="0"/>
          </a:p>
        </p:txBody>
      </p:sp>
    </p:spTree>
    <p:extLst>
      <p:ext uri="{BB962C8B-B14F-4D97-AF65-F5344CB8AC3E}">
        <p14:creationId xmlns:p14="http://schemas.microsoft.com/office/powerpoint/2010/main" val="20226619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85" y="1752601"/>
            <a:ext cx="9051232"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Monitoring Student Test Sessions</a:t>
            </a:r>
            <a:endParaRPr lang="en-US" dirty="0"/>
          </a:p>
        </p:txBody>
      </p:sp>
    </p:spTree>
    <p:extLst>
      <p:ext uri="{BB962C8B-B14F-4D97-AF65-F5344CB8AC3E}">
        <p14:creationId xmlns:p14="http://schemas.microsoft.com/office/powerpoint/2010/main" val="395401808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57550" y="3581400"/>
            <a:ext cx="2638425" cy="9144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View Test Progress</a:t>
            </a:r>
            <a:endParaRPr lang="en-US" dirty="0"/>
          </a:p>
        </p:txBody>
      </p:sp>
      <p:sp>
        <p:nvSpPr>
          <p:cNvPr id="10" name="Slide Number Placeholder 9"/>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8</a:t>
            </a:fld>
            <a:endParaRPr lang="en-US" sz="1000" dirty="0">
              <a:solidFill>
                <a:sysClr val="windowText" lastClr="000000"/>
              </a:solidFill>
            </a:endParaRPr>
          </a:p>
        </p:txBody>
      </p:sp>
      <p:sp>
        <p:nvSpPr>
          <p:cNvPr id="6" name="Content Placeholder 5"/>
          <p:cNvSpPr txBox="1">
            <a:spLocks/>
          </p:cNvSpPr>
          <p:nvPr/>
        </p:nvSpPr>
        <p:spPr>
          <a:xfrm>
            <a:off x="457200" y="2606040"/>
            <a:ext cx="8229600" cy="682438"/>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smtClean="0"/>
              <a:t>When available, select the student’s </a:t>
            </a:r>
            <a:r>
              <a:rPr lang="en-US" sz="1800" i="1" dirty="0" smtClean="0"/>
              <a:t>View Progress </a:t>
            </a:r>
            <a:r>
              <a:rPr lang="en-US" sz="1800" dirty="0" smtClean="0"/>
              <a:t>link to review test progress</a:t>
            </a:r>
            <a:r>
              <a:rPr lang="en-US" sz="1800" dirty="0"/>
              <a:t>. Users with Organization and Technology Coordinator Roles only do not have access to </a:t>
            </a:r>
            <a:r>
              <a:rPr lang="en-US" sz="1800" dirty="0" smtClean="0"/>
              <a:t>view progress. </a:t>
            </a:r>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smtClean="0">
                <a:latin typeface="+mn-lt"/>
              </a:rPr>
              <a:t>The Status </a:t>
            </a:r>
            <a:r>
              <a:rPr lang="en-US" sz="2000" dirty="0">
                <a:latin typeface="+mn-lt"/>
              </a:rPr>
              <a:t>column </a:t>
            </a:r>
            <a:r>
              <a:rPr lang="en-US" sz="2000" dirty="0" smtClean="0">
                <a:latin typeface="+mn-lt"/>
              </a:rPr>
              <a:t>in the </a:t>
            </a:r>
            <a:r>
              <a:rPr lang="en-US" sz="2000" i="1" dirty="0" smtClean="0">
                <a:latin typeface="+mn-lt"/>
              </a:rPr>
              <a:t>Session Details </a:t>
            </a:r>
            <a:r>
              <a:rPr lang="en-US" sz="2000" dirty="0" smtClean="0">
                <a:latin typeface="+mn-lt"/>
              </a:rPr>
              <a:t>allows administrators to view test progress.</a:t>
            </a:r>
            <a:endParaRPr lang="en-US" sz="2000" dirty="0">
              <a:latin typeface="+mn-lt"/>
            </a:endParaRPr>
          </a:p>
        </p:txBody>
      </p:sp>
      <p:sp>
        <p:nvSpPr>
          <p:cNvPr id="8" name="Rectangle 7"/>
          <p:cNvSpPr>
            <a:spLocks noChangeArrowheads="1"/>
          </p:cNvSpPr>
          <p:nvPr/>
        </p:nvSpPr>
        <p:spPr bwMode="auto">
          <a:xfrm rot="10800000" flipV="1">
            <a:off x="4996161" y="4031876"/>
            <a:ext cx="904576" cy="463924"/>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4027351801"/>
              </p:ext>
            </p:extLst>
          </p:nvPr>
        </p:nvGraphicFramePr>
        <p:xfrm>
          <a:off x="704088" y="4746746"/>
          <a:ext cx="7798644" cy="1926605"/>
        </p:xfrm>
        <a:graphic>
          <a:graphicData uri="http://schemas.openxmlformats.org/drawingml/2006/table">
            <a:tbl>
              <a:tblPr firstRow="1" bandRow="1">
                <a:tableStyleId>{5C22544A-7EE6-4342-B048-85BDC9FD1C3A}</a:tableStyleId>
              </a:tblPr>
              <a:tblGrid>
                <a:gridCol w="2692255"/>
                <a:gridCol w="5106389"/>
              </a:tblGrid>
              <a:tr h="365956">
                <a:tc>
                  <a:txBody>
                    <a:bodyPr/>
                    <a:lstStyle/>
                    <a:p>
                      <a:pPr algn="ctr"/>
                      <a:r>
                        <a:rPr lang="en-US" sz="1500" dirty="0" smtClean="0"/>
                        <a:t>Status</a:t>
                      </a:r>
                      <a:endParaRPr lang="en-US" sz="1500" dirty="0"/>
                    </a:p>
                  </a:txBody>
                  <a:tcPr/>
                </a:tc>
                <a:tc>
                  <a:txBody>
                    <a:bodyPr/>
                    <a:lstStyle/>
                    <a:p>
                      <a:pPr algn="ctr"/>
                      <a:r>
                        <a:rPr lang="en-US" sz="1500" dirty="0" smtClean="0"/>
                        <a:t>Meaning</a:t>
                      </a:r>
                      <a:endParaRPr lang="en-US" sz="1500" dirty="0"/>
                    </a:p>
                  </a:txBody>
                  <a:tcPr/>
                </a:tc>
              </a:tr>
              <a:tr h="410921">
                <a:tc>
                  <a:txBody>
                    <a:bodyPr/>
                    <a:lstStyle/>
                    <a:p>
                      <a:r>
                        <a:rPr lang="en-US" sz="1500" b="1" dirty="0" smtClean="0"/>
                        <a:t>Visited/No Response Required</a:t>
                      </a:r>
                      <a:endParaRPr lang="en-US" sz="1500" b="1" dirty="0"/>
                    </a:p>
                  </a:txBody>
                  <a:tcPr/>
                </a:tc>
                <a:tc>
                  <a:txBody>
                    <a:bodyPr/>
                    <a:lstStyle/>
                    <a:p>
                      <a:r>
                        <a:rPr lang="en-US" sz="1500" dirty="0" smtClean="0"/>
                        <a:t>Student has visited the item but no response is required.</a:t>
                      </a:r>
                      <a:endParaRPr lang="en-US" sz="1500" dirty="0"/>
                    </a:p>
                  </a:txBody>
                  <a:tcPr/>
                </a:tc>
              </a:tr>
              <a:tr h="376143">
                <a:tc>
                  <a:txBody>
                    <a:bodyPr/>
                    <a:lstStyle/>
                    <a:p>
                      <a:r>
                        <a:rPr lang="en-US" sz="1500" b="1" dirty="0" smtClean="0"/>
                        <a:t>Visited/Answered</a:t>
                      </a:r>
                      <a:endParaRPr lang="en-US" sz="1500" b="1" dirty="0"/>
                    </a:p>
                  </a:txBody>
                  <a:tcPr/>
                </a:tc>
                <a:tc>
                  <a:txBody>
                    <a:bodyPr/>
                    <a:lstStyle/>
                    <a:p>
                      <a:r>
                        <a:rPr lang="en-US" sz="1500" dirty="0" smtClean="0"/>
                        <a:t>Student has visited the item and entered a response.</a:t>
                      </a:r>
                      <a:endParaRPr lang="en-US" sz="1500" dirty="0"/>
                    </a:p>
                  </a:txBody>
                  <a:tcPr/>
                </a:tc>
              </a:tr>
              <a:tr h="407629">
                <a:tc>
                  <a:txBody>
                    <a:bodyPr/>
                    <a:lstStyle/>
                    <a:p>
                      <a:r>
                        <a:rPr lang="en-US" sz="1500" b="1" dirty="0" smtClean="0"/>
                        <a:t>Visited/Not Answered</a:t>
                      </a:r>
                      <a:endParaRPr lang="en-US" sz="1500" b="1" dirty="0"/>
                    </a:p>
                  </a:txBody>
                  <a:tcPr/>
                </a:tc>
                <a:tc>
                  <a:txBody>
                    <a:bodyPr/>
                    <a:lstStyle/>
                    <a:p>
                      <a:r>
                        <a:rPr lang="en-US" sz="1500" dirty="0" smtClean="0"/>
                        <a:t>Student has visited the item but has not entered a response.</a:t>
                      </a:r>
                      <a:endParaRPr lang="en-US" sz="1500" dirty="0"/>
                    </a:p>
                  </a:txBody>
                  <a:tcPr/>
                </a:tc>
              </a:tr>
              <a:tr h="365956">
                <a:tc>
                  <a:txBody>
                    <a:bodyPr/>
                    <a:lstStyle/>
                    <a:p>
                      <a:r>
                        <a:rPr lang="en-US" sz="1500" b="1" dirty="0" smtClean="0"/>
                        <a:t>Not Visited</a:t>
                      </a:r>
                      <a:endParaRPr lang="en-US" sz="1500" b="1" dirty="0"/>
                    </a:p>
                  </a:txBody>
                  <a:tcPr/>
                </a:tc>
                <a:tc>
                  <a:txBody>
                    <a:bodyPr/>
                    <a:lstStyle/>
                    <a:p>
                      <a:r>
                        <a:rPr lang="en-US" sz="1500" dirty="0" smtClean="0"/>
                        <a:t>Student has not visited the item.</a:t>
                      </a:r>
                      <a:endParaRPr lang="en-US" sz="1500" dirty="0"/>
                    </a:p>
                  </a:txBody>
                  <a:tcPr/>
                </a:tc>
              </a:tr>
            </a:tbl>
          </a:graphicData>
        </a:graphic>
      </p:graphicFrame>
    </p:spTree>
    <p:extLst>
      <p:ext uri="{BB962C8B-B14F-4D97-AF65-F5344CB8AC3E}">
        <p14:creationId xmlns:p14="http://schemas.microsoft.com/office/powerpoint/2010/main" val="2392312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Warning System</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12" y="2253344"/>
            <a:ext cx="8879302"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94555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1172</Words>
  <Application>Microsoft Macintosh PowerPoint</Application>
  <PresentationFormat>On-screen Show (4:3)</PresentationFormat>
  <Paragraphs>117</Paragraphs>
  <Slides>12</Slides>
  <Notes>7</Notes>
  <HiddenSlides>0</HiddenSlides>
  <MMClips>0</MMClips>
  <ScaleCrop>false</ScaleCrop>
  <HeadingPairs>
    <vt:vector size="4" baseType="variant">
      <vt:variant>
        <vt:lpstr>Theme</vt:lpstr>
      </vt:variant>
      <vt:variant>
        <vt:i4>3</vt:i4>
      </vt:variant>
      <vt:variant>
        <vt:lpstr>Slide Titles</vt:lpstr>
      </vt:variant>
      <vt:variant>
        <vt:i4>12</vt:i4>
      </vt:variant>
    </vt:vector>
  </HeadingPairs>
  <TitlesOfParts>
    <vt:vector size="15" baseType="lpstr">
      <vt:lpstr>Office Theme</vt:lpstr>
      <vt:lpstr>Custom Design</vt:lpstr>
      <vt:lpstr>1_Custom Design</vt:lpstr>
      <vt:lpstr>Proctoring the PARCC Assessment</vt:lpstr>
      <vt:lpstr>Student and Proctor Authorizations</vt:lpstr>
      <vt:lpstr>Authorizations - Seal Codes</vt:lpstr>
      <vt:lpstr>Starting Test Sessions</vt:lpstr>
      <vt:lpstr>Role of Proctor</vt:lpstr>
      <vt:lpstr>Monitoring Student Test Sessions</vt:lpstr>
      <vt:lpstr>Monitoring Student Test Sessions</vt:lpstr>
      <vt:lpstr>View Test Progress</vt:lpstr>
      <vt:lpstr>Early Warning System</vt:lpstr>
      <vt:lpstr>Types of Accessibility Features and Accommodations</vt:lpstr>
      <vt:lpstr>2014 PARCC Field Test Accessibility Features and Accommodations</vt:lpstr>
      <vt:lpstr>Accessibility Features and Accommodations: Tools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Proctoring the PARCC Assessment</dc:title>
  <dc:creator>Theresa Gray</dc:creator>
  <cp:lastModifiedBy>Sciolino, Julianna</cp:lastModifiedBy>
  <cp:revision>2</cp:revision>
  <dcterms:created xsi:type="dcterms:W3CDTF">2014-01-09T21:03:05Z</dcterms:created>
  <dcterms:modified xsi:type="dcterms:W3CDTF">2014-01-31T20:07:44Z</dcterms:modified>
</cp:coreProperties>
</file>