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5.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6.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7.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8.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9.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0.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11.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2.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3.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4.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5.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16.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17.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18.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theme/theme19.xml" ContentType="application/vnd.openxmlformats-officedocument.theme+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theme/theme20.xml" ContentType="application/vnd.openxmlformats-officedocument.theme+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theme/theme21.xml" ContentType="application/vnd.openxmlformats-officedocument.theme+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theme/theme22.xml" ContentType="application/vnd.openxmlformats-officedocument.theme+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theme/theme23.xml" ContentType="application/vnd.openxmlformats-officedocument.theme+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theme/theme24.xml" ContentType="application/vnd.openxmlformats-officedocument.theme+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theme/theme25.xml" ContentType="application/vnd.openxmlformats-officedocument.theme+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theme/theme26.xml" ContentType="application/vnd.openxmlformats-officedocument.theme+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theme/theme27.xml" ContentType="application/vnd.openxmlformats-officedocument.theme+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theme/theme28.xml" ContentType="application/vnd.openxmlformats-officedocument.theme+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theme/theme29.xml" ContentType="application/vnd.openxmlformats-officedocument.theme+xml"/>
  <Override PartName="/ppt/theme/theme3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78" r:id="rId1"/>
    <p:sldMasterId id="2147483987" r:id="rId2"/>
    <p:sldMasterId id="2147483997" r:id="rId3"/>
    <p:sldMasterId id="2147484006" r:id="rId4"/>
    <p:sldMasterId id="2147484019" r:id="rId5"/>
    <p:sldMasterId id="2147484030" r:id="rId6"/>
    <p:sldMasterId id="2147484037" r:id="rId7"/>
    <p:sldMasterId id="2147484049" r:id="rId8"/>
    <p:sldMasterId id="2147484061" r:id="rId9"/>
    <p:sldMasterId id="2147484073" r:id="rId10"/>
    <p:sldMasterId id="2147484085" r:id="rId11"/>
    <p:sldMasterId id="2147484097" r:id="rId12"/>
    <p:sldMasterId id="2147484109" r:id="rId13"/>
    <p:sldMasterId id="2147484121" r:id="rId14"/>
    <p:sldMasterId id="2147484133" r:id="rId15"/>
    <p:sldMasterId id="2147484145" r:id="rId16"/>
    <p:sldMasterId id="2147484157" r:id="rId17"/>
    <p:sldMasterId id="2147484169" r:id="rId18"/>
    <p:sldMasterId id="2147484181" r:id="rId19"/>
    <p:sldMasterId id="2147484193" r:id="rId20"/>
    <p:sldMasterId id="2147484205" r:id="rId21"/>
    <p:sldMasterId id="2147484217" r:id="rId22"/>
    <p:sldMasterId id="2147484229" r:id="rId23"/>
    <p:sldMasterId id="2147484241" r:id="rId24"/>
    <p:sldMasterId id="2147484253" r:id="rId25"/>
    <p:sldMasterId id="2147484265" r:id="rId26"/>
    <p:sldMasterId id="2147484277" r:id="rId27"/>
    <p:sldMasterId id="2147484289" r:id="rId28"/>
    <p:sldMasterId id="2147484301" r:id="rId29"/>
  </p:sldMasterIdLst>
  <p:notesMasterIdLst>
    <p:notesMasterId r:id="rId99"/>
  </p:notesMasterIdLst>
  <p:sldIdLst>
    <p:sldId id="372" r:id="rId30"/>
    <p:sldId id="373" r:id="rId31"/>
    <p:sldId id="381" r:id="rId32"/>
    <p:sldId id="542" r:id="rId33"/>
    <p:sldId id="544" r:id="rId34"/>
    <p:sldId id="545" r:id="rId35"/>
    <p:sldId id="681" r:id="rId36"/>
    <p:sldId id="682" r:id="rId37"/>
    <p:sldId id="650" r:id="rId38"/>
    <p:sldId id="549" r:id="rId39"/>
    <p:sldId id="651" r:id="rId40"/>
    <p:sldId id="652" r:id="rId41"/>
    <p:sldId id="653" r:id="rId42"/>
    <p:sldId id="654" r:id="rId43"/>
    <p:sldId id="555" r:id="rId44"/>
    <p:sldId id="638" r:id="rId45"/>
    <p:sldId id="655" r:id="rId46"/>
    <p:sldId id="656" r:id="rId47"/>
    <p:sldId id="657" r:id="rId48"/>
    <p:sldId id="658" r:id="rId49"/>
    <p:sldId id="560" r:id="rId50"/>
    <p:sldId id="639" r:id="rId51"/>
    <p:sldId id="640" r:id="rId52"/>
    <p:sldId id="659" r:id="rId53"/>
    <p:sldId id="564" r:id="rId54"/>
    <p:sldId id="660" r:id="rId55"/>
    <p:sldId id="661" r:id="rId56"/>
    <p:sldId id="662" r:id="rId57"/>
    <p:sldId id="663" r:id="rId58"/>
    <p:sldId id="570" r:id="rId59"/>
    <p:sldId id="665" r:id="rId60"/>
    <p:sldId id="572" r:id="rId61"/>
    <p:sldId id="573" r:id="rId62"/>
    <p:sldId id="574" r:id="rId63"/>
    <p:sldId id="684" r:id="rId64"/>
    <p:sldId id="685" r:id="rId65"/>
    <p:sldId id="688" r:id="rId66"/>
    <p:sldId id="689" r:id="rId67"/>
    <p:sldId id="691" r:id="rId68"/>
    <p:sldId id="578" r:id="rId69"/>
    <p:sldId id="666" r:id="rId70"/>
    <p:sldId id="667" r:id="rId71"/>
    <p:sldId id="668" r:id="rId72"/>
    <p:sldId id="669" r:id="rId73"/>
    <p:sldId id="583" r:id="rId74"/>
    <p:sldId id="584" r:id="rId75"/>
    <p:sldId id="585" r:id="rId76"/>
    <p:sldId id="587" r:id="rId77"/>
    <p:sldId id="588" r:id="rId78"/>
    <p:sldId id="589" r:id="rId79"/>
    <p:sldId id="670" r:id="rId80"/>
    <p:sldId id="591" r:id="rId81"/>
    <p:sldId id="592" r:id="rId82"/>
    <p:sldId id="643" r:id="rId83"/>
    <p:sldId id="594" r:id="rId84"/>
    <p:sldId id="642" r:id="rId85"/>
    <p:sldId id="671" r:id="rId86"/>
    <p:sldId id="672" r:id="rId87"/>
    <p:sldId id="386" r:id="rId88"/>
    <p:sldId id="673" r:id="rId89"/>
    <p:sldId id="540" r:id="rId90"/>
    <p:sldId id="679" r:id="rId91"/>
    <p:sldId id="539" r:id="rId92"/>
    <p:sldId id="536" r:id="rId93"/>
    <p:sldId id="388" r:id="rId94"/>
    <p:sldId id="677" r:id="rId95"/>
    <p:sldId id="678" r:id="rId96"/>
    <p:sldId id="676" r:id="rId97"/>
    <p:sldId id="437" r:id="rId98"/>
  </p:sldIdLst>
  <p:sldSz cx="9144000" cy="6858000" type="letter"/>
  <p:notesSz cx="7023100" cy="9309100"/>
  <p:defaultTextStyle>
    <a:defPPr>
      <a:defRPr lang="en-US"/>
    </a:defPPr>
    <a:lvl1pPr algn="l" rtl="0" eaLnBrk="0" fontAlgn="base" hangingPunct="0">
      <a:spcBef>
        <a:spcPct val="0"/>
      </a:spcBef>
      <a:spcAft>
        <a:spcPct val="0"/>
      </a:spcAft>
      <a:defRPr sz="2400" kern="1200">
        <a:solidFill>
          <a:schemeClr val="tx1"/>
        </a:solidFill>
        <a:latin typeface="Verdana" pitchFamily="-1"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Verdana" pitchFamily="-1"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Verdana" pitchFamily="-1"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Verdana" pitchFamily="-1"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Verdana" pitchFamily="-1" charset="0"/>
        <a:ea typeface="ＭＳ Ｐゴシック" pitchFamily="34" charset="-128"/>
        <a:cs typeface="+mn-cs"/>
      </a:defRPr>
    </a:lvl5pPr>
    <a:lvl6pPr marL="2286000" algn="l" defTabSz="914400" rtl="0" eaLnBrk="1" latinLnBrk="0" hangingPunct="1">
      <a:defRPr sz="2400" kern="1200">
        <a:solidFill>
          <a:schemeClr val="tx1"/>
        </a:solidFill>
        <a:latin typeface="Verdana" pitchFamily="-1" charset="0"/>
        <a:ea typeface="ＭＳ Ｐゴシック" pitchFamily="34" charset="-128"/>
        <a:cs typeface="+mn-cs"/>
      </a:defRPr>
    </a:lvl6pPr>
    <a:lvl7pPr marL="2743200" algn="l" defTabSz="914400" rtl="0" eaLnBrk="1" latinLnBrk="0" hangingPunct="1">
      <a:defRPr sz="2400" kern="1200">
        <a:solidFill>
          <a:schemeClr val="tx1"/>
        </a:solidFill>
        <a:latin typeface="Verdana" pitchFamily="-1" charset="0"/>
        <a:ea typeface="ＭＳ Ｐゴシック" pitchFamily="34" charset="-128"/>
        <a:cs typeface="+mn-cs"/>
      </a:defRPr>
    </a:lvl7pPr>
    <a:lvl8pPr marL="3200400" algn="l" defTabSz="914400" rtl="0" eaLnBrk="1" latinLnBrk="0" hangingPunct="1">
      <a:defRPr sz="2400" kern="1200">
        <a:solidFill>
          <a:schemeClr val="tx1"/>
        </a:solidFill>
        <a:latin typeface="Verdana" pitchFamily="-1" charset="0"/>
        <a:ea typeface="ＭＳ Ｐゴシック" pitchFamily="34" charset="-128"/>
        <a:cs typeface="+mn-cs"/>
      </a:defRPr>
    </a:lvl8pPr>
    <a:lvl9pPr marL="3657600" algn="l" defTabSz="914400" rtl="0" eaLnBrk="1" latinLnBrk="0" hangingPunct="1">
      <a:defRPr sz="2400" kern="1200">
        <a:solidFill>
          <a:schemeClr val="tx1"/>
        </a:solidFill>
        <a:latin typeface="Verdana" pitchFamily="-1"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ddle" initials="LW" lastIdx="5" clrIdx="0"/>
  <p:cmAuthor id="1" name="Bouvier, Chrys" initials="CB"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B2"/>
    <a:srgbClr val="80258F"/>
    <a:srgbClr val="F9EED8"/>
    <a:srgbClr val="FBF5EA"/>
    <a:srgbClr val="292F82"/>
    <a:srgbClr val="0000FF"/>
    <a:srgbClr val="FFCC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2769" autoAdjust="0"/>
    <p:restoredTop sz="78747" autoAdjust="0"/>
  </p:normalViewPr>
  <p:slideViewPr>
    <p:cSldViewPr>
      <p:cViewPr>
        <p:scale>
          <a:sx n="70" d="100"/>
          <a:sy n="70" d="100"/>
        </p:scale>
        <p:origin x="-2724" y="-576"/>
      </p:cViewPr>
      <p:guideLst>
        <p:guide orient="horz" pos="2160"/>
        <p:guide pos="2880"/>
      </p:guideLst>
    </p:cSldViewPr>
  </p:slideViewPr>
  <p:outlineViewPr>
    <p:cViewPr>
      <p:scale>
        <a:sx n="33" d="100"/>
        <a:sy n="33" d="100"/>
      </p:scale>
      <p:origin x="0" y="5784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696"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 Target="slides/slide13.xml"/><Relationship Id="rId47" Type="http://schemas.openxmlformats.org/officeDocument/2006/relationships/slide" Target="slides/slide18.xml"/><Relationship Id="rId63" Type="http://schemas.openxmlformats.org/officeDocument/2006/relationships/slide" Target="slides/slide34.xml"/><Relationship Id="rId68" Type="http://schemas.openxmlformats.org/officeDocument/2006/relationships/slide" Target="slides/slide39.xml"/><Relationship Id="rId84" Type="http://schemas.openxmlformats.org/officeDocument/2006/relationships/slide" Target="slides/slide55.xml"/><Relationship Id="rId89" Type="http://schemas.openxmlformats.org/officeDocument/2006/relationships/slide" Target="slides/slide60.xml"/><Relationship Id="rId7" Type="http://schemas.openxmlformats.org/officeDocument/2006/relationships/slideMaster" Target="slideMasters/slideMaster7.xml"/><Relationship Id="rId71" Type="http://schemas.openxmlformats.org/officeDocument/2006/relationships/slide" Target="slides/slide42.xml"/><Relationship Id="rId92"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3.xml"/><Relationship Id="rId37" Type="http://schemas.openxmlformats.org/officeDocument/2006/relationships/slide" Target="slides/slide8.xml"/><Relationship Id="rId40" Type="http://schemas.openxmlformats.org/officeDocument/2006/relationships/slide" Target="slides/slide11.xml"/><Relationship Id="rId45" Type="http://schemas.openxmlformats.org/officeDocument/2006/relationships/slide" Target="slides/slide16.xml"/><Relationship Id="rId53" Type="http://schemas.openxmlformats.org/officeDocument/2006/relationships/slide" Target="slides/slide24.xml"/><Relationship Id="rId58" Type="http://schemas.openxmlformats.org/officeDocument/2006/relationships/slide" Target="slides/slide29.xml"/><Relationship Id="rId66" Type="http://schemas.openxmlformats.org/officeDocument/2006/relationships/slide" Target="slides/slide37.xml"/><Relationship Id="rId74" Type="http://schemas.openxmlformats.org/officeDocument/2006/relationships/slide" Target="slides/slide45.xml"/><Relationship Id="rId79" Type="http://schemas.openxmlformats.org/officeDocument/2006/relationships/slide" Target="slides/slide50.xml"/><Relationship Id="rId87" Type="http://schemas.openxmlformats.org/officeDocument/2006/relationships/slide" Target="slides/slide58.xml"/><Relationship Id="rId102"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32.xml"/><Relationship Id="rId82" Type="http://schemas.openxmlformats.org/officeDocument/2006/relationships/slide" Target="slides/slide53.xml"/><Relationship Id="rId90" Type="http://schemas.openxmlformats.org/officeDocument/2006/relationships/slide" Target="slides/slide61.xml"/><Relationship Id="rId95" Type="http://schemas.openxmlformats.org/officeDocument/2006/relationships/slide" Target="slides/slide66.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 Target="slides/slide1.xml"/><Relationship Id="rId35" Type="http://schemas.openxmlformats.org/officeDocument/2006/relationships/slide" Target="slides/slide6.xml"/><Relationship Id="rId43" Type="http://schemas.openxmlformats.org/officeDocument/2006/relationships/slide" Target="slides/slide14.xml"/><Relationship Id="rId48" Type="http://schemas.openxmlformats.org/officeDocument/2006/relationships/slide" Target="slides/slide19.xml"/><Relationship Id="rId56" Type="http://schemas.openxmlformats.org/officeDocument/2006/relationships/slide" Target="slides/slide27.xml"/><Relationship Id="rId64" Type="http://schemas.openxmlformats.org/officeDocument/2006/relationships/slide" Target="slides/slide35.xml"/><Relationship Id="rId69" Type="http://schemas.openxmlformats.org/officeDocument/2006/relationships/slide" Target="slides/slide40.xml"/><Relationship Id="rId77" Type="http://schemas.openxmlformats.org/officeDocument/2006/relationships/slide" Target="slides/slide48.xml"/><Relationship Id="rId100" Type="http://schemas.openxmlformats.org/officeDocument/2006/relationships/commentAuthors" Target="commentAuthors.xml"/><Relationship Id="rId8" Type="http://schemas.openxmlformats.org/officeDocument/2006/relationships/slideMaster" Target="slideMasters/slideMaster8.xml"/><Relationship Id="rId51" Type="http://schemas.openxmlformats.org/officeDocument/2006/relationships/slide" Target="slides/slide22.xml"/><Relationship Id="rId72" Type="http://schemas.openxmlformats.org/officeDocument/2006/relationships/slide" Target="slides/slide43.xml"/><Relationship Id="rId80" Type="http://schemas.openxmlformats.org/officeDocument/2006/relationships/slide" Target="slides/slide51.xml"/><Relationship Id="rId85" Type="http://schemas.openxmlformats.org/officeDocument/2006/relationships/slide" Target="slides/slide56.xml"/><Relationship Id="rId93" Type="http://schemas.openxmlformats.org/officeDocument/2006/relationships/slide" Target="slides/slide64.xml"/><Relationship Id="rId98" Type="http://schemas.openxmlformats.org/officeDocument/2006/relationships/slide" Target="slides/slide69.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4.xml"/><Relationship Id="rId38" Type="http://schemas.openxmlformats.org/officeDocument/2006/relationships/slide" Target="slides/slide9.xml"/><Relationship Id="rId46" Type="http://schemas.openxmlformats.org/officeDocument/2006/relationships/slide" Target="slides/slide17.xml"/><Relationship Id="rId59" Type="http://schemas.openxmlformats.org/officeDocument/2006/relationships/slide" Target="slides/slide30.xml"/><Relationship Id="rId67" Type="http://schemas.openxmlformats.org/officeDocument/2006/relationships/slide" Target="slides/slide38.xml"/><Relationship Id="rId103" Type="http://schemas.openxmlformats.org/officeDocument/2006/relationships/theme" Target="theme/theme1.xml"/><Relationship Id="rId20" Type="http://schemas.openxmlformats.org/officeDocument/2006/relationships/slideMaster" Target="slideMasters/slideMaster20.xml"/><Relationship Id="rId41" Type="http://schemas.openxmlformats.org/officeDocument/2006/relationships/slide" Target="slides/slide12.xml"/><Relationship Id="rId54" Type="http://schemas.openxmlformats.org/officeDocument/2006/relationships/slide" Target="slides/slide25.xml"/><Relationship Id="rId62" Type="http://schemas.openxmlformats.org/officeDocument/2006/relationships/slide" Target="slides/slide33.xml"/><Relationship Id="rId70" Type="http://schemas.openxmlformats.org/officeDocument/2006/relationships/slide" Target="slides/slide41.xml"/><Relationship Id="rId75" Type="http://schemas.openxmlformats.org/officeDocument/2006/relationships/slide" Target="slides/slide46.xml"/><Relationship Id="rId83" Type="http://schemas.openxmlformats.org/officeDocument/2006/relationships/slide" Target="slides/slide54.xml"/><Relationship Id="rId88" Type="http://schemas.openxmlformats.org/officeDocument/2006/relationships/slide" Target="slides/slide59.xml"/><Relationship Id="rId91" Type="http://schemas.openxmlformats.org/officeDocument/2006/relationships/slide" Target="slides/slide62.xml"/><Relationship Id="rId96" Type="http://schemas.openxmlformats.org/officeDocument/2006/relationships/slide" Target="slides/slide67.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7.xml"/><Relationship Id="rId49" Type="http://schemas.openxmlformats.org/officeDocument/2006/relationships/slide" Target="slides/slide20.xml"/><Relationship Id="rId57" Type="http://schemas.openxmlformats.org/officeDocument/2006/relationships/slide" Target="slides/slide28.xml"/><Relationship Id="rId10" Type="http://schemas.openxmlformats.org/officeDocument/2006/relationships/slideMaster" Target="slideMasters/slideMaster10.xml"/><Relationship Id="rId31" Type="http://schemas.openxmlformats.org/officeDocument/2006/relationships/slide" Target="slides/slide2.xml"/><Relationship Id="rId44" Type="http://schemas.openxmlformats.org/officeDocument/2006/relationships/slide" Target="slides/slide15.xml"/><Relationship Id="rId52" Type="http://schemas.openxmlformats.org/officeDocument/2006/relationships/slide" Target="slides/slide23.xml"/><Relationship Id="rId60" Type="http://schemas.openxmlformats.org/officeDocument/2006/relationships/slide" Target="slides/slide31.xml"/><Relationship Id="rId65" Type="http://schemas.openxmlformats.org/officeDocument/2006/relationships/slide" Target="slides/slide36.xml"/><Relationship Id="rId73" Type="http://schemas.openxmlformats.org/officeDocument/2006/relationships/slide" Target="slides/slide44.xml"/><Relationship Id="rId78" Type="http://schemas.openxmlformats.org/officeDocument/2006/relationships/slide" Target="slides/slide49.xml"/><Relationship Id="rId81" Type="http://schemas.openxmlformats.org/officeDocument/2006/relationships/slide" Target="slides/slide52.xml"/><Relationship Id="rId86" Type="http://schemas.openxmlformats.org/officeDocument/2006/relationships/slide" Target="slides/slide57.xml"/><Relationship Id="rId94" Type="http://schemas.openxmlformats.org/officeDocument/2006/relationships/slide" Target="slides/slide65.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0.xml"/><Relationship Id="rId34" Type="http://schemas.openxmlformats.org/officeDocument/2006/relationships/slide" Target="slides/slide5.xml"/><Relationship Id="rId50" Type="http://schemas.openxmlformats.org/officeDocument/2006/relationships/slide" Target="slides/slide21.xml"/><Relationship Id="rId55" Type="http://schemas.openxmlformats.org/officeDocument/2006/relationships/slide" Target="slides/slide26.xml"/><Relationship Id="rId76" Type="http://schemas.openxmlformats.org/officeDocument/2006/relationships/slide" Target="slides/slide47.xml"/><Relationship Id="rId97" Type="http://schemas.openxmlformats.org/officeDocument/2006/relationships/slide" Target="slides/slide68.xml"/><Relationship Id="rId10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43343" cy="465455"/>
          </a:xfrm>
          <a:prstGeom prst="rect">
            <a:avLst/>
          </a:prstGeom>
          <a:noFill/>
          <a:ln w="9525">
            <a:noFill/>
            <a:miter lim="800000"/>
            <a:headEnd/>
            <a:tailEnd/>
          </a:ln>
        </p:spPr>
        <p:txBody>
          <a:bodyPr vert="horz" wrap="square" lIns="93324" tIns="46662" rIns="93324" bIns="46662" numCol="1" anchor="t" anchorCtr="0" compatLnSpc="1">
            <a:prstTxWarp prst="textNoShape">
              <a:avLst/>
            </a:prstTxWarp>
          </a:bodyPr>
          <a:lstStyle>
            <a:lvl1pPr>
              <a:defRPr sz="1200">
                <a:latin typeface="Arial" charset="0"/>
                <a:ea typeface="ＭＳ Ｐゴシック" pitchFamily="1" charset="-128"/>
                <a:cs typeface="+mn-cs"/>
              </a:defRPr>
            </a:lvl1pPr>
          </a:lstStyle>
          <a:p>
            <a:pPr>
              <a:defRPr/>
            </a:pPr>
            <a:endParaRPr lang="en-US" dirty="0"/>
          </a:p>
        </p:txBody>
      </p:sp>
      <p:sp>
        <p:nvSpPr>
          <p:cNvPr id="4099" name="Rectangle 3"/>
          <p:cNvSpPr>
            <a:spLocks noGrp="1" noChangeArrowheads="1"/>
          </p:cNvSpPr>
          <p:nvPr>
            <p:ph type="dt" idx="1"/>
          </p:nvPr>
        </p:nvSpPr>
        <p:spPr bwMode="auto">
          <a:xfrm>
            <a:off x="3979757" y="0"/>
            <a:ext cx="3043343" cy="465455"/>
          </a:xfrm>
          <a:prstGeom prst="rect">
            <a:avLst/>
          </a:prstGeom>
          <a:noFill/>
          <a:ln w="9525">
            <a:noFill/>
            <a:miter lim="800000"/>
            <a:headEnd/>
            <a:tailEnd/>
          </a:ln>
        </p:spPr>
        <p:txBody>
          <a:bodyPr vert="horz" wrap="square" lIns="93324" tIns="46662" rIns="93324" bIns="46662" numCol="1" anchor="t" anchorCtr="0" compatLnSpc="1">
            <a:prstTxWarp prst="textNoShape">
              <a:avLst/>
            </a:prstTxWarp>
          </a:bodyPr>
          <a:lstStyle>
            <a:lvl1pPr algn="r">
              <a:defRPr sz="1200">
                <a:latin typeface="Arial" charset="0"/>
                <a:ea typeface="ＭＳ Ｐゴシック" pitchFamily="1" charset="-128"/>
                <a:cs typeface="+mn-cs"/>
              </a:defRPr>
            </a:lvl1pPr>
          </a:lstStyle>
          <a:p>
            <a:pPr>
              <a:defRPr/>
            </a:pPr>
            <a:endParaRPr lang="en-US" dirty="0"/>
          </a:p>
        </p:txBody>
      </p:sp>
      <p:sp>
        <p:nvSpPr>
          <p:cNvPr id="100356" name="Rectangle 4"/>
          <p:cNvSpPr>
            <a:spLocks noGrp="1" noRot="1" noChangeAspect="1" noChangeArrowheads="1" noTextEdit="1"/>
          </p:cNvSpPr>
          <p:nvPr>
            <p:ph type="sldImg" idx="2"/>
          </p:nvPr>
        </p:nvSpPr>
        <p:spPr bwMode="auto">
          <a:xfrm>
            <a:off x="1184275" y="698500"/>
            <a:ext cx="4654550" cy="3490913"/>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6414" y="4421823"/>
            <a:ext cx="5150273" cy="4189095"/>
          </a:xfrm>
          <a:prstGeom prst="rect">
            <a:avLst/>
          </a:prstGeom>
          <a:noFill/>
          <a:ln w="9525">
            <a:noFill/>
            <a:miter lim="800000"/>
            <a:headEnd/>
            <a:tailEnd/>
          </a:ln>
        </p:spPr>
        <p:txBody>
          <a:bodyPr vert="horz" wrap="square" lIns="93324" tIns="46662" rIns="93324" bIns="4666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43645"/>
            <a:ext cx="3043343" cy="465455"/>
          </a:xfrm>
          <a:prstGeom prst="rect">
            <a:avLst/>
          </a:prstGeom>
          <a:noFill/>
          <a:ln w="9525">
            <a:noFill/>
            <a:miter lim="800000"/>
            <a:headEnd/>
            <a:tailEnd/>
          </a:ln>
        </p:spPr>
        <p:txBody>
          <a:bodyPr vert="horz" wrap="square" lIns="93324" tIns="46662" rIns="93324" bIns="46662" numCol="1" anchor="b" anchorCtr="0" compatLnSpc="1">
            <a:prstTxWarp prst="textNoShape">
              <a:avLst/>
            </a:prstTxWarp>
          </a:bodyPr>
          <a:lstStyle>
            <a:lvl1pPr>
              <a:defRPr sz="1200">
                <a:latin typeface="Arial" charset="0"/>
                <a:ea typeface="ＭＳ Ｐゴシック" pitchFamily="1" charset="-128"/>
                <a:cs typeface="+mn-cs"/>
              </a:defRPr>
            </a:lvl1pPr>
          </a:lstStyle>
          <a:p>
            <a:pPr>
              <a:defRPr/>
            </a:pPr>
            <a:endParaRPr lang="en-US" dirty="0"/>
          </a:p>
        </p:txBody>
      </p:sp>
      <p:sp>
        <p:nvSpPr>
          <p:cNvPr id="4103" name="Rectangle 7"/>
          <p:cNvSpPr>
            <a:spLocks noGrp="1" noChangeArrowheads="1"/>
          </p:cNvSpPr>
          <p:nvPr>
            <p:ph type="sldNum" sz="quarter" idx="5"/>
          </p:nvPr>
        </p:nvSpPr>
        <p:spPr bwMode="auto">
          <a:xfrm>
            <a:off x="3979757" y="8843645"/>
            <a:ext cx="3043343" cy="465455"/>
          </a:xfrm>
          <a:prstGeom prst="rect">
            <a:avLst/>
          </a:prstGeom>
          <a:noFill/>
          <a:ln w="9525">
            <a:noFill/>
            <a:miter lim="800000"/>
            <a:headEnd/>
            <a:tailEnd/>
          </a:ln>
        </p:spPr>
        <p:txBody>
          <a:bodyPr vert="horz" wrap="square" lIns="93324" tIns="46662" rIns="93324" bIns="46662" numCol="1" anchor="b" anchorCtr="0" compatLnSpc="1">
            <a:prstTxWarp prst="textNoShape">
              <a:avLst/>
            </a:prstTxWarp>
          </a:bodyPr>
          <a:lstStyle>
            <a:lvl1pPr algn="r">
              <a:defRPr sz="1200">
                <a:latin typeface="Arial" charset="0"/>
              </a:defRPr>
            </a:lvl1pPr>
          </a:lstStyle>
          <a:p>
            <a:pPr>
              <a:defRPr/>
            </a:pPr>
            <a:fld id="{24AA9509-08A1-41E0-AE81-E0736E70D0E3}" type="slidenum">
              <a:rPr lang="en-US"/>
              <a:pPr>
                <a:defRPr/>
              </a:pPr>
              <a:t>‹#›</a:t>
            </a:fld>
            <a:endParaRPr lang="en-US" dirty="0"/>
          </a:p>
        </p:txBody>
      </p:sp>
    </p:spTree>
    <p:extLst>
      <p:ext uri="{BB962C8B-B14F-4D97-AF65-F5344CB8AC3E}">
        <p14:creationId xmlns:p14="http://schemas.microsoft.com/office/powerpoint/2010/main" val="4294773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pitchFamily="34"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pitchFamily="34" charset="-128"/>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pitchFamily="34" charset="-128"/>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pitchFamily="34" charset="-128"/>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3" Type="http://schemas.openxmlformats.org/officeDocument/2006/relationships/hyperlink" Target="http://parcconline.org/field-test-technology" TargetMode="External"/><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05EE0CD8-5ECA-46B7-8BBE-67031ABE5B6F}" type="slidenum">
              <a:rPr lang="en-US" smtClean="0"/>
              <a:pPr/>
              <a:t>1</a:t>
            </a:fld>
            <a:endParaRPr lang="en-US" dirty="0"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Introduce</a:t>
            </a:r>
            <a:r>
              <a:rPr lang="en-US" baseline="0" dirty="0" smtClean="0"/>
              <a:t> presenters and provide information about the location for slide deck of today’s presentation.</a:t>
            </a:r>
            <a:endParaRPr lang="en-US" dirty="0" smtClean="0"/>
          </a:p>
          <a:p>
            <a:pPr eaLnBrk="1" hangingPunct="1"/>
            <a:endParaRPr lang="en-US" dirty="0" smtClean="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latin typeface="Arial" panose="020B0604020202020204" pitchFamily="34" charset="0"/>
                <a:cs typeface="Arial" panose="020B0604020202020204" pitchFamily="34" charset="0"/>
              </a:rPr>
              <a:t>In</a:t>
            </a:r>
            <a:r>
              <a:rPr lang="en-US" sz="1200" i="0" baseline="0" dirty="0" smtClean="0">
                <a:latin typeface="Arial" panose="020B0604020202020204" pitchFamily="34" charset="0"/>
                <a:cs typeface="Arial" panose="020B0604020202020204" pitchFamily="34" charset="0"/>
              </a:rPr>
              <a:t> the </a:t>
            </a:r>
            <a:r>
              <a:rPr lang="en-US" sz="1200" i="1" dirty="0" smtClean="0">
                <a:latin typeface="Arial" panose="020B0604020202020204" pitchFamily="34" charset="0"/>
                <a:cs typeface="Arial" panose="020B0604020202020204" pitchFamily="34" charset="0"/>
              </a:rPr>
              <a:t>Administrative Management </a:t>
            </a:r>
            <a:r>
              <a:rPr lang="en-US" sz="1200" i="0" dirty="0" smtClean="0">
                <a:latin typeface="Arial" panose="020B0604020202020204" pitchFamily="34" charset="0"/>
                <a:cs typeface="Arial" panose="020B0604020202020204" pitchFamily="34" charset="0"/>
              </a:rPr>
              <a:t>section,</a:t>
            </a:r>
            <a:r>
              <a:rPr lang="en-US" sz="1200" i="0" baseline="0" dirty="0" smtClean="0">
                <a:latin typeface="Arial" panose="020B0604020202020204" pitchFamily="34" charset="0"/>
                <a:cs typeface="Arial" panose="020B0604020202020204" pitchFamily="34" charset="0"/>
              </a:rPr>
              <a:t> we will cover managing </a:t>
            </a:r>
            <a:r>
              <a:rPr lang="en-US" sz="1200" i="0" dirty="0" smtClean="0">
                <a:latin typeface="Arial" panose="020B0604020202020204" pitchFamily="34" charset="0"/>
                <a:cs typeface="Arial" panose="020B0604020202020204" pitchFamily="34" charset="0"/>
              </a:rPr>
              <a:t>staff</a:t>
            </a:r>
            <a:r>
              <a:rPr lang="en-US" sz="1200" i="0" baseline="0" dirty="0" smtClean="0">
                <a:latin typeface="Arial" panose="020B0604020202020204" pitchFamily="34" charset="0"/>
                <a:cs typeface="Arial" panose="020B0604020202020204" pitchFamily="34" charset="0"/>
              </a:rPr>
              <a:t> user accounts both manually and through a system file.  Additionally, we will show how to communicate securely with PARCC Customer Support.</a:t>
            </a:r>
            <a:endParaRPr lang="en-US" sz="1200" i="1"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1"/>
          </p:nvPr>
        </p:nvSpPr>
        <p:spPr/>
        <p:txBody>
          <a:bodyPr/>
          <a:lstStyle/>
          <a:p>
            <a:pPr>
              <a:defRPr/>
            </a:pPr>
            <a:fld id="{06466149-10F8-46DE-9A3C-3FACFFDE1F39}" type="slidenum">
              <a:rPr lang="en-US" smtClean="0"/>
              <a:pPr>
                <a:defRPr/>
              </a:pPr>
              <a:t>10</a:t>
            </a:fld>
            <a:endParaRPr lang="en-US"/>
          </a:p>
        </p:txBody>
      </p:sp>
    </p:spTree>
    <p:extLst>
      <p:ext uri="{BB962C8B-B14F-4D97-AF65-F5344CB8AC3E}">
        <p14:creationId xmlns:p14="http://schemas.microsoft.com/office/powerpoint/2010/main" val="257878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1B742B1D-989E-4B64-BCFD-6FBE08F4EAE3}" type="slidenum">
              <a:rPr lang="en-US" smtClean="0">
                <a:solidFill>
                  <a:prstClr val="black"/>
                </a:solidFill>
                <a:latin typeface="Trebuchet MS" pitchFamily="34" charset="0"/>
              </a:rPr>
              <a:pPr/>
              <a:t>11</a:t>
            </a:fld>
            <a:endParaRPr lang="en-US" smtClean="0">
              <a:solidFill>
                <a:prstClr val="black"/>
              </a:solidFill>
              <a:latin typeface="Trebuchet MS" pitchFamily="34" charset="0"/>
            </a:endParaRPr>
          </a:p>
        </p:txBody>
      </p:sp>
      <p:sp>
        <p:nvSpPr>
          <p:cNvPr id="71684" name="Rectangle 2"/>
          <p:cNvSpPr>
            <a:spLocks noGrp="1" noRot="1" noChangeAspect="1" noChangeArrowheads="1" noTextEdit="1"/>
          </p:cNvSpPr>
          <p:nvPr>
            <p:ph type="sldImg"/>
          </p:nvPr>
        </p:nvSpPr>
        <p:spPr>
          <a:ln/>
        </p:spPr>
      </p:sp>
      <p:sp>
        <p:nvSpPr>
          <p:cNvPr id="71685" name="Rectangle 5"/>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200" dirty="0" smtClean="0">
                <a:latin typeface="Arial" panose="020B0604020202020204" pitchFamily="34" charset="0"/>
                <a:cs typeface="Arial" panose="020B0604020202020204" pitchFamily="34" charset="0"/>
              </a:rPr>
              <a:t>The </a:t>
            </a:r>
            <a:r>
              <a:rPr lang="en-US" sz="1200" i="1" dirty="0" smtClean="0">
                <a:latin typeface="Arial" panose="020B0604020202020204" pitchFamily="34" charset="0"/>
                <a:cs typeface="Arial" panose="020B0604020202020204" pitchFamily="34" charset="0"/>
              </a:rPr>
              <a:t>User Roles and Permissions </a:t>
            </a:r>
            <a:r>
              <a:rPr lang="en-US" sz="1200" dirty="0" smtClean="0">
                <a:latin typeface="Arial" panose="020B0604020202020204" pitchFamily="34" charset="0"/>
                <a:cs typeface="Arial" panose="020B0604020202020204" pitchFamily="34" charset="0"/>
              </a:rPr>
              <a:t>document will assist you in assigning the appropriate role for each of the users you set up in your district. The </a:t>
            </a:r>
            <a:r>
              <a:rPr lang="en-US" sz="1200" i="1" dirty="0" smtClean="0">
                <a:latin typeface="Arial" panose="020B0604020202020204" pitchFamily="34" charset="0"/>
                <a:cs typeface="Arial" panose="020B0604020202020204" pitchFamily="34" charset="0"/>
              </a:rPr>
              <a:t>User Roles and Permissions </a:t>
            </a:r>
            <a:r>
              <a:rPr lang="en-US" sz="1200" i="0" dirty="0" smtClean="0">
                <a:latin typeface="Arial" panose="020B0604020202020204" pitchFamily="34" charset="0"/>
                <a:cs typeface="Arial" panose="020B0604020202020204" pitchFamily="34" charset="0"/>
              </a:rPr>
              <a:t>document</a:t>
            </a:r>
            <a:r>
              <a:rPr lang="en-US" sz="1200" i="1"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can be found by going to </a:t>
            </a:r>
          </a:p>
          <a:p>
            <a:pPr eaLnBrk="1" hangingPunct="1"/>
            <a:r>
              <a:rPr lang="en-US" sz="1200" dirty="0" smtClean="0">
                <a:latin typeface="Arial" panose="020B0604020202020204" pitchFamily="34" charset="0"/>
                <a:cs typeface="Arial" panose="020B0604020202020204" pitchFamily="34" charset="0"/>
              </a:rPr>
              <a:t>Support &gt; Manuals and Documents. </a:t>
            </a:r>
            <a:endParaRPr lang="en-US" sz="1200" b="1" dirty="0" smtClean="0">
              <a:solidFill>
                <a:srgbClr val="FF0000"/>
              </a:solidFill>
              <a:latin typeface="Arial" panose="020B0604020202020204" pitchFamily="34" charset="0"/>
              <a:cs typeface="Arial" panose="020B0604020202020204" pitchFamily="34" charset="0"/>
            </a:endParaRPr>
          </a:p>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smtClean="0">
                <a:latin typeface="Arial" panose="020B0604020202020204" pitchFamily="34" charset="0"/>
                <a:cs typeface="Arial" panose="020B0604020202020204" pitchFamily="34" charset="0"/>
              </a:rPr>
              <a:t>Authorized district and school personnel may create and</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view individual staff user accounts by selecting </a:t>
            </a:r>
            <a:r>
              <a:rPr lang="en-US" sz="1200" b="0" i="1" dirty="0" smtClean="0">
                <a:latin typeface="Arial" panose="020B0604020202020204" pitchFamily="34" charset="0"/>
                <a:cs typeface="Arial" panose="020B0604020202020204" pitchFamily="34" charset="0"/>
              </a:rPr>
              <a:t>Administrative Management</a:t>
            </a:r>
            <a:r>
              <a:rPr lang="en-US" sz="1200" dirty="0" smtClean="0">
                <a:latin typeface="Arial" panose="020B0604020202020204" pitchFamily="34" charset="0"/>
                <a:cs typeface="Arial" panose="020B0604020202020204" pitchFamily="34" charset="0"/>
              </a:rPr>
              <a:t>, and then </a:t>
            </a:r>
            <a:r>
              <a:rPr lang="en-US" sz="1200" b="0" i="1" dirty="0" smtClean="0">
                <a:latin typeface="Arial" panose="020B0604020202020204" pitchFamily="34" charset="0"/>
                <a:cs typeface="Arial" panose="020B0604020202020204" pitchFamily="34" charset="0"/>
              </a:rPr>
              <a:t>View User Accounts</a:t>
            </a:r>
            <a:r>
              <a:rPr lang="en-US" sz="1200" dirty="0" smtClean="0">
                <a:latin typeface="Arial" panose="020B0604020202020204" pitchFamily="34" charset="0"/>
                <a:cs typeface="Arial" panose="020B0604020202020204" pitchFamily="34" charset="0"/>
              </a:rPr>
              <a:t>. </a:t>
            </a:r>
            <a:r>
              <a:rPr lang="en-US" sz="1200" baseline="0" dirty="0" smtClean="0">
                <a:latin typeface="Arial" panose="020B0604020202020204" pitchFamily="34" charset="0"/>
                <a:cs typeface="Arial" panose="020B0604020202020204" pitchFamily="34" charset="0"/>
              </a:rPr>
              <a:t> Authorized roles can create user accounts with roles equal to or less than their role; for example School/Institution Test Coordinators cannot create LEA/District Test Coordinator accounts.</a:t>
            </a:r>
            <a:endParaRPr lang="en-US" sz="1200" dirty="0" smtClean="0">
              <a:latin typeface="Arial" panose="020B0604020202020204" pitchFamily="34" charset="0"/>
              <a:cs typeface="Arial" panose="020B0604020202020204" pitchFamily="34" charset="0"/>
            </a:endParaRPr>
          </a:p>
          <a:p>
            <a:endParaRPr lang="en-US" sz="1200" dirty="0" smtClean="0">
              <a:latin typeface="Arial" panose="020B0604020202020204" pitchFamily="34" charset="0"/>
              <a:cs typeface="Arial" panose="020B0604020202020204" pitchFamily="34" charset="0"/>
            </a:endParaRPr>
          </a:p>
        </p:txBody>
      </p:sp>
      <p:sp>
        <p:nvSpPr>
          <p:cNvPr id="6758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E8CD5B30-A290-4EE2-A7B0-7A238ACA4C47}" type="slidenum">
              <a:rPr lang="en-US" smtClean="0">
                <a:solidFill>
                  <a:prstClr val="black"/>
                </a:solidFill>
                <a:latin typeface="Trebuchet MS" pitchFamily="34" charset="0"/>
              </a:rPr>
              <a:pPr/>
              <a:t>12</a:t>
            </a:fld>
            <a:endParaRPr lang="en-US" smtClean="0">
              <a:solidFill>
                <a:prstClr val="black"/>
              </a:solidFill>
              <a:latin typeface="Trebuchet MS"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panose="020B0604020202020204" pitchFamily="34" charset="0"/>
                <a:cs typeface="Arial" panose="020B0604020202020204" pitchFamily="34" charset="0"/>
              </a:rPr>
              <a:t>After selecting </a:t>
            </a:r>
            <a:r>
              <a:rPr lang="en-US" sz="1200" b="0" i="1" dirty="0" smtClean="0">
                <a:latin typeface="Arial" panose="020B0604020202020204" pitchFamily="34" charset="0"/>
                <a:cs typeface="Arial" panose="020B0604020202020204" pitchFamily="34" charset="0"/>
              </a:rPr>
              <a:t>View User Accounts</a:t>
            </a:r>
            <a:r>
              <a:rPr lang="en-US" sz="1200" dirty="0" smtClean="0">
                <a:latin typeface="Arial" panose="020B0604020202020204" pitchFamily="34" charset="0"/>
                <a:cs typeface="Arial" panose="020B0604020202020204" pitchFamily="34" charset="0"/>
              </a:rPr>
              <a:t>, you can filter your search by user ID, name, email address, role, organization, status and deleted accounts. From the </a:t>
            </a:r>
            <a:r>
              <a:rPr lang="en-US" sz="1200" i="1" dirty="0" smtClean="0">
                <a:latin typeface="Arial" panose="020B0604020202020204" pitchFamily="34" charset="0"/>
                <a:cs typeface="Arial" panose="020B0604020202020204" pitchFamily="34" charset="0"/>
              </a:rPr>
              <a:t>View User Account </a:t>
            </a:r>
            <a:r>
              <a:rPr lang="en-US" sz="1200" dirty="0" smtClean="0">
                <a:latin typeface="Arial" panose="020B0604020202020204" pitchFamily="34" charset="0"/>
                <a:cs typeface="Arial" panose="020B0604020202020204" pitchFamily="34" charset="0"/>
              </a:rPr>
              <a:t>page, you will also</a:t>
            </a:r>
            <a:r>
              <a:rPr lang="en-US" sz="1200" baseline="0" dirty="0" smtClean="0">
                <a:latin typeface="Arial" panose="020B0604020202020204" pitchFamily="34" charset="0"/>
                <a:cs typeface="Arial" panose="020B0604020202020204" pitchFamily="34" charset="0"/>
              </a:rPr>
              <a:t> be </a:t>
            </a:r>
            <a:r>
              <a:rPr lang="en-US" sz="1200" dirty="0" smtClean="0">
                <a:latin typeface="Arial" panose="020B0604020202020204" pitchFamily="34" charset="0"/>
                <a:cs typeface="Arial" panose="020B0604020202020204" pitchFamily="34" charset="0"/>
              </a:rPr>
              <a:t>able to:</a:t>
            </a:r>
          </a:p>
          <a:p>
            <a:r>
              <a:rPr lang="en-US" sz="1200" dirty="0" smtClean="0">
                <a:latin typeface="Arial" panose="020B0604020202020204" pitchFamily="34" charset="0"/>
                <a:cs typeface="Arial" panose="020B0604020202020204" pitchFamily="34" charset="0"/>
              </a:rPr>
              <a:t> </a:t>
            </a:r>
          </a:p>
          <a:p>
            <a:pPr>
              <a:buFontTx/>
              <a:buChar char="•"/>
            </a:pPr>
            <a:r>
              <a:rPr lang="en-US" sz="1200" dirty="0" smtClean="0">
                <a:latin typeface="Arial" panose="020B0604020202020204" pitchFamily="34" charset="0"/>
                <a:cs typeface="Arial" panose="020B0604020202020204" pitchFamily="34" charset="0"/>
              </a:rPr>
              <a:t> </a:t>
            </a:r>
            <a:r>
              <a:rPr lang="en-US" sz="1200" b="1" dirty="0" smtClean="0">
                <a:latin typeface="Arial" panose="020B0604020202020204" pitchFamily="34" charset="0"/>
                <a:cs typeface="Arial" panose="020B0604020202020204" pitchFamily="34" charset="0"/>
              </a:rPr>
              <a:t>Mark User As</a:t>
            </a:r>
            <a:r>
              <a:rPr lang="en-US" sz="1200" dirty="0" smtClean="0">
                <a:latin typeface="Arial" panose="020B0604020202020204" pitchFamily="34" charset="0"/>
                <a:cs typeface="Arial" panose="020B0604020202020204" pitchFamily="34" charset="0"/>
              </a:rPr>
              <a:t>: locked, unlocked, deleted or not deleted. This can be used on an individual account, or when you have to update multiple accounts at one time. Simply select the checkbox next to each applicable User ID.</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US" sz="1200" dirty="0" smtClean="0">
                <a:latin typeface="Arial" panose="020B0604020202020204" pitchFamily="34" charset="0"/>
                <a:cs typeface="Arial" panose="020B0604020202020204" pitchFamily="34" charset="0"/>
              </a:rPr>
              <a:t> </a:t>
            </a:r>
            <a:r>
              <a:rPr lang="en-US" sz="1200" b="1" dirty="0" smtClean="0">
                <a:latin typeface="Arial" panose="020B0604020202020204" pitchFamily="34" charset="0"/>
                <a:cs typeface="Arial" panose="020B0604020202020204" pitchFamily="34" charset="0"/>
              </a:rPr>
              <a:t>Reset Password</a:t>
            </a:r>
            <a:r>
              <a:rPr lang="en-US" sz="1200" dirty="0" smtClean="0">
                <a:latin typeface="Arial" panose="020B0604020202020204" pitchFamily="34" charset="0"/>
                <a:cs typeface="Arial" panose="020B0604020202020204" pitchFamily="34" charset="0"/>
              </a:rPr>
              <a:t>: sends an email with a password reset link to the selected user(s).  </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US" sz="1200" dirty="0" smtClean="0">
                <a:latin typeface="Arial" panose="020B0604020202020204" pitchFamily="34" charset="0"/>
                <a:cs typeface="Arial" panose="020B0604020202020204" pitchFamily="34" charset="0"/>
              </a:rPr>
              <a:t> </a:t>
            </a:r>
            <a:r>
              <a:rPr lang="en-US" sz="1200" b="1" dirty="0" smtClean="0">
                <a:latin typeface="Arial" panose="020B0604020202020204" pitchFamily="34" charset="0"/>
                <a:cs typeface="Arial" panose="020B0604020202020204" pitchFamily="34" charset="0"/>
              </a:rPr>
              <a:t>Export to Excel</a:t>
            </a:r>
            <a:r>
              <a:rPr lang="en-US" sz="1200" dirty="0" smtClean="0">
                <a:latin typeface="Arial" panose="020B0604020202020204" pitchFamily="34" charset="0"/>
                <a:cs typeface="Arial" panose="020B0604020202020204" pitchFamily="34" charset="0"/>
              </a:rPr>
              <a:t>:</a:t>
            </a:r>
            <a:r>
              <a:rPr lang="en-US" sz="1200" baseline="0" dirty="0" smtClean="0">
                <a:latin typeface="Arial" panose="020B0604020202020204" pitchFamily="34" charset="0"/>
                <a:cs typeface="Arial" panose="020B0604020202020204" pitchFamily="34" charset="0"/>
              </a:rPr>
              <a:t> al</a:t>
            </a:r>
            <a:r>
              <a:rPr lang="en-US" sz="1200" dirty="0" smtClean="0">
                <a:latin typeface="Arial" panose="020B0604020202020204" pitchFamily="34" charset="0"/>
                <a:cs typeface="Arial" panose="020B0604020202020204" pitchFamily="34" charset="0"/>
              </a:rPr>
              <a:t>lows you to export selected accounts.</a:t>
            </a:r>
            <a:r>
              <a:rPr lang="en-US" sz="1200" baseline="0" dirty="0" smtClean="0">
                <a:latin typeface="Arial" panose="020B0604020202020204" pitchFamily="34" charset="0"/>
                <a:cs typeface="Arial" panose="020B0604020202020204" pitchFamily="34" charset="0"/>
              </a:rPr>
              <a:t> T</a:t>
            </a:r>
            <a:r>
              <a:rPr lang="en-US" sz="1200" dirty="0" smtClean="0">
                <a:latin typeface="Arial" panose="020B0604020202020204" pitchFamily="34" charset="0"/>
                <a:cs typeface="Arial" panose="020B0604020202020204" pitchFamily="34" charset="0"/>
              </a:rPr>
              <a:t>his is helpful when</a:t>
            </a:r>
            <a:r>
              <a:rPr lang="en-US" sz="1200" baseline="0" dirty="0" smtClean="0">
                <a:latin typeface="Arial" panose="020B0604020202020204" pitchFamily="34" charset="0"/>
                <a:cs typeface="Arial" panose="020B0604020202020204" pitchFamily="34" charset="0"/>
              </a:rPr>
              <a:t> reviewing and updating multiple users. The Send User Account File process will be covered shortly.</a:t>
            </a:r>
            <a:endParaRPr lang="en-US" sz="1200" dirty="0" smtClean="0">
              <a:latin typeface="Arial" panose="020B0604020202020204" pitchFamily="34" charset="0"/>
              <a:cs typeface="Arial" panose="020B0604020202020204" pitchFamily="34" charset="0"/>
            </a:endParaRPr>
          </a:p>
          <a:p>
            <a:pPr>
              <a:buFontTx/>
              <a:buChar char="•"/>
            </a:pPr>
            <a:r>
              <a:rPr lang="en-US" sz="1200" dirty="0" smtClean="0">
                <a:latin typeface="Arial" panose="020B0604020202020204" pitchFamily="34" charset="0"/>
                <a:cs typeface="Arial" panose="020B0604020202020204" pitchFamily="34" charset="0"/>
              </a:rPr>
              <a:t> </a:t>
            </a:r>
            <a:r>
              <a:rPr lang="en-US" sz="1200" b="1" dirty="0" smtClean="0">
                <a:latin typeface="Arial" panose="020B0604020202020204" pitchFamily="34" charset="0"/>
                <a:cs typeface="Arial" panose="020B0604020202020204" pitchFamily="34" charset="0"/>
              </a:rPr>
              <a:t>New User</a:t>
            </a:r>
            <a:r>
              <a:rPr lang="en-US" sz="1200" dirty="0" smtClean="0">
                <a:latin typeface="Arial" panose="020B0604020202020204" pitchFamily="34" charset="0"/>
                <a:cs typeface="Arial" panose="020B0604020202020204" pitchFamily="34" charset="0"/>
              </a:rPr>
              <a:t>:</a:t>
            </a:r>
            <a:r>
              <a:rPr lang="en-US" sz="1200" baseline="0" dirty="0" smtClean="0">
                <a:latin typeface="Arial" panose="020B0604020202020204" pitchFamily="34" charset="0"/>
                <a:cs typeface="Arial" panose="020B0604020202020204" pitchFamily="34" charset="0"/>
              </a:rPr>
              <a:t> allows you to create new users manually</a:t>
            </a:r>
            <a:endParaRPr lang="en-US" sz="1200" dirty="0" smtClean="0">
              <a:latin typeface="Arial" panose="020B0604020202020204" pitchFamily="34" charset="0"/>
              <a:cs typeface="Arial" panose="020B0604020202020204" pitchFamily="34" charset="0"/>
            </a:endParaRPr>
          </a:p>
          <a:p>
            <a:pPr>
              <a:buFontTx/>
              <a:buChar char="•"/>
            </a:pPr>
            <a:endParaRPr lang="en-US" sz="1200" dirty="0" smtClean="0">
              <a:latin typeface="Arial" panose="020B0604020202020204" pitchFamily="34" charset="0"/>
              <a:cs typeface="Arial" panose="020B0604020202020204" pitchFamily="34" charset="0"/>
            </a:endParaRPr>
          </a:p>
        </p:txBody>
      </p:sp>
      <p:sp>
        <p:nvSpPr>
          <p:cNvPr id="6861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1BA2F55E-9CA0-4152-9841-384F97015631}" type="slidenum">
              <a:rPr lang="en-US" smtClean="0">
                <a:solidFill>
                  <a:prstClr val="black"/>
                </a:solidFill>
                <a:latin typeface="Trebuchet MS" pitchFamily="34" charset="0"/>
              </a:rPr>
              <a:pPr/>
              <a:t>13</a:t>
            </a:fld>
            <a:endParaRPr lang="en-US" smtClean="0">
              <a:solidFill>
                <a:prstClr val="black"/>
              </a:solidFill>
              <a:latin typeface="Trebuchet MS"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smtClean="0">
                <a:latin typeface="Arial" panose="020B0604020202020204" pitchFamily="34" charset="0"/>
                <a:cs typeface="Arial" panose="020B0604020202020204" pitchFamily="34" charset="0"/>
              </a:rPr>
              <a:t>To create a new user account manually, fill in the required demographic blanks. When selecting</a:t>
            </a:r>
            <a:r>
              <a:rPr lang="en-US" sz="1200" baseline="0" dirty="0" smtClean="0">
                <a:latin typeface="Arial" panose="020B0604020202020204" pitchFamily="34" charset="0"/>
                <a:cs typeface="Arial" panose="020B0604020202020204" pitchFamily="34" charset="0"/>
              </a:rPr>
              <a:t> the role, it is important to be aware of the </a:t>
            </a:r>
            <a:r>
              <a:rPr lang="en-US" sz="1200" dirty="0" smtClean="0">
                <a:latin typeface="Arial" panose="020B0604020202020204" pitchFamily="34" charset="0"/>
                <a:cs typeface="Arial" panose="020B0604020202020204" pitchFamily="34" charset="0"/>
              </a:rPr>
              <a:t>permissions authorized for each role (see the </a:t>
            </a:r>
            <a:r>
              <a:rPr lang="en-US" sz="1200" i="1" dirty="0" smtClean="0">
                <a:latin typeface="Arial" panose="020B0604020202020204" pitchFamily="34" charset="0"/>
                <a:cs typeface="Arial" panose="020B0604020202020204" pitchFamily="34" charset="0"/>
              </a:rPr>
              <a:t>User Roles and Permissions</a:t>
            </a:r>
            <a:r>
              <a:rPr lang="en-US" sz="1200" i="1" baseline="0" dirty="0" smtClean="0">
                <a:latin typeface="Arial" panose="020B0604020202020204" pitchFamily="34" charset="0"/>
                <a:cs typeface="Arial" panose="020B0604020202020204" pitchFamily="34" charset="0"/>
              </a:rPr>
              <a:t> </a:t>
            </a:r>
            <a:r>
              <a:rPr lang="en-US" sz="1200" i="0" baseline="0" dirty="0" smtClean="0">
                <a:latin typeface="Arial" panose="020B0604020202020204" pitchFamily="34" charset="0"/>
                <a:cs typeface="Arial" panose="020B0604020202020204" pitchFamily="34" charset="0"/>
              </a:rPr>
              <a:t>document)</a:t>
            </a:r>
            <a:r>
              <a:rPr lang="en-US" sz="1200" dirty="0" smtClean="0">
                <a:latin typeface="Arial" panose="020B0604020202020204" pitchFamily="34" charset="0"/>
                <a:cs typeface="Arial" panose="020B0604020202020204" pitchFamily="34" charset="0"/>
              </a:rPr>
              <a:t>. Finally,</a:t>
            </a:r>
            <a:r>
              <a:rPr lang="en-US" sz="1200" baseline="0" dirty="0" smtClean="0">
                <a:latin typeface="Arial" panose="020B0604020202020204" pitchFamily="34" charset="0"/>
                <a:cs typeface="Arial" panose="020B0604020202020204" pitchFamily="34" charset="0"/>
              </a:rPr>
              <a:t> m</a:t>
            </a:r>
            <a:r>
              <a:rPr lang="en-US" sz="1200" dirty="0" smtClean="0">
                <a:latin typeface="Arial" panose="020B0604020202020204" pitchFamily="34" charset="0"/>
                <a:cs typeface="Arial" panose="020B0604020202020204" pitchFamily="34" charset="0"/>
              </a:rPr>
              <a:t>ake sure you select the correct role organization (district</a:t>
            </a:r>
            <a:r>
              <a:rPr lang="en-US" sz="1200" baseline="0" dirty="0" smtClean="0">
                <a:latin typeface="Arial" panose="020B0604020202020204" pitchFamily="34" charset="0"/>
                <a:cs typeface="Arial" panose="020B0604020202020204" pitchFamily="34" charset="0"/>
              </a:rPr>
              <a:t> or </a:t>
            </a:r>
            <a:r>
              <a:rPr lang="en-US" sz="1200" dirty="0" smtClean="0">
                <a:latin typeface="Arial" panose="020B0604020202020204" pitchFamily="34" charset="0"/>
                <a:cs typeface="Arial" panose="020B0604020202020204" pitchFamily="34" charset="0"/>
              </a:rPr>
              <a:t>school) as applicable. </a:t>
            </a:r>
          </a:p>
          <a:p>
            <a:endParaRPr lang="en-US" sz="1200" dirty="0" smtClean="0">
              <a:latin typeface="Arial" panose="020B0604020202020204" pitchFamily="34" charset="0"/>
              <a:cs typeface="Arial" panose="020B0604020202020204" pitchFamily="34" charset="0"/>
            </a:endParaRPr>
          </a:p>
          <a:p>
            <a:r>
              <a:rPr lang="en-US" sz="1200" dirty="0" smtClean="0">
                <a:latin typeface="Arial" panose="020B0604020202020204" pitchFamily="34" charset="0"/>
                <a:cs typeface="Arial" panose="020B0604020202020204" pitchFamily="34" charset="0"/>
              </a:rPr>
              <a:t>Note that the organization and role are separate.  For example, you may have someone at the district-level that assists all of the schools throughout the district.  In this case, you may want to give the </a:t>
            </a:r>
            <a:r>
              <a:rPr lang="en-US" sz="1200" dirty="0" err="1" smtClean="0">
                <a:latin typeface="Arial" panose="020B0604020202020204" pitchFamily="34" charset="0"/>
                <a:cs typeface="Arial" panose="020B0604020202020204" pitchFamily="34" charset="0"/>
              </a:rPr>
              <a:t>the</a:t>
            </a:r>
            <a:r>
              <a:rPr lang="en-US" sz="1200" dirty="0" smtClean="0">
                <a:latin typeface="Arial" panose="020B0604020202020204" pitchFamily="34" charset="0"/>
                <a:cs typeface="Arial" panose="020B0604020202020204" pitchFamily="34" charset="0"/>
              </a:rPr>
              <a:t> School/Institution Test Coordinator role and the district organization.  This will enable them to perform all of that role's functions at any school within the district.  They will not, however, be able to access any of the LEA/District Test Coordinator-specific functions.</a:t>
            </a:r>
          </a:p>
        </p:txBody>
      </p:sp>
      <p:sp>
        <p:nvSpPr>
          <p:cNvPr id="70661"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335A64C6-F18C-455F-9F65-9FCD8B67FAD6}" type="slidenum">
              <a:rPr lang="en-US" smtClean="0">
                <a:solidFill>
                  <a:prstClr val="black"/>
                </a:solidFill>
                <a:latin typeface="Trebuchet MS" pitchFamily="34" charset="0"/>
              </a:rPr>
              <a:pPr/>
              <a:t>14</a:t>
            </a:fld>
            <a:endParaRPr lang="en-US" smtClean="0">
              <a:solidFill>
                <a:prstClr val="black"/>
              </a:solidFill>
              <a:latin typeface="Trebuchet MS"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You can also submit a file to create</a:t>
            </a:r>
            <a:r>
              <a:rPr lang="en-US" baseline="0" dirty="0" smtClean="0"/>
              <a:t> or update</a:t>
            </a:r>
            <a:r>
              <a:rPr lang="en-US" dirty="0" smtClean="0"/>
              <a:t> user accounts</a:t>
            </a:r>
            <a:r>
              <a:rPr lang="en-US" baseline="0" dirty="0" smtClean="0"/>
              <a:t> by selecting </a:t>
            </a:r>
            <a:r>
              <a:rPr lang="en-US" b="0" i="1" baseline="0" dirty="0" smtClean="0"/>
              <a:t>Send User Account File </a:t>
            </a:r>
            <a:r>
              <a:rPr lang="en-US" baseline="0" dirty="0" smtClean="0"/>
              <a:t>on the </a:t>
            </a:r>
            <a:r>
              <a:rPr lang="en-US" i="1" baseline="0" dirty="0" smtClean="0"/>
              <a:t>Administrative Management</a:t>
            </a:r>
            <a:r>
              <a:rPr lang="en-US" baseline="0" dirty="0" smtClean="0"/>
              <a:t> page. User account files can be submitted at any time as needed throughout the assessment window.</a:t>
            </a:r>
            <a:endParaRPr lang="en-US" dirty="0" smtClean="0"/>
          </a:p>
        </p:txBody>
      </p:sp>
      <p:sp>
        <p:nvSpPr>
          <p:cNvPr id="7270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C61AAA7B-F9AB-41E8-A160-5BC0DDDEA56A}" type="slidenum">
              <a:rPr lang="en-US" smtClean="0">
                <a:latin typeface="Trebuchet MS" pitchFamily="34" charset="0"/>
              </a:rPr>
              <a:pPr/>
              <a:t>15</a:t>
            </a:fld>
            <a:endParaRPr lang="en-US" smtClean="0">
              <a:latin typeface="Trebuchet MS"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By using the </a:t>
            </a:r>
            <a:r>
              <a:rPr lang="en-US" b="1" i="1" dirty="0" smtClean="0"/>
              <a:t>Export to Excel </a:t>
            </a:r>
            <a:r>
              <a:rPr lang="en-US" dirty="0" smtClean="0"/>
              <a:t>button on the </a:t>
            </a:r>
            <a:r>
              <a:rPr lang="en-US" i="1" dirty="0" smtClean="0"/>
              <a:t>View User Accounts </a:t>
            </a:r>
            <a:r>
              <a:rPr lang="en-US" i="0" dirty="0" smtClean="0"/>
              <a:t>page</a:t>
            </a:r>
            <a:r>
              <a:rPr lang="en-US" baseline="0" dirty="0" smtClean="0"/>
              <a:t>, a template is created for submitting a User Account file. </a:t>
            </a:r>
            <a:r>
              <a:rPr lang="en-US" sz="1200" baseline="0" dirty="0" smtClean="0">
                <a:latin typeface="Arial" panose="020B0604020202020204" pitchFamily="34" charset="0"/>
                <a:cs typeface="Arial" panose="020B0604020202020204" pitchFamily="34" charset="0"/>
              </a:rPr>
              <a:t>This will open a CSV </a:t>
            </a:r>
            <a:r>
              <a:rPr lang="en-US" sz="1200" dirty="0" smtClean="0">
                <a:latin typeface="Arial" panose="020B0604020202020204" pitchFamily="34" charset="0"/>
                <a:cs typeface="Arial" panose="020B0604020202020204" pitchFamily="34" charset="0"/>
              </a:rPr>
              <a:t>(comma separated value) </a:t>
            </a:r>
            <a:r>
              <a:rPr lang="en-US" sz="1200" baseline="0" dirty="0" smtClean="0">
                <a:latin typeface="Arial" panose="020B0604020202020204" pitchFamily="34" charset="0"/>
                <a:cs typeface="Arial" panose="020B0604020202020204" pitchFamily="34" charset="0"/>
              </a:rPr>
              <a:t>file for your use. </a:t>
            </a:r>
            <a:endParaRPr lang="en-US" sz="1200" dirty="0" smtClean="0">
              <a:latin typeface="Arial" panose="020B0604020202020204" pitchFamily="34" charset="0"/>
              <a:cs typeface="Arial" panose="020B0604020202020204" pitchFamily="34" charset="0"/>
            </a:endParaRPr>
          </a:p>
        </p:txBody>
      </p:sp>
      <p:sp>
        <p:nvSpPr>
          <p:cNvPr id="7270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C61AAA7B-F9AB-41E8-A160-5BC0DDDEA56A}" type="slidenum">
              <a:rPr lang="en-US" smtClean="0">
                <a:latin typeface="Trebuchet MS" pitchFamily="34" charset="0"/>
              </a:rPr>
              <a:pPr/>
              <a:t>16</a:t>
            </a:fld>
            <a:endParaRPr lang="en-US" smtClean="0">
              <a:latin typeface="Trebuchet MS"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aseline="0" dirty="0" smtClean="0">
                <a:latin typeface="Arial" panose="020B0604020202020204" pitchFamily="34" charset="0"/>
                <a:cs typeface="Arial" panose="020B0604020202020204" pitchFamily="34" charset="0"/>
              </a:rPr>
              <a:t>Let’s review the User Account File header and highlight some important fields:</a:t>
            </a:r>
          </a:p>
          <a:p>
            <a:pPr marL="171450" indent="-171450">
              <a:buFont typeface="Arial" pitchFamily="34" charset="0"/>
              <a:buChar char="•"/>
            </a:pPr>
            <a:r>
              <a:rPr lang="en-US" sz="1200" baseline="0" dirty="0" smtClean="0">
                <a:latin typeface="Arial" panose="020B0604020202020204" pitchFamily="34" charset="0"/>
                <a:cs typeface="Arial" panose="020B0604020202020204" pitchFamily="34" charset="0"/>
              </a:rPr>
              <a:t>Action: this field is case sensitive; valid values are C (create) or U (update).</a:t>
            </a:r>
          </a:p>
          <a:p>
            <a:pPr marL="171450" indent="-171450">
              <a:buFont typeface="Arial" pitchFamily="34" charset="0"/>
              <a:buChar char="•"/>
            </a:pPr>
            <a:r>
              <a:rPr lang="en-US" sz="1200" baseline="0" dirty="0" smtClean="0">
                <a:latin typeface="Arial" panose="020B0604020202020204" pitchFamily="34" charset="0"/>
                <a:cs typeface="Arial" panose="020B0604020202020204" pitchFamily="34" charset="0"/>
              </a:rPr>
              <a:t>User ID: User ID must be unique and a minimum of 8 characters long.</a:t>
            </a:r>
          </a:p>
          <a:p>
            <a:pPr marL="171450" indent="-171450">
              <a:buFont typeface="Arial" pitchFamily="34" charset="0"/>
              <a:buChar char="•"/>
            </a:pPr>
            <a:r>
              <a:rPr lang="en-US" sz="1200" baseline="0" dirty="0" smtClean="0">
                <a:latin typeface="Arial" panose="020B0604020202020204" pitchFamily="34" charset="0"/>
                <a:cs typeface="Arial" panose="020B0604020202020204" pitchFamily="34" charset="0"/>
              </a:rPr>
              <a:t>Middle Name: this field is optional, and can be left out of the file completely. It can be useful in differentiating users with the same or similar name; for example John E. Doe </a:t>
            </a:r>
            <a:r>
              <a:rPr lang="en-US" sz="1200" baseline="0" dirty="0" err="1" smtClean="0">
                <a:latin typeface="Arial" panose="020B0604020202020204" pitchFamily="34" charset="0"/>
                <a:cs typeface="Arial" panose="020B0604020202020204" pitchFamily="34" charset="0"/>
              </a:rPr>
              <a:t>vs</a:t>
            </a:r>
            <a:r>
              <a:rPr lang="en-US" sz="1200" baseline="0" dirty="0" smtClean="0">
                <a:latin typeface="Arial" panose="020B0604020202020204" pitchFamily="34" charset="0"/>
                <a:cs typeface="Arial" panose="020B0604020202020204" pitchFamily="34" charset="0"/>
              </a:rPr>
              <a:t> John A. Doe.</a:t>
            </a:r>
          </a:p>
          <a:p>
            <a:pPr marL="171450" indent="-171450">
              <a:buFont typeface="Arial" pitchFamily="34" charset="0"/>
              <a:buChar char="•"/>
            </a:pPr>
            <a:r>
              <a:rPr lang="en-US" sz="1200" baseline="0" dirty="0" smtClean="0">
                <a:latin typeface="Arial" panose="020B0604020202020204" pitchFamily="34" charset="0"/>
                <a:cs typeface="Arial" panose="020B0604020202020204" pitchFamily="34" charset="0"/>
              </a:rPr>
              <a:t>Authorized Organizations: when creating an account, a user must have at least one authorized organization. Multiple organizations, necessary for users who have access to multiple schools, must be separated with a colon.</a:t>
            </a:r>
          </a:p>
          <a:p>
            <a:pPr marL="171450" indent="-171450">
              <a:buFont typeface="Arial" pitchFamily="34" charset="0"/>
              <a:buChar char="•"/>
            </a:pPr>
            <a:r>
              <a:rPr lang="en-US" sz="1200" baseline="0" dirty="0" smtClean="0">
                <a:latin typeface="Arial" panose="020B0604020202020204" pitchFamily="34" charset="0"/>
                <a:cs typeface="Arial" panose="020B0604020202020204" pitchFamily="34" charset="0"/>
              </a:rPr>
              <a:t>Roles: multiple roles must be separated with a colon.</a:t>
            </a:r>
          </a:p>
          <a:p>
            <a:pPr marL="171450" indent="-171450">
              <a:buFont typeface="Arial" pitchFamily="34" charset="0"/>
              <a:buChar char="•"/>
            </a:pPr>
            <a:r>
              <a:rPr lang="en-US" sz="1200" baseline="0" dirty="0" smtClean="0">
                <a:latin typeface="Arial" panose="020B0604020202020204" pitchFamily="34" charset="0"/>
                <a:cs typeface="Arial" panose="020B0604020202020204" pitchFamily="34" charset="0"/>
              </a:rPr>
              <a:t>Locked: valid values are TRUE or FALSE.</a:t>
            </a:r>
          </a:p>
          <a:p>
            <a:pPr marL="171450" indent="-171450">
              <a:buFont typeface="Arial" pitchFamily="34" charset="0"/>
              <a:buChar char="•"/>
            </a:pPr>
            <a:r>
              <a:rPr lang="en-US" sz="1200" baseline="0" dirty="0" smtClean="0">
                <a:latin typeface="Arial" panose="020B0604020202020204" pitchFamily="34" charset="0"/>
                <a:cs typeface="Arial" panose="020B0604020202020204" pitchFamily="34" charset="0"/>
              </a:rPr>
              <a:t>Start and End Date: format is MM/DD/YYYY </a:t>
            </a:r>
            <a:r>
              <a:rPr lang="en-US" sz="1200" baseline="0" dirty="0" err="1" smtClean="0">
                <a:latin typeface="Arial" panose="020B0604020202020204" pitchFamily="34" charset="0"/>
                <a:cs typeface="Arial" panose="020B0604020202020204" pitchFamily="34" charset="0"/>
              </a:rPr>
              <a:t>HH:mm</a:t>
            </a:r>
            <a:r>
              <a:rPr lang="en-US" sz="1200" baseline="0" dirty="0" smtClean="0">
                <a:latin typeface="Arial" panose="020B0604020202020204" pitchFamily="34" charset="0"/>
                <a:cs typeface="Arial" panose="020B0604020202020204" pitchFamily="34" charset="0"/>
              </a:rPr>
              <a:t>. Time should be entered using the 24-hour clock. Fields are optional,</a:t>
            </a:r>
            <a:r>
              <a:rPr lang="en-US" sz="1200" dirty="0" smtClean="0">
                <a:latin typeface="Arial" panose="020B0604020202020204" pitchFamily="34" charset="0"/>
                <a:cs typeface="Arial" panose="020B0604020202020204" pitchFamily="34" charset="0"/>
              </a:rPr>
              <a:t> and will default to start when the file is processed, and end one year later.</a:t>
            </a:r>
            <a:endParaRPr lang="en-US" sz="1200" baseline="0" dirty="0" smtClean="0">
              <a:latin typeface="Arial" panose="020B0604020202020204" pitchFamily="34" charset="0"/>
              <a:cs typeface="Arial" panose="020B0604020202020204" pitchFamily="34" charset="0"/>
            </a:endParaRPr>
          </a:p>
          <a:p>
            <a:pPr marL="171450" indent="-171450">
              <a:buFont typeface="Arial" pitchFamily="34" charset="0"/>
              <a:buChar char="•"/>
            </a:pPr>
            <a:r>
              <a:rPr lang="en-US" sz="1200" baseline="0" dirty="0" smtClean="0">
                <a:latin typeface="Arial" panose="020B0604020202020204" pitchFamily="34" charset="0"/>
                <a:cs typeface="Arial" panose="020B0604020202020204" pitchFamily="34" charset="0"/>
              </a:rPr>
              <a:t>Deleted: valid values are TRUE or FALSE. If an account is marked Deleted, it can be undeleted by populating the Delete field with FALSE.</a:t>
            </a:r>
          </a:p>
          <a:p>
            <a:endParaRPr lang="en-US" sz="1200" dirty="0" smtClean="0">
              <a:latin typeface="Arial" panose="020B0604020202020204" pitchFamily="34" charset="0"/>
              <a:cs typeface="Arial" panose="020B0604020202020204" pitchFamily="34" charset="0"/>
            </a:endParaRPr>
          </a:p>
        </p:txBody>
      </p:sp>
      <p:sp>
        <p:nvSpPr>
          <p:cNvPr id="737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D7EBEE5D-5B98-4389-9096-997DDDF45B60}" type="slidenum">
              <a:rPr lang="en-US" smtClean="0">
                <a:solidFill>
                  <a:prstClr val="black"/>
                </a:solidFill>
                <a:latin typeface="Trebuchet MS" pitchFamily="34" charset="0"/>
              </a:rPr>
              <a:pPr/>
              <a:t>17</a:t>
            </a:fld>
            <a:endParaRPr lang="en-US" smtClean="0">
              <a:solidFill>
                <a:prstClr val="black"/>
              </a:solidFill>
              <a:latin typeface="Trebuchet MS"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smtClean="0">
                <a:latin typeface="Arial" panose="020B0604020202020204" pitchFamily="34" charset="0"/>
                <a:cs typeface="Arial" panose="020B0604020202020204" pitchFamily="34" charset="0"/>
              </a:rPr>
              <a:t>To submit a user account file,</a:t>
            </a:r>
            <a:r>
              <a:rPr lang="en-US" sz="1200" baseline="0" dirty="0" smtClean="0">
                <a:latin typeface="Arial" panose="020B0604020202020204" pitchFamily="34" charset="0"/>
                <a:cs typeface="Arial" panose="020B0604020202020204" pitchFamily="34" charset="0"/>
              </a:rPr>
              <a:t> select </a:t>
            </a:r>
            <a:r>
              <a:rPr lang="en-US" sz="1200" b="0" i="1" baseline="0" dirty="0" smtClean="0">
                <a:latin typeface="Arial" panose="020B0604020202020204" pitchFamily="34" charset="0"/>
                <a:cs typeface="Arial" panose="020B0604020202020204" pitchFamily="34" charset="0"/>
              </a:rPr>
              <a:t>Send User Account File </a:t>
            </a:r>
            <a:r>
              <a:rPr lang="en-US" sz="1200" b="0" baseline="0" dirty="0" smtClean="0">
                <a:latin typeface="Arial" panose="020B0604020202020204" pitchFamily="34" charset="0"/>
                <a:cs typeface="Arial" panose="020B0604020202020204" pitchFamily="34" charset="0"/>
              </a:rPr>
              <a:t>from the </a:t>
            </a:r>
            <a:r>
              <a:rPr lang="en-US" sz="1200" b="0" i="1" baseline="0" dirty="0" smtClean="0">
                <a:latin typeface="Arial" panose="020B0604020202020204" pitchFamily="34" charset="0"/>
                <a:cs typeface="Arial" panose="020B0604020202020204" pitchFamily="34" charset="0"/>
              </a:rPr>
              <a:t>Administrative Management </a:t>
            </a:r>
            <a:r>
              <a:rPr lang="en-US" sz="1200" b="0" i="0" baseline="0" dirty="0" smtClean="0">
                <a:latin typeface="Arial" panose="020B0604020202020204" pitchFamily="34" charset="0"/>
                <a:cs typeface="Arial" panose="020B0604020202020204" pitchFamily="34" charset="0"/>
              </a:rPr>
              <a:t>page, </a:t>
            </a:r>
            <a:r>
              <a:rPr lang="en-US" sz="1200" baseline="0" dirty="0" smtClean="0">
                <a:latin typeface="Arial" panose="020B0604020202020204" pitchFamily="34" charset="0"/>
                <a:cs typeface="Arial" panose="020B0604020202020204" pitchFamily="34" charset="0"/>
              </a:rPr>
              <a:t>and </a:t>
            </a:r>
            <a:r>
              <a:rPr lang="en-US" sz="1200" b="1" i="1" baseline="0" dirty="0" smtClean="0">
                <a:latin typeface="Arial" panose="020B0604020202020204" pitchFamily="34" charset="0"/>
                <a:cs typeface="Arial" panose="020B0604020202020204" pitchFamily="34" charset="0"/>
              </a:rPr>
              <a:t>Browse</a:t>
            </a:r>
            <a:r>
              <a:rPr lang="en-US" sz="1200" baseline="0" dirty="0" smtClean="0">
                <a:latin typeface="Arial" panose="020B0604020202020204" pitchFamily="34" charset="0"/>
                <a:cs typeface="Arial" panose="020B0604020202020204" pitchFamily="34" charset="0"/>
              </a:rPr>
              <a:t> for your file.  Then click </a:t>
            </a:r>
            <a:r>
              <a:rPr lang="en-US" sz="1200" b="1" i="1" baseline="0" dirty="0" smtClean="0">
                <a:latin typeface="Arial" panose="020B0604020202020204" pitchFamily="34" charset="0"/>
                <a:cs typeface="Arial" panose="020B0604020202020204" pitchFamily="34" charset="0"/>
              </a:rPr>
              <a:t>Send</a:t>
            </a:r>
            <a:r>
              <a:rPr lang="en-US" sz="1200" baseline="0" dirty="0" smtClean="0">
                <a:latin typeface="Arial" panose="020B0604020202020204" pitchFamily="34" charset="0"/>
                <a:cs typeface="Arial" panose="020B0604020202020204" pitchFamily="34" charset="0"/>
              </a:rPr>
              <a:t>.  Once submitted, you may view the status by refreshing the page; in this example, there were problems with the file. Selecting the link in the </a:t>
            </a:r>
            <a:r>
              <a:rPr lang="en-US" sz="1200" i="0" baseline="0" dirty="0" smtClean="0">
                <a:latin typeface="Arial" panose="020B0604020202020204" pitchFamily="34" charset="0"/>
                <a:cs typeface="Arial" panose="020B0604020202020204" pitchFamily="34" charset="0"/>
              </a:rPr>
              <a:t>Messages</a:t>
            </a:r>
            <a:r>
              <a:rPr lang="en-US" sz="1200" baseline="0" dirty="0" smtClean="0">
                <a:latin typeface="Arial" panose="020B0604020202020204" pitchFamily="34" charset="0"/>
                <a:cs typeface="Arial" panose="020B0604020202020204" pitchFamily="34" charset="0"/>
              </a:rPr>
              <a:t> column will provide additional information for resolving the error. Correct the necessary lines, and resubmit for processing.</a:t>
            </a:r>
          </a:p>
          <a:p>
            <a:endParaRPr lang="en-US" sz="1200" baseline="0" dirty="0" smtClean="0">
              <a:latin typeface="Arial" panose="020B0604020202020204" pitchFamily="34" charset="0"/>
              <a:cs typeface="Arial" panose="020B0604020202020204" pitchFamily="34" charset="0"/>
            </a:endParaRPr>
          </a:p>
          <a:p>
            <a:r>
              <a:rPr lang="en-US" sz="1200" baseline="0" dirty="0" smtClean="0">
                <a:latin typeface="Arial" panose="020B0604020202020204" pitchFamily="34" charset="0"/>
                <a:cs typeface="Arial" panose="020B0604020202020204" pitchFamily="34" charset="0"/>
              </a:rPr>
              <a:t>There are 4 possible statuses on the file submission:</a:t>
            </a:r>
          </a:p>
          <a:p>
            <a:r>
              <a:rPr lang="en-US" sz="1200" b="0" i="0" u="none" strike="noStrike" kern="1200" baseline="0" dirty="0" smtClean="0">
                <a:solidFill>
                  <a:schemeClr val="tx1"/>
                </a:solidFill>
                <a:latin typeface="Arial" panose="020B0604020202020204" pitchFamily="34" charset="0"/>
                <a:cs typeface="Arial" panose="020B0604020202020204" pitchFamily="34" charset="0"/>
              </a:rPr>
              <a:t>• </a:t>
            </a:r>
            <a:r>
              <a:rPr lang="en-US" sz="1200" b="1" i="0" u="none" strike="noStrike" kern="1200" baseline="0" dirty="0" smtClean="0">
                <a:solidFill>
                  <a:schemeClr val="tx1"/>
                </a:solidFill>
                <a:latin typeface="Arial" panose="020B0604020202020204" pitchFamily="34" charset="0"/>
                <a:cs typeface="Arial" panose="020B0604020202020204" pitchFamily="34" charset="0"/>
              </a:rPr>
              <a:t>Processing: </a:t>
            </a:r>
            <a:r>
              <a:rPr lang="en-US" sz="1200" b="0" i="0" u="none" strike="noStrike" kern="1200" baseline="0" dirty="0" smtClean="0">
                <a:solidFill>
                  <a:schemeClr val="tx1"/>
                </a:solidFill>
                <a:latin typeface="Arial" panose="020B0604020202020204" pitchFamily="34" charset="0"/>
                <a:cs typeface="Arial" panose="020B0604020202020204" pitchFamily="34" charset="0"/>
              </a:rPr>
              <a:t>The file is going through the validation process.</a:t>
            </a:r>
          </a:p>
          <a:p>
            <a:r>
              <a:rPr lang="en-US" sz="1200" b="0" i="0" u="none" strike="noStrike" kern="1200" baseline="0" dirty="0" smtClean="0">
                <a:solidFill>
                  <a:schemeClr val="tx1"/>
                </a:solidFill>
                <a:latin typeface="Arial" panose="020B0604020202020204" pitchFamily="34" charset="0"/>
                <a:cs typeface="Arial" panose="020B0604020202020204" pitchFamily="34" charset="0"/>
              </a:rPr>
              <a:t>• </a:t>
            </a:r>
            <a:r>
              <a:rPr lang="en-US" sz="1200" b="1" i="0" u="none" strike="noStrike" kern="1200" baseline="0" dirty="0" smtClean="0">
                <a:solidFill>
                  <a:schemeClr val="tx1"/>
                </a:solidFill>
                <a:latin typeface="Arial" panose="020B0604020202020204" pitchFamily="34" charset="0"/>
                <a:cs typeface="Arial" panose="020B0604020202020204" pitchFamily="34" charset="0"/>
              </a:rPr>
              <a:t>Complete: </a:t>
            </a:r>
            <a:r>
              <a:rPr lang="en-US" sz="1200" b="0" i="0" u="none" strike="noStrike" kern="1200" baseline="0" dirty="0" smtClean="0">
                <a:solidFill>
                  <a:schemeClr val="tx1"/>
                </a:solidFill>
                <a:latin typeface="Arial" panose="020B0604020202020204" pitchFamily="34" charset="0"/>
                <a:cs typeface="Arial" panose="020B0604020202020204" pitchFamily="34" charset="0"/>
              </a:rPr>
              <a:t>All records in the file were successfully uploaded.</a:t>
            </a:r>
          </a:p>
          <a:p>
            <a:r>
              <a:rPr lang="en-US" sz="1200" b="0" i="0" u="none" strike="noStrike" kern="1200" baseline="0" dirty="0" smtClean="0">
                <a:solidFill>
                  <a:schemeClr val="tx1"/>
                </a:solidFill>
                <a:latin typeface="Arial" panose="020B0604020202020204" pitchFamily="34" charset="0"/>
                <a:cs typeface="Arial" panose="020B0604020202020204" pitchFamily="34" charset="0"/>
              </a:rPr>
              <a:t>• </a:t>
            </a:r>
            <a:r>
              <a:rPr lang="en-US" sz="1200" b="1" i="0" u="none" strike="noStrike" kern="1200" baseline="0" dirty="0" smtClean="0">
                <a:solidFill>
                  <a:schemeClr val="tx1"/>
                </a:solidFill>
                <a:latin typeface="Arial" panose="020B0604020202020204" pitchFamily="34" charset="0"/>
                <a:cs typeface="Arial" panose="020B0604020202020204" pitchFamily="34" charset="0"/>
              </a:rPr>
              <a:t>Complete with problems: </a:t>
            </a:r>
            <a:r>
              <a:rPr lang="en-US" sz="1200" b="0" i="0" u="none" strike="noStrike" kern="1200" baseline="0" dirty="0" smtClean="0">
                <a:solidFill>
                  <a:schemeClr val="tx1"/>
                </a:solidFill>
                <a:latin typeface="Arial" panose="020B0604020202020204" pitchFamily="34" charset="0"/>
                <a:cs typeface="Arial" panose="020B0604020202020204" pitchFamily="34" charset="0"/>
              </a:rPr>
              <a:t>Only valid records in the file were uploaded.</a:t>
            </a:r>
          </a:p>
          <a:p>
            <a:r>
              <a:rPr lang="en-US" sz="1200" b="0" i="0" u="none" strike="noStrike" kern="1200" baseline="0" dirty="0" smtClean="0">
                <a:solidFill>
                  <a:schemeClr val="tx1"/>
                </a:solidFill>
                <a:latin typeface="Arial" panose="020B0604020202020204" pitchFamily="34" charset="0"/>
                <a:cs typeface="Arial" panose="020B0604020202020204" pitchFamily="34" charset="0"/>
              </a:rPr>
              <a:t>• </a:t>
            </a:r>
            <a:r>
              <a:rPr lang="en-US" sz="1200" b="1" i="0" u="none" strike="noStrike" kern="1200" baseline="0" dirty="0" smtClean="0">
                <a:solidFill>
                  <a:schemeClr val="tx1"/>
                </a:solidFill>
                <a:latin typeface="Arial" panose="020B0604020202020204" pitchFamily="34" charset="0"/>
                <a:cs typeface="Arial" panose="020B0604020202020204" pitchFamily="34" charset="0"/>
              </a:rPr>
              <a:t>Rejected: </a:t>
            </a:r>
            <a:r>
              <a:rPr lang="en-US" sz="1200" b="0" i="0" u="none" strike="noStrike" kern="1200" baseline="0" dirty="0" smtClean="0">
                <a:solidFill>
                  <a:schemeClr val="tx1"/>
                </a:solidFill>
                <a:latin typeface="Arial" panose="020B0604020202020204" pitchFamily="34" charset="0"/>
                <a:cs typeface="Arial" panose="020B0604020202020204" pitchFamily="34" charset="0"/>
              </a:rPr>
              <a:t>The file format was invalid or ALL of the records in the file were invalid.</a:t>
            </a:r>
            <a:endParaRPr lang="en-US" sz="1200" dirty="0" smtClean="0">
              <a:latin typeface="Arial" panose="020B0604020202020204" pitchFamily="34" charset="0"/>
              <a:cs typeface="Arial" panose="020B0604020202020204" pitchFamily="34" charset="0"/>
            </a:endParaRPr>
          </a:p>
        </p:txBody>
      </p:sp>
      <p:sp>
        <p:nvSpPr>
          <p:cNvPr id="737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D7EBEE5D-5B98-4389-9096-997DDDF45B60}" type="slidenum">
              <a:rPr lang="en-US" smtClean="0">
                <a:solidFill>
                  <a:prstClr val="black"/>
                </a:solidFill>
                <a:latin typeface="Trebuchet MS" pitchFamily="34" charset="0"/>
              </a:rPr>
              <a:pPr/>
              <a:t>18</a:t>
            </a:fld>
            <a:endParaRPr lang="en-US" smtClean="0">
              <a:solidFill>
                <a:prstClr val="black"/>
              </a:solidFill>
              <a:latin typeface="Trebuchet MS"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smtClean="0">
                <a:latin typeface="Arial" panose="020B0604020202020204" pitchFamily="34" charset="0"/>
                <a:cs typeface="Arial" panose="020B0604020202020204" pitchFamily="34" charset="0"/>
              </a:rPr>
              <a:t>When contacting PARCC Customer Support, please note that agents may assist with resetting passwords for</a:t>
            </a:r>
            <a:r>
              <a:rPr lang="en-US" sz="1200" baseline="0" dirty="0" smtClean="0">
                <a:latin typeface="Arial" panose="020B0604020202020204" pitchFamily="34" charset="0"/>
                <a:cs typeface="Arial" panose="020B0604020202020204" pitchFamily="34" charset="0"/>
              </a:rPr>
              <a:t> all users.  For LEA/District Test Coordinator accounts, agent may also assist with unlocking accounts and updating email addresses.  </a:t>
            </a:r>
            <a:r>
              <a:rPr lang="en-US" sz="1200" dirty="0" smtClean="0">
                <a:latin typeface="Arial" panose="020B0604020202020204" pitchFamily="34" charset="0"/>
                <a:cs typeface="Arial" panose="020B0604020202020204" pitchFamily="34" charset="0"/>
              </a:rPr>
              <a:t>All</a:t>
            </a:r>
            <a:r>
              <a:rPr lang="en-US" sz="1200" baseline="0" dirty="0" smtClean="0">
                <a:latin typeface="Arial" panose="020B0604020202020204" pitchFamily="34" charset="0"/>
                <a:cs typeface="Arial" panose="020B0604020202020204" pitchFamily="34" charset="0"/>
              </a:rPr>
              <a:t> other maintenance and creation of accounts must be performed by the appropriate district or school personnel.</a:t>
            </a:r>
            <a:endParaRPr lang="en-US" sz="1200" dirty="0" smtClean="0">
              <a:latin typeface="Arial" panose="020B0604020202020204" pitchFamily="34" charset="0"/>
              <a:cs typeface="Arial" panose="020B0604020202020204" pitchFamily="34" charset="0"/>
            </a:endParaRPr>
          </a:p>
        </p:txBody>
      </p:sp>
      <p:sp>
        <p:nvSpPr>
          <p:cNvPr id="69637"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E6440C53-F227-47D3-B119-CD944FEF404D}" type="slidenum">
              <a:rPr lang="en-US" smtClean="0">
                <a:solidFill>
                  <a:prstClr val="black"/>
                </a:solidFill>
                <a:latin typeface="Trebuchet MS" pitchFamily="34" charset="0"/>
              </a:rPr>
              <a:pPr/>
              <a:t>19</a:t>
            </a:fld>
            <a:endParaRPr lang="en-US" dirty="0" smtClean="0">
              <a:solidFill>
                <a:prstClr val="black"/>
              </a:solidFill>
              <a:latin typeface="Trebuchet MS"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pPr>
                <a:defRPr/>
              </a:pPr>
              <a:t>2</a:t>
            </a:fld>
            <a:endParaRPr lang="en-US" dirty="0"/>
          </a:p>
        </p:txBody>
      </p:sp>
    </p:spTree>
    <p:extLst>
      <p:ext uri="{BB962C8B-B14F-4D97-AF65-F5344CB8AC3E}">
        <p14:creationId xmlns:p14="http://schemas.microsoft.com/office/powerpoint/2010/main" val="222294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smtClean="0">
                <a:latin typeface="Arial" panose="020B0604020202020204" pitchFamily="34" charset="0"/>
                <a:cs typeface="Arial" panose="020B0604020202020204" pitchFamily="34" charset="0"/>
              </a:rPr>
              <a:t>Customer Support Requests are </a:t>
            </a:r>
            <a:r>
              <a:rPr lang="en-US" sz="1200" baseline="0" dirty="0" smtClean="0">
                <a:latin typeface="Arial" panose="020B0604020202020204" pitchFamily="34" charset="0"/>
                <a:cs typeface="Arial" panose="020B0604020202020204" pitchFamily="34" charset="0"/>
              </a:rPr>
              <a:t>accessed on the </a:t>
            </a:r>
            <a:r>
              <a:rPr lang="en-US" sz="1200" i="1" baseline="0" dirty="0" smtClean="0">
                <a:latin typeface="Arial" panose="020B0604020202020204" pitchFamily="34" charset="0"/>
                <a:cs typeface="Arial" panose="020B0604020202020204" pitchFamily="34" charset="0"/>
              </a:rPr>
              <a:t>Administrative Management </a:t>
            </a:r>
            <a:r>
              <a:rPr lang="en-US" sz="1200" baseline="0" dirty="0" smtClean="0">
                <a:latin typeface="Arial" panose="020B0604020202020204" pitchFamily="34" charset="0"/>
                <a:cs typeface="Arial" panose="020B0604020202020204" pitchFamily="34" charset="0"/>
              </a:rPr>
              <a:t>page, under System Status. Unlike email, Customer Support Requests </a:t>
            </a:r>
            <a:r>
              <a:rPr lang="en-US" sz="1200" dirty="0" smtClean="0">
                <a:latin typeface="Arial" panose="020B0604020202020204" pitchFamily="34" charset="0"/>
                <a:cs typeface="Arial" panose="020B0604020202020204" pitchFamily="34" charset="0"/>
              </a:rPr>
              <a:t>can be used to securely send files that are related to a support request. They</a:t>
            </a:r>
            <a:r>
              <a:rPr lang="en-US" sz="1200" baseline="0" dirty="0" smtClean="0">
                <a:latin typeface="Arial" panose="020B0604020202020204" pitchFamily="34" charset="0"/>
                <a:cs typeface="Arial" panose="020B0604020202020204" pitchFamily="34" charset="0"/>
              </a:rPr>
              <a:t> c</a:t>
            </a:r>
            <a:r>
              <a:rPr lang="en-US" sz="1200" dirty="0" smtClean="0">
                <a:latin typeface="Arial" panose="020B0604020202020204" pitchFamily="34" charset="0"/>
                <a:cs typeface="Arial" panose="020B0604020202020204" pitchFamily="34" charset="0"/>
              </a:rPr>
              <a:t>an also be used to submit questions without attachments. As the request proceeds, status updates are provided.</a:t>
            </a:r>
            <a:r>
              <a:rPr lang="en-US" sz="1200" baseline="0" dirty="0" smtClean="0">
                <a:latin typeface="Arial" panose="020B0604020202020204" pitchFamily="34" charset="0"/>
                <a:cs typeface="Arial" panose="020B0604020202020204" pitchFamily="34" charset="0"/>
              </a:rPr>
              <a:t> You may also view your previously submitted requests.</a:t>
            </a:r>
            <a:endParaRPr lang="en-US" sz="1200" dirty="0" smtClean="0">
              <a:latin typeface="Arial" panose="020B0604020202020204" pitchFamily="34" charset="0"/>
              <a:cs typeface="Arial" panose="020B0604020202020204" pitchFamily="34" charset="0"/>
            </a:endParaRPr>
          </a:p>
        </p:txBody>
      </p:sp>
      <p:sp>
        <p:nvSpPr>
          <p:cNvPr id="74757"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FC9D1D89-D1B9-4F78-AD1D-F303456805AD}" type="slidenum">
              <a:rPr lang="en-US" smtClean="0">
                <a:solidFill>
                  <a:prstClr val="black"/>
                </a:solidFill>
                <a:latin typeface="Trebuchet MS" pitchFamily="34" charset="0"/>
              </a:rPr>
              <a:pPr/>
              <a:t>20</a:t>
            </a:fld>
            <a:endParaRPr lang="en-US" smtClean="0">
              <a:solidFill>
                <a:prstClr val="black"/>
              </a:solidFill>
              <a:latin typeface="Trebuchet MS"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latin typeface="Arial" panose="020B0604020202020204" pitchFamily="34" charset="0"/>
                <a:cs typeface="Arial" panose="020B0604020202020204" pitchFamily="34" charset="0"/>
              </a:rPr>
              <a:t>In</a:t>
            </a:r>
            <a:r>
              <a:rPr lang="en-US" sz="1200" i="0" baseline="0" dirty="0" smtClean="0">
                <a:latin typeface="Arial" panose="020B0604020202020204" pitchFamily="34" charset="0"/>
                <a:cs typeface="Arial" panose="020B0604020202020204" pitchFamily="34" charset="0"/>
              </a:rPr>
              <a:t> the </a:t>
            </a:r>
            <a:r>
              <a:rPr lang="en-US" sz="1200" i="1" dirty="0" smtClean="0">
                <a:latin typeface="Arial" panose="020B0604020202020204" pitchFamily="34" charset="0"/>
                <a:cs typeface="Arial" panose="020B0604020202020204" pitchFamily="34" charset="0"/>
              </a:rPr>
              <a:t>Student Data </a:t>
            </a:r>
            <a:r>
              <a:rPr lang="en-US" sz="1200" i="0" dirty="0" smtClean="0">
                <a:latin typeface="Arial" panose="020B0604020202020204" pitchFamily="34" charset="0"/>
                <a:cs typeface="Arial" panose="020B0604020202020204" pitchFamily="34" charset="0"/>
              </a:rPr>
              <a:t>section,</a:t>
            </a:r>
            <a:r>
              <a:rPr lang="en-US" sz="1200" i="0" baseline="0" dirty="0" smtClean="0">
                <a:latin typeface="Arial" panose="020B0604020202020204" pitchFamily="34" charset="0"/>
                <a:cs typeface="Arial" panose="020B0604020202020204" pitchFamily="34" charset="0"/>
              </a:rPr>
              <a:t> we will cover managing </a:t>
            </a:r>
            <a:r>
              <a:rPr lang="en-US" sz="1200" i="0" dirty="0" smtClean="0">
                <a:latin typeface="Arial" panose="020B0604020202020204" pitchFamily="34" charset="0"/>
                <a:cs typeface="Arial" panose="020B0604020202020204" pitchFamily="34" charset="0"/>
              </a:rPr>
              <a:t>student data</a:t>
            </a:r>
            <a:r>
              <a:rPr lang="en-US" sz="1200" i="0" baseline="0" dirty="0" smtClean="0">
                <a:latin typeface="Arial" panose="020B0604020202020204" pitchFamily="34" charset="0"/>
                <a:cs typeface="Arial" panose="020B0604020202020204" pitchFamily="34" charset="0"/>
              </a:rPr>
              <a:t> both manually and through a system file.  </a:t>
            </a:r>
            <a:endParaRPr lang="en-US" sz="1200" i="1"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1"/>
          </p:nvPr>
        </p:nvSpPr>
        <p:spPr/>
        <p:txBody>
          <a:bodyPr/>
          <a:lstStyle/>
          <a:p>
            <a:pPr>
              <a:defRPr/>
            </a:pPr>
            <a:fld id="{06466149-10F8-46DE-9A3C-3FACFFDE1F39}" type="slidenum">
              <a:rPr lang="en-US" smtClean="0"/>
              <a:pPr>
                <a:defRPr/>
              </a:pPr>
              <a:t>21</a:t>
            </a:fld>
            <a:endParaRPr lang="en-US"/>
          </a:p>
        </p:txBody>
      </p:sp>
    </p:spTree>
    <p:extLst>
      <p:ext uri="{BB962C8B-B14F-4D97-AF65-F5344CB8AC3E}">
        <p14:creationId xmlns:p14="http://schemas.microsoft.com/office/powerpoint/2010/main" val="257878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ＭＳ Ｐゴシック" pitchFamily="1" charset="-128"/>
                <a:cs typeface="ＭＳ Ｐゴシック" pitchFamily="34" charset="-128"/>
              </a:rPr>
              <a:t>Student Data tab refers to student name and enrollment data. Demographic and other testing-specific information about individual students is located in the Test Management section of the site.</a:t>
            </a:r>
            <a:endParaRPr lang="en-US" sz="1200" kern="1200" dirty="0" smtClean="0">
              <a:solidFill>
                <a:schemeClr val="tx2"/>
              </a:solidFill>
              <a:effectLst>
                <a:outerShdw blurRad="38100" dist="38100" dir="2700000" algn="tl">
                  <a:srgbClr val="C0C0C0"/>
                </a:outerShdw>
              </a:effectLst>
              <a:latin typeface="Arial" charset="0"/>
              <a:ea typeface="Verdana" pitchFamily="34" charset="0"/>
              <a:cs typeface="Verdana" pitchFamily="34" charset="0"/>
            </a:endParaRPr>
          </a:p>
          <a:p>
            <a:pPr eaLnBrk="1" hangingPunct="1"/>
            <a:r>
              <a:rPr lang="en-US" dirty="0" smtClean="0"/>
              <a:t>Student data must be uploaded or entered by each</a:t>
            </a:r>
            <a:r>
              <a:rPr lang="en-US" baseline="0" dirty="0" smtClean="0"/>
              <a:t> district or state </a:t>
            </a:r>
            <a:r>
              <a:rPr lang="en-US" dirty="0" smtClean="0"/>
              <a:t>before students can be registered for a test or receive Student ID</a:t>
            </a:r>
            <a:r>
              <a:rPr lang="en-US" baseline="0" dirty="0" smtClean="0"/>
              <a:t> Labels</a:t>
            </a:r>
            <a:r>
              <a:rPr lang="en-US" dirty="0" smtClean="0"/>
              <a:t>. Student</a:t>
            </a:r>
            <a:r>
              <a:rPr lang="en-US" baseline="0" dirty="0" smtClean="0"/>
              <a:t> ID Labels </a:t>
            </a:r>
            <a:r>
              <a:rPr lang="en-US" dirty="0" smtClean="0"/>
              <a:t>are provided when available and data are submitted before the paper registration deadline for the test administration.</a:t>
            </a:r>
          </a:p>
          <a:p>
            <a:pPr eaLnBrk="1" hangingPunct="1"/>
            <a:endParaRPr lang="en-US" dirty="0" smtClean="0"/>
          </a:p>
          <a:p>
            <a:pPr eaLnBrk="1" hangingPunct="1"/>
            <a:r>
              <a:rPr lang="en-US" dirty="0" smtClean="0"/>
              <a:t>From the </a:t>
            </a:r>
            <a:r>
              <a:rPr lang="en-US" i="1" dirty="0" smtClean="0"/>
              <a:t>Student Data </a:t>
            </a:r>
            <a:r>
              <a:rPr lang="en-US" dirty="0" smtClean="0"/>
              <a:t>page, you will be able to</a:t>
            </a:r>
            <a:r>
              <a:rPr lang="en-US" baseline="0" dirty="0" smtClean="0"/>
              <a:t> select from the following options:</a:t>
            </a:r>
            <a:endParaRPr lang="en-US" dirty="0" smtClean="0"/>
          </a:p>
          <a:p>
            <a:pPr eaLnBrk="1" hangingPunct="1"/>
            <a:endParaRPr lang="en-US" dirty="0" smtClean="0"/>
          </a:p>
          <a:p>
            <a:pPr eaLnBrk="1" hangingPunct="1"/>
            <a:r>
              <a:rPr lang="en-US" b="1" dirty="0" smtClean="0"/>
              <a:t>Send Student Data</a:t>
            </a:r>
            <a:r>
              <a:rPr lang="en-US" dirty="0" smtClean="0"/>
              <a:t>:</a:t>
            </a:r>
          </a:p>
          <a:p>
            <a:pPr eaLnBrk="1" hangingPunct="1">
              <a:buFontTx/>
              <a:buChar char="•"/>
            </a:pPr>
            <a:r>
              <a:rPr lang="en-US" dirty="0" smtClean="0"/>
              <a:t> Send student files through </a:t>
            </a:r>
            <a:r>
              <a:rPr lang="en-US" dirty="0" err="1" smtClean="0"/>
              <a:t>PearsonAccess</a:t>
            </a:r>
            <a:endParaRPr lang="en-US" dirty="0" smtClean="0"/>
          </a:p>
          <a:p>
            <a:pPr eaLnBrk="1" hangingPunct="1">
              <a:buFontTx/>
              <a:buChar char="•"/>
            </a:pPr>
            <a:r>
              <a:rPr lang="en-US" dirty="0" smtClean="0"/>
              <a:t> Check for problems with sent files</a:t>
            </a:r>
          </a:p>
          <a:p>
            <a:pPr eaLnBrk="1" hangingPunct="1"/>
            <a:endParaRPr lang="en-US" dirty="0" smtClean="0"/>
          </a:p>
          <a:p>
            <a:pPr eaLnBrk="1" hangingPunct="1"/>
            <a:r>
              <a:rPr lang="en-US" b="1" dirty="0" smtClean="0"/>
              <a:t>Student Data Information</a:t>
            </a:r>
            <a:r>
              <a:rPr lang="en-US" dirty="0" smtClean="0"/>
              <a:t>:</a:t>
            </a:r>
          </a:p>
          <a:p>
            <a:pPr eaLnBrk="1" hangingPunct="1">
              <a:buFontTx/>
              <a:buChar char="•"/>
            </a:pPr>
            <a:r>
              <a:rPr lang="en-US" dirty="0" smtClean="0"/>
              <a:t> Filter and sort students</a:t>
            </a:r>
          </a:p>
          <a:p>
            <a:pPr eaLnBrk="1" hangingPunct="1">
              <a:buFontTx/>
              <a:buChar char="•"/>
            </a:pPr>
            <a:r>
              <a:rPr lang="en-US" dirty="0" smtClean="0"/>
              <a:t> View total student counts</a:t>
            </a:r>
          </a:p>
          <a:p>
            <a:pPr eaLnBrk="1" hangingPunct="1">
              <a:buFontTx/>
              <a:buChar char="•"/>
            </a:pPr>
            <a:r>
              <a:rPr lang="en-US" dirty="0" smtClean="0"/>
              <a:t> Change student data</a:t>
            </a:r>
          </a:p>
          <a:p>
            <a:pPr eaLnBrk="1" hangingPunct="1"/>
            <a:endParaRPr lang="en-US" dirty="0" smtClean="0"/>
          </a:p>
        </p:txBody>
      </p:sp>
      <p:sp>
        <p:nvSpPr>
          <p:cNvPr id="7680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1C20B84F-BD07-4232-9E54-0B899C7CCDA9}" type="slidenum">
              <a:rPr lang="en-US" smtClean="0">
                <a:latin typeface="Trebuchet MS" pitchFamily="34" charset="0"/>
              </a:rPr>
              <a:pPr/>
              <a:t>22</a:t>
            </a:fld>
            <a:endParaRPr lang="en-US" smtClean="0">
              <a:latin typeface="Trebuchet MS"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A student data</a:t>
            </a:r>
            <a:r>
              <a:rPr lang="en-US" baseline="0" dirty="0" smtClean="0"/>
              <a:t> upload (SDU) </a:t>
            </a:r>
            <a:r>
              <a:rPr lang="en-US" dirty="0" smtClean="0"/>
              <a:t>file format and template</a:t>
            </a:r>
            <a:r>
              <a:rPr lang="en-US" baseline="0" dirty="0" smtClean="0"/>
              <a:t> </a:t>
            </a:r>
            <a:r>
              <a:rPr lang="en-US" dirty="0" smtClean="0"/>
              <a:t>header can be accessed from Support &gt; Resources</a:t>
            </a:r>
            <a:r>
              <a:rPr lang="en-US" baseline="0" dirty="0" smtClean="0"/>
              <a:t> &gt; Templates.</a:t>
            </a:r>
            <a:r>
              <a:rPr lang="en-US" dirty="0" smtClean="0"/>
              <a:t> Files must be sent in CSV (comma separated value) format. </a:t>
            </a:r>
          </a:p>
        </p:txBody>
      </p:sp>
      <p:sp>
        <p:nvSpPr>
          <p:cNvPr id="7782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B05FEAA6-4C46-471D-A094-104A1C40365B}" type="slidenum">
              <a:rPr lang="en-US" smtClean="0">
                <a:latin typeface="Trebuchet MS" pitchFamily="34" charset="0"/>
              </a:rPr>
              <a:pPr/>
              <a:t>23</a:t>
            </a:fld>
            <a:endParaRPr lang="en-US" smtClean="0">
              <a:latin typeface="Trebuchet MS"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50" dirty="0" smtClean="0">
                <a:latin typeface="Arial" panose="020B0604020202020204" pitchFamily="34" charset="0"/>
                <a:cs typeface="Arial" panose="020B0604020202020204" pitchFamily="34" charset="0"/>
              </a:rPr>
              <a:t>There are two options from </a:t>
            </a:r>
            <a:r>
              <a:rPr lang="en-US" sz="1050" i="1" dirty="0" smtClean="0">
                <a:latin typeface="Arial" panose="020B0604020202020204" pitchFamily="34" charset="0"/>
                <a:cs typeface="Arial" panose="020B0604020202020204" pitchFamily="34" charset="0"/>
              </a:rPr>
              <a:t>Send Student</a:t>
            </a:r>
            <a:r>
              <a:rPr lang="en-US" sz="1050" i="1" baseline="0" dirty="0" smtClean="0">
                <a:latin typeface="Arial" panose="020B0604020202020204" pitchFamily="34" charset="0"/>
                <a:cs typeface="Arial" panose="020B0604020202020204" pitchFamily="34" charset="0"/>
              </a:rPr>
              <a:t> Data </a:t>
            </a:r>
            <a:r>
              <a:rPr lang="en-US" sz="1050" dirty="0" smtClean="0">
                <a:latin typeface="Arial" panose="020B0604020202020204" pitchFamily="34" charset="0"/>
                <a:cs typeface="Arial" panose="020B0604020202020204" pitchFamily="34" charset="0"/>
              </a:rPr>
              <a:t>when submitting an SDU file: register students for testing</a:t>
            </a:r>
            <a:r>
              <a:rPr lang="en-US" sz="1050" baseline="0" dirty="0" smtClean="0">
                <a:latin typeface="Arial" panose="020B0604020202020204" pitchFamily="34" charset="0"/>
                <a:cs typeface="Arial" panose="020B0604020202020204" pitchFamily="34" charset="0"/>
              </a:rPr>
              <a:t> or </a:t>
            </a:r>
            <a:r>
              <a:rPr lang="en-US" sz="1050" dirty="0" smtClean="0">
                <a:latin typeface="Arial" panose="020B0604020202020204" pitchFamily="34" charset="0"/>
                <a:cs typeface="Arial" panose="020B0604020202020204" pitchFamily="34" charset="0"/>
              </a:rPr>
              <a:t>validation only. To submit a file, select</a:t>
            </a:r>
            <a:r>
              <a:rPr lang="en-US" sz="1050" baseline="0" dirty="0" smtClean="0">
                <a:latin typeface="Arial" panose="020B0604020202020204" pitchFamily="34" charset="0"/>
                <a:cs typeface="Arial" panose="020B0604020202020204" pitchFamily="34" charset="0"/>
              </a:rPr>
              <a:t> </a:t>
            </a:r>
            <a:r>
              <a:rPr lang="en-US" sz="1050" b="1" i="1" baseline="0" dirty="0" smtClean="0">
                <a:latin typeface="Arial" panose="020B0604020202020204" pitchFamily="34" charset="0"/>
                <a:cs typeface="Arial" panose="020B0604020202020204" pitchFamily="34" charset="0"/>
              </a:rPr>
              <a:t>Browse</a:t>
            </a:r>
            <a:r>
              <a:rPr lang="en-US" sz="1050" baseline="0" dirty="0" smtClean="0">
                <a:latin typeface="Arial" panose="020B0604020202020204" pitchFamily="34" charset="0"/>
                <a:cs typeface="Arial" panose="020B0604020202020204" pitchFamily="34" charset="0"/>
              </a:rPr>
              <a:t> and then </a:t>
            </a:r>
            <a:r>
              <a:rPr lang="en-US" sz="1050" b="1" i="1" baseline="0" dirty="0" smtClean="0">
                <a:latin typeface="Arial" panose="020B0604020202020204" pitchFamily="34" charset="0"/>
                <a:cs typeface="Arial" panose="020B0604020202020204" pitchFamily="34" charset="0"/>
              </a:rPr>
              <a:t>Send</a:t>
            </a:r>
            <a:r>
              <a:rPr lang="en-US" sz="1050" baseline="0" dirty="0" smtClean="0">
                <a:latin typeface="Arial" panose="020B0604020202020204" pitchFamily="34" charset="0"/>
                <a:cs typeface="Arial" panose="020B0604020202020204" pitchFamily="34" charset="0"/>
              </a:rPr>
              <a:t>.  Some states will be submitting student data upload files for their districts; please contact your State Field Test Contact if you have any questions.</a:t>
            </a:r>
          </a:p>
          <a:p>
            <a:endParaRPr lang="en-US" sz="1050" baseline="0" dirty="0" smtClean="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050" b="1" dirty="0" smtClean="0">
                <a:latin typeface="Arial" panose="020B0604020202020204" pitchFamily="34" charset="0"/>
                <a:cs typeface="Arial" panose="020B0604020202020204" pitchFamily="34" charset="0"/>
              </a:rPr>
              <a:t>NOTE: </a:t>
            </a:r>
            <a:r>
              <a:rPr lang="en-US" sz="1050" dirty="0" smtClean="0">
                <a:latin typeface="Arial" panose="020B0604020202020204" pitchFamily="34" charset="0"/>
                <a:cs typeface="Arial" panose="020B0604020202020204" pitchFamily="34" charset="0"/>
              </a:rPr>
              <a:t>If you are using the SDU header, remember to REMOVE the header and save as a CSV format before submitting.</a:t>
            </a:r>
            <a:br>
              <a:rPr lang="en-US" sz="1050" dirty="0" smtClean="0">
                <a:latin typeface="Arial" panose="020B0604020202020204" pitchFamily="34" charset="0"/>
                <a:cs typeface="Arial" panose="020B0604020202020204" pitchFamily="34" charset="0"/>
              </a:rPr>
            </a:br>
            <a:endParaRPr lang="en-US" sz="1050" dirty="0" smtClean="0">
              <a:latin typeface="Arial" panose="020B0604020202020204" pitchFamily="34" charset="0"/>
              <a:cs typeface="Arial" panose="020B0604020202020204" pitchFamily="34" charset="0"/>
            </a:endParaRPr>
          </a:p>
          <a:p>
            <a:r>
              <a:rPr lang="en-US" sz="1050" dirty="0" smtClean="0">
                <a:latin typeface="Arial" panose="020B0604020202020204" pitchFamily="34" charset="0"/>
                <a:cs typeface="Arial" panose="020B0604020202020204" pitchFamily="34" charset="0"/>
              </a:rPr>
              <a:t>To</a:t>
            </a:r>
            <a:r>
              <a:rPr lang="en-US" sz="1050" baseline="0" dirty="0" smtClean="0">
                <a:latin typeface="Arial" panose="020B0604020202020204" pitchFamily="34" charset="0"/>
                <a:cs typeface="Arial" panose="020B0604020202020204" pitchFamily="34" charset="0"/>
              </a:rPr>
              <a:t> r</a:t>
            </a:r>
            <a:r>
              <a:rPr lang="en-US" sz="1050" dirty="0" smtClean="0">
                <a:latin typeface="Arial" panose="020B0604020202020204" pitchFamily="34" charset="0"/>
                <a:cs typeface="Arial" panose="020B0604020202020204" pitchFamily="34" charset="0"/>
              </a:rPr>
              <a:t>egister students for testing,</a:t>
            </a:r>
            <a:r>
              <a:rPr lang="en-US" sz="1050" baseline="0" dirty="0" smtClean="0">
                <a:latin typeface="Arial" panose="020B0604020202020204" pitchFamily="34" charset="0"/>
                <a:cs typeface="Arial" panose="020B0604020202020204" pitchFamily="34" charset="0"/>
              </a:rPr>
              <a:t> </a:t>
            </a:r>
            <a:r>
              <a:rPr lang="en-US" sz="1050" dirty="0" smtClean="0">
                <a:latin typeface="Arial" panose="020B0604020202020204" pitchFamily="34" charset="0"/>
                <a:cs typeface="Arial" panose="020B0604020202020204" pitchFamily="34" charset="0"/>
              </a:rPr>
              <a:t>select the appropriate</a:t>
            </a:r>
            <a:r>
              <a:rPr lang="en-US" sz="1050" baseline="0" dirty="0" smtClean="0">
                <a:latin typeface="Arial" panose="020B0604020202020204" pitchFamily="34" charset="0"/>
                <a:cs typeface="Arial" panose="020B0604020202020204" pitchFamily="34" charset="0"/>
              </a:rPr>
              <a:t> Test Administration but do not check the Validation Only box</a:t>
            </a:r>
            <a:r>
              <a:rPr lang="en-US" sz="1050" dirty="0" smtClean="0">
                <a:latin typeface="Arial" panose="020B0604020202020204" pitchFamily="34" charset="0"/>
                <a:cs typeface="Arial" panose="020B0604020202020204" pitchFamily="34" charset="0"/>
              </a:rPr>
              <a:t>. This allows districts to register students for testing within an administration. </a:t>
            </a:r>
          </a:p>
          <a:p>
            <a:endParaRPr lang="en-US" sz="1050" dirty="0" smtClean="0">
              <a:latin typeface="Arial" panose="020B0604020202020204" pitchFamily="34" charset="0"/>
              <a:cs typeface="Arial" panose="020B0604020202020204" pitchFamily="34" charset="0"/>
            </a:endParaRPr>
          </a:p>
          <a:p>
            <a:r>
              <a:rPr lang="en-US" sz="1050" dirty="0" smtClean="0">
                <a:latin typeface="Arial" panose="020B0604020202020204" pitchFamily="34" charset="0"/>
                <a:cs typeface="Arial" panose="020B0604020202020204" pitchFamily="34" charset="0"/>
              </a:rPr>
              <a:t>The “Validation Only” checkbox</a:t>
            </a:r>
            <a:r>
              <a:rPr lang="en-US" sz="1050" baseline="0" dirty="0" smtClean="0">
                <a:latin typeface="Arial" panose="020B0604020202020204" pitchFamily="34" charset="0"/>
                <a:cs typeface="Arial" panose="020B0604020202020204" pitchFamily="34" charset="0"/>
              </a:rPr>
              <a:t> should be selected to </a:t>
            </a:r>
            <a:r>
              <a:rPr lang="en-US" sz="1050" dirty="0" smtClean="0">
                <a:latin typeface="Arial" panose="020B0604020202020204" pitchFamily="34" charset="0"/>
                <a:cs typeface="Arial" panose="020B0604020202020204" pitchFamily="34" charset="0"/>
              </a:rPr>
              <a:t>indicate that the file is being sent only for validation purposes. This allows districts to send SDU files up to three weeks prior to the registration window for an administration and to correct any errors so a clean data file will be ready once the registration window opens. When “Validation</a:t>
            </a:r>
            <a:r>
              <a:rPr lang="en-US" sz="1050" baseline="0" dirty="0" smtClean="0">
                <a:latin typeface="Arial" panose="020B0604020202020204" pitchFamily="34" charset="0"/>
                <a:cs typeface="Arial" panose="020B0604020202020204" pitchFamily="34" charset="0"/>
              </a:rPr>
              <a:t> Only</a:t>
            </a:r>
            <a:r>
              <a:rPr lang="en-US" sz="1050" dirty="0" smtClean="0">
                <a:latin typeface="Arial" panose="020B0604020202020204" pitchFamily="34" charset="0"/>
                <a:cs typeface="Arial" panose="020B0604020202020204" pitchFamily="34" charset="0"/>
              </a:rPr>
              <a:t>” is selected, students will not be registered for the administration. </a:t>
            </a:r>
            <a:br>
              <a:rPr lang="en-US" sz="1050" dirty="0" smtClean="0">
                <a:latin typeface="Arial" panose="020B0604020202020204" pitchFamily="34" charset="0"/>
                <a:cs typeface="Arial" panose="020B0604020202020204" pitchFamily="34" charset="0"/>
              </a:rPr>
            </a:br>
            <a:r>
              <a:rPr lang="en-US" sz="1050" dirty="0" smtClean="0">
                <a:latin typeface="Arial" panose="020B0604020202020204" pitchFamily="34" charset="0"/>
                <a:cs typeface="Arial" panose="020B0604020202020204" pitchFamily="34" charset="0"/>
              </a:rPr>
              <a:t/>
            </a:r>
            <a:br>
              <a:rPr lang="en-US" sz="1050" dirty="0" smtClean="0">
                <a:latin typeface="Arial" panose="020B0604020202020204" pitchFamily="34" charset="0"/>
                <a:cs typeface="Arial" panose="020B0604020202020204" pitchFamily="34" charset="0"/>
              </a:rPr>
            </a:br>
            <a:r>
              <a:rPr lang="en-US" sz="1050" dirty="0" smtClean="0">
                <a:latin typeface="Arial" panose="020B0604020202020204" pitchFamily="34" charset="0"/>
                <a:cs typeface="Arial" panose="020B0604020202020204" pitchFamily="34" charset="0"/>
              </a:rPr>
              <a:t>Before</a:t>
            </a:r>
            <a:r>
              <a:rPr lang="en-US" sz="1050" baseline="0" dirty="0" smtClean="0">
                <a:latin typeface="Arial" panose="020B0604020202020204" pitchFamily="34" charset="0"/>
                <a:cs typeface="Arial" panose="020B0604020202020204" pitchFamily="34" charset="0"/>
              </a:rPr>
              <a:t> selecting </a:t>
            </a:r>
            <a:r>
              <a:rPr lang="en-US" sz="1050" b="1" i="1" baseline="0" dirty="0" smtClean="0">
                <a:latin typeface="Arial" panose="020B0604020202020204" pitchFamily="34" charset="0"/>
                <a:cs typeface="Arial" panose="020B0604020202020204" pitchFamily="34" charset="0"/>
              </a:rPr>
              <a:t>Send</a:t>
            </a:r>
            <a:r>
              <a:rPr lang="en-US" sz="1050" baseline="0" dirty="0" smtClean="0">
                <a:latin typeface="Arial" panose="020B0604020202020204" pitchFamily="34" charset="0"/>
                <a:cs typeface="Arial" panose="020B0604020202020204" pitchFamily="34" charset="0"/>
              </a:rPr>
              <a:t>, you may choose to add additional contacts to the </a:t>
            </a:r>
            <a:r>
              <a:rPr lang="en-US" sz="1050" i="1" baseline="0" dirty="0" smtClean="0">
                <a:latin typeface="Arial" panose="020B0604020202020204" pitchFamily="34" charset="0"/>
                <a:cs typeface="Arial" panose="020B0604020202020204" pitchFamily="34" charset="0"/>
              </a:rPr>
              <a:t>File Status Notification </a:t>
            </a:r>
            <a:r>
              <a:rPr lang="en-US" sz="1050" baseline="0" dirty="0" smtClean="0">
                <a:latin typeface="Arial" panose="020B0604020202020204" pitchFamily="34" charset="0"/>
                <a:cs typeface="Arial" panose="020B0604020202020204" pitchFamily="34" charset="0"/>
              </a:rPr>
              <a:t>email. Simply enter the contact’s email address, and select </a:t>
            </a:r>
            <a:r>
              <a:rPr lang="en-US" sz="1050" b="1" i="1" baseline="0" dirty="0" smtClean="0">
                <a:latin typeface="Arial" panose="020B0604020202020204" pitchFamily="34" charset="0"/>
                <a:cs typeface="Arial" panose="020B0604020202020204" pitchFamily="34" charset="0"/>
              </a:rPr>
              <a:t>Add Contact</a:t>
            </a:r>
            <a:r>
              <a:rPr lang="en-US" sz="1050" baseline="0" dirty="0" smtClean="0">
                <a:latin typeface="Arial" panose="020B0604020202020204" pitchFamily="34" charset="0"/>
                <a:cs typeface="Arial" panose="020B0604020202020204" pitchFamily="34" charset="0"/>
              </a:rPr>
              <a:t>. After sending the file, the system will send two emails; one confirming the submission, and one after processing is complete.</a:t>
            </a:r>
            <a:endParaRPr lang="en-US" sz="1050" dirty="0" smtClean="0">
              <a:latin typeface="Arial" panose="020B0604020202020204" pitchFamily="34" charset="0"/>
              <a:cs typeface="Arial" panose="020B0604020202020204" pitchFamily="34" charset="0"/>
            </a:endParaRPr>
          </a:p>
        </p:txBody>
      </p:sp>
      <p:sp>
        <p:nvSpPr>
          <p:cNvPr id="7782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B05FEAA6-4C46-471D-A094-104A1C40365B}" type="slidenum">
              <a:rPr lang="en-US" smtClean="0">
                <a:solidFill>
                  <a:prstClr val="black"/>
                </a:solidFill>
                <a:latin typeface="Trebuchet MS" pitchFamily="34" charset="0"/>
              </a:rPr>
              <a:pPr/>
              <a:t>24</a:t>
            </a:fld>
            <a:endParaRPr lang="en-US" smtClean="0">
              <a:solidFill>
                <a:prstClr val="black"/>
              </a:solidFill>
              <a:latin typeface="Trebuchet MS"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Once an</a:t>
            </a:r>
            <a:r>
              <a:rPr lang="en-US" baseline="0" dirty="0" smtClean="0"/>
              <a:t> SDU is submitted, the status will be updated. There are 4 possible statuses:</a:t>
            </a:r>
          </a:p>
          <a:p>
            <a:endParaRPr lang="en-US" baseline="0" dirty="0" smtClean="0"/>
          </a:p>
          <a:p>
            <a:r>
              <a:rPr lang="en-US" b="1" baseline="0" dirty="0" smtClean="0"/>
              <a:t>Processing</a:t>
            </a:r>
            <a:r>
              <a:rPr lang="en-US" baseline="0" dirty="0" smtClean="0"/>
              <a:t>: The file is going through the validation process</a:t>
            </a:r>
          </a:p>
          <a:p>
            <a:r>
              <a:rPr lang="en-US" b="1" baseline="0" dirty="0" smtClean="0"/>
              <a:t>Rejected</a:t>
            </a:r>
            <a:r>
              <a:rPr lang="en-US" baseline="0" dirty="0" smtClean="0"/>
              <a:t>: The file format was invalid or ALL of the records in the file were invalid</a:t>
            </a:r>
          </a:p>
          <a:p>
            <a:r>
              <a:rPr lang="en-US" b="1" baseline="0" dirty="0" smtClean="0"/>
              <a:t>Complete</a:t>
            </a:r>
            <a:r>
              <a:rPr lang="en-US" baseline="0" dirty="0" smtClean="0"/>
              <a:t>: All records in the file were successfully uploaded</a:t>
            </a:r>
          </a:p>
          <a:p>
            <a:r>
              <a:rPr lang="en-US" b="1" baseline="0" dirty="0" smtClean="0"/>
              <a:t>Complete with problems</a:t>
            </a:r>
            <a:r>
              <a:rPr lang="en-US" baseline="0" dirty="0" smtClean="0"/>
              <a:t>: Only valid records in the file were uploaded</a:t>
            </a:r>
          </a:p>
          <a:p>
            <a:endParaRPr lang="en-US" baseline="0" dirty="0" smtClean="0"/>
          </a:p>
          <a:p>
            <a:r>
              <a:rPr lang="en-US" baseline="0" dirty="0" smtClean="0"/>
              <a:t>Error messages can be viewed by selecting the link in the </a:t>
            </a:r>
            <a:r>
              <a:rPr lang="en-US" i="0" baseline="0" dirty="0" smtClean="0"/>
              <a:t>Messages</a:t>
            </a:r>
            <a:r>
              <a:rPr lang="en-US" baseline="0" dirty="0" smtClean="0"/>
              <a:t> column. Note that messages for files submitted for Validation will be preceded by “Validation Upload.” </a:t>
            </a:r>
            <a:endParaRPr lang="en-US" dirty="0" smtClean="0"/>
          </a:p>
        </p:txBody>
      </p:sp>
      <p:sp>
        <p:nvSpPr>
          <p:cNvPr id="7782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B05FEAA6-4C46-471D-A094-104A1C40365B}" type="slidenum">
              <a:rPr lang="en-US" smtClean="0">
                <a:latin typeface="Trebuchet MS" pitchFamily="34" charset="0"/>
              </a:rPr>
              <a:pPr/>
              <a:t>25</a:t>
            </a:fld>
            <a:endParaRPr lang="en-US" smtClean="0">
              <a:latin typeface="Trebuchet MS"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dirty="0" smtClean="0">
                <a:latin typeface="Arial" panose="020B0604020202020204" pitchFamily="34" charset="0"/>
                <a:cs typeface="Arial" panose="020B0604020202020204" pitchFamily="34" charset="0"/>
              </a:rPr>
              <a:t>The </a:t>
            </a:r>
            <a:r>
              <a:rPr lang="en-US" sz="1100" i="1" dirty="0" smtClean="0">
                <a:latin typeface="Arial" panose="020B0604020202020204" pitchFamily="34" charset="0"/>
                <a:cs typeface="Arial" panose="020B0604020202020204" pitchFamily="34" charset="0"/>
              </a:rPr>
              <a:t>Student Data Information </a:t>
            </a:r>
            <a:r>
              <a:rPr lang="en-US" sz="1100" dirty="0" smtClean="0">
                <a:latin typeface="Arial" panose="020B0604020202020204" pitchFamily="34" charset="0"/>
                <a:cs typeface="Arial" panose="020B0604020202020204" pitchFamily="34" charset="0"/>
              </a:rPr>
              <a:t>page allows you to search for students in </a:t>
            </a:r>
            <a:r>
              <a:rPr lang="en-US" sz="1100" dirty="0" err="1" smtClean="0">
                <a:latin typeface="Arial" panose="020B0604020202020204" pitchFamily="34" charset="0"/>
                <a:cs typeface="Arial" panose="020B0604020202020204" pitchFamily="34" charset="0"/>
              </a:rPr>
              <a:t>PearsonAccess</a:t>
            </a:r>
            <a:r>
              <a:rPr lang="en-US" sz="1100" dirty="0" smtClean="0">
                <a:latin typeface="Arial" panose="020B0604020202020204" pitchFamily="34" charset="0"/>
                <a:cs typeface="Arial" panose="020B0604020202020204" pitchFamily="34" charset="0"/>
              </a:rPr>
              <a:t>. You may also add new students or delete students</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manually, update a student’s enrollment, and view the enrollment changes report.  Any students loaded in error, </a:t>
            </a:r>
            <a:r>
              <a:rPr lang="en-US" sz="1100" dirty="0" err="1" smtClean="0">
                <a:latin typeface="Arial" panose="020B0604020202020204" pitchFamily="34" charset="0"/>
                <a:cs typeface="Arial" panose="020B0604020202020204" pitchFamily="34" charset="0"/>
              </a:rPr>
              <a:t>ie</a:t>
            </a:r>
            <a:r>
              <a:rPr lang="en-US" sz="1100" dirty="0" smtClean="0">
                <a:latin typeface="Arial" panose="020B0604020202020204" pitchFamily="34" charset="0"/>
                <a:cs typeface="Arial" panose="020B0604020202020204" pitchFamily="34" charset="0"/>
              </a:rPr>
              <a:t> not participating</a:t>
            </a:r>
            <a:r>
              <a:rPr lang="en-US" sz="1100" baseline="0" dirty="0" smtClean="0">
                <a:latin typeface="Arial" panose="020B0604020202020204" pitchFamily="34" charset="0"/>
                <a:cs typeface="Arial" panose="020B0604020202020204" pitchFamily="34" charset="0"/>
              </a:rPr>
              <a:t> in the field test, may be deleted here.</a:t>
            </a:r>
            <a:endParaRPr lang="en-US" sz="1100" dirty="0" smtClean="0">
              <a:latin typeface="Arial" panose="020B0604020202020204" pitchFamily="34" charset="0"/>
              <a:cs typeface="Arial" panose="020B0604020202020204" pitchFamily="34" charset="0"/>
            </a:endParaRPr>
          </a:p>
          <a:p>
            <a:endParaRPr lang="en-US" sz="1100" dirty="0" smtClean="0">
              <a:latin typeface="Arial" panose="020B0604020202020204" pitchFamily="34" charset="0"/>
              <a:cs typeface="Arial" panose="020B0604020202020204" pitchFamily="34" charset="0"/>
            </a:endParaRPr>
          </a:p>
          <a:p>
            <a:r>
              <a:rPr lang="en-US" sz="1100" dirty="0" smtClean="0">
                <a:latin typeface="Arial" panose="020B0604020202020204" pitchFamily="34" charset="0"/>
                <a:cs typeface="Arial" panose="020B0604020202020204" pitchFamily="34" charset="0"/>
              </a:rPr>
              <a:t>The</a:t>
            </a:r>
            <a:r>
              <a:rPr lang="en-US" sz="1100" baseline="0" dirty="0" smtClean="0">
                <a:latin typeface="Arial" panose="020B0604020202020204" pitchFamily="34" charset="0"/>
                <a:cs typeface="Arial" panose="020B0604020202020204" pitchFamily="34" charset="0"/>
              </a:rPr>
              <a:t> </a:t>
            </a:r>
            <a:r>
              <a:rPr lang="en-US" sz="1100" b="1" i="0" baseline="0" dirty="0" smtClean="0">
                <a:latin typeface="Arial" panose="020B0604020202020204" pitchFamily="34" charset="0"/>
                <a:cs typeface="Arial" panose="020B0604020202020204" pitchFamily="34" charset="0"/>
              </a:rPr>
              <a:t>View By </a:t>
            </a:r>
            <a:r>
              <a:rPr lang="en-US" sz="1100" baseline="0" dirty="0" smtClean="0">
                <a:latin typeface="Arial" panose="020B0604020202020204" pitchFamily="34" charset="0"/>
                <a:cs typeface="Arial" panose="020B0604020202020204" pitchFamily="34" charset="0"/>
              </a:rPr>
              <a:t>options set lets you search by schools or students. Selecting “</a:t>
            </a:r>
            <a:r>
              <a:rPr lang="en-US" sz="1100" b="0" baseline="0" dirty="0" smtClean="0">
                <a:latin typeface="Arial" panose="020B0604020202020204" pitchFamily="34" charset="0"/>
                <a:cs typeface="Arial" panose="020B0604020202020204" pitchFamily="34" charset="0"/>
              </a:rPr>
              <a:t>Schools”</a:t>
            </a:r>
            <a:r>
              <a:rPr lang="en-US" sz="1100" baseline="0" dirty="0" smtClean="0">
                <a:latin typeface="Arial" panose="020B0604020202020204" pitchFamily="34" charset="0"/>
                <a:cs typeface="Arial" panose="020B0604020202020204" pitchFamily="34" charset="0"/>
              </a:rPr>
              <a:t> will display a list of schools with the number of students per grade. If you click on a school, you will see additional student information. Selecting “</a:t>
            </a:r>
            <a:r>
              <a:rPr lang="en-US" sz="1100" b="0" baseline="0" dirty="0" smtClean="0">
                <a:latin typeface="Arial" panose="020B0604020202020204" pitchFamily="34" charset="0"/>
                <a:cs typeface="Arial" panose="020B0604020202020204" pitchFamily="34" charset="0"/>
              </a:rPr>
              <a:t>Students”</a:t>
            </a:r>
            <a:r>
              <a:rPr lang="en-US" sz="1100" baseline="0" dirty="0" smtClean="0">
                <a:latin typeface="Arial" panose="020B0604020202020204" pitchFamily="34" charset="0"/>
                <a:cs typeface="Arial" panose="020B0604020202020204" pitchFamily="34" charset="0"/>
              </a:rPr>
              <a:t> will prompt you for search criteria.</a:t>
            </a:r>
          </a:p>
          <a:p>
            <a:endParaRPr lang="en-US" sz="1100" baseline="0" dirty="0" smtClean="0">
              <a:latin typeface="Arial" panose="020B0604020202020204" pitchFamily="34" charset="0"/>
              <a:cs typeface="Arial" panose="020B0604020202020204" pitchFamily="34" charset="0"/>
            </a:endParaRPr>
          </a:p>
          <a:p>
            <a:r>
              <a:rPr lang="en-US" sz="1100" baseline="0" dirty="0" smtClean="0">
                <a:latin typeface="Arial" panose="020B0604020202020204" pitchFamily="34" charset="0"/>
                <a:cs typeface="Arial" panose="020B0604020202020204" pitchFamily="34" charset="0"/>
              </a:rPr>
              <a:t>The </a:t>
            </a:r>
            <a:r>
              <a:rPr lang="en-US" sz="1100" b="1" i="0" baseline="0" dirty="0" smtClean="0">
                <a:latin typeface="Arial" panose="020B0604020202020204" pitchFamily="34" charset="0"/>
                <a:cs typeface="Arial" panose="020B0604020202020204" pitchFamily="34" charset="0"/>
              </a:rPr>
              <a:t>Search</a:t>
            </a:r>
            <a:r>
              <a:rPr lang="en-US" sz="1100" baseline="0" dirty="0" smtClean="0">
                <a:latin typeface="Arial" panose="020B0604020202020204" pitchFamily="34" charset="0"/>
                <a:cs typeface="Arial" panose="020B0604020202020204" pitchFamily="34" charset="0"/>
              </a:rPr>
              <a:t> options set lets you search within your current organization, or </a:t>
            </a:r>
            <a:r>
              <a:rPr lang="en-US" sz="1100" baseline="0" dirty="0" err="1" smtClean="0">
                <a:latin typeface="Arial" panose="020B0604020202020204" pitchFamily="34" charset="0"/>
                <a:cs typeface="Arial" panose="020B0604020202020204" pitchFamily="34" charset="0"/>
              </a:rPr>
              <a:t>unenrolled</a:t>
            </a:r>
            <a:r>
              <a:rPr lang="en-US" sz="1100" baseline="0" dirty="0" smtClean="0">
                <a:latin typeface="Arial" panose="020B0604020202020204" pitchFamily="34" charset="0"/>
                <a:cs typeface="Arial" panose="020B0604020202020204" pitchFamily="34" charset="0"/>
              </a:rPr>
              <a:t> students; these are students who exist in PearsonAccess but are not enrolled within your current organization.</a:t>
            </a:r>
          </a:p>
          <a:p>
            <a:endParaRPr lang="en-US" sz="1100" baseline="0" dirty="0" smtClean="0">
              <a:latin typeface="Arial" panose="020B0604020202020204" pitchFamily="34" charset="0"/>
              <a:cs typeface="Arial" panose="020B0604020202020204" pitchFamily="34" charset="0"/>
            </a:endParaRPr>
          </a:p>
          <a:p>
            <a:r>
              <a:rPr lang="en-US" sz="1100" baseline="0" dirty="0" smtClean="0">
                <a:latin typeface="Arial" panose="020B0604020202020204" pitchFamily="34" charset="0"/>
                <a:cs typeface="Arial" panose="020B0604020202020204" pitchFamily="34" charset="0"/>
              </a:rPr>
              <a:t>To view all students within your current organization, select “</a:t>
            </a:r>
            <a:r>
              <a:rPr lang="en-US" sz="1100" b="0" baseline="0" dirty="0" smtClean="0">
                <a:latin typeface="Arial" panose="020B0604020202020204" pitchFamily="34" charset="0"/>
                <a:cs typeface="Arial" panose="020B0604020202020204" pitchFamily="34" charset="0"/>
              </a:rPr>
              <a:t>Students”</a:t>
            </a:r>
            <a:r>
              <a:rPr lang="en-US" sz="1100" baseline="0" dirty="0" smtClean="0">
                <a:latin typeface="Arial" panose="020B0604020202020204" pitchFamily="34" charset="0"/>
                <a:cs typeface="Arial" panose="020B0604020202020204" pitchFamily="34" charset="0"/>
              </a:rPr>
              <a:t> from the </a:t>
            </a:r>
            <a:r>
              <a:rPr lang="en-US" sz="1100" b="1" i="0" baseline="0" dirty="0" smtClean="0">
                <a:latin typeface="Arial" panose="020B0604020202020204" pitchFamily="34" charset="0"/>
                <a:cs typeface="Arial" panose="020B0604020202020204" pitchFamily="34" charset="0"/>
              </a:rPr>
              <a:t>View By</a:t>
            </a:r>
            <a:r>
              <a:rPr lang="en-US" sz="1100" baseline="0" dirty="0" smtClean="0">
                <a:latin typeface="Arial" panose="020B0604020202020204" pitchFamily="34" charset="0"/>
                <a:cs typeface="Arial" panose="020B0604020202020204" pitchFamily="34" charset="0"/>
              </a:rPr>
              <a:t> options set, then select the “</a:t>
            </a:r>
            <a:r>
              <a:rPr lang="en-US" sz="1100" b="0" baseline="0" dirty="0" smtClean="0">
                <a:latin typeface="Arial" panose="020B0604020202020204" pitchFamily="34" charset="0"/>
                <a:cs typeface="Arial" panose="020B0604020202020204" pitchFamily="34" charset="0"/>
              </a:rPr>
              <a:t>Show All Students” </a:t>
            </a:r>
            <a:r>
              <a:rPr lang="en-US" sz="1100" baseline="0" dirty="0" smtClean="0">
                <a:latin typeface="Arial" panose="020B0604020202020204" pitchFamily="34" charset="0"/>
                <a:cs typeface="Arial" panose="020B0604020202020204" pitchFamily="34" charset="0"/>
              </a:rPr>
              <a:t>check box and then click </a:t>
            </a:r>
            <a:r>
              <a:rPr lang="en-US" sz="1100" b="1" baseline="0" dirty="0" smtClean="0">
                <a:latin typeface="Arial" panose="020B0604020202020204" pitchFamily="34" charset="0"/>
                <a:cs typeface="Arial" panose="020B0604020202020204" pitchFamily="34" charset="0"/>
              </a:rPr>
              <a:t>Search</a:t>
            </a:r>
            <a:r>
              <a:rPr lang="en-US" sz="1100" baseline="0" dirty="0" smtClean="0">
                <a:latin typeface="Arial" panose="020B0604020202020204" pitchFamily="34" charset="0"/>
                <a:cs typeface="Arial" panose="020B0604020202020204" pitchFamily="34" charset="0"/>
              </a:rPr>
              <a:t>. To search for an individual student, enter search criteria and then click </a:t>
            </a:r>
            <a:r>
              <a:rPr lang="en-US" sz="1100" b="1" baseline="0" dirty="0" smtClean="0">
                <a:latin typeface="Arial" panose="020B0604020202020204" pitchFamily="34" charset="0"/>
                <a:cs typeface="Arial" panose="020B0604020202020204" pitchFamily="34" charset="0"/>
              </a:rPr>
              <a:t>Search</a:t>
            </a:r>
            <a:r>
              <a:rPr lang="en-US" sz="1100" baseline="0" dirty="0" smtClean="0">
                <a:latin typeface="Arial" panose="020B0604020202020204" pitchFamily="34" charset="0"/>
                <a:cs typeface="Arial" panose="020B0604020202020204" pitchFamily="34" charset="0"/>
              </a:rPr>
              <a:t>. You must enter or select at least one search field; the more specific the criteria, the more focused the search will be. </a:t>
            </a:r>
          </a:p>
          <a:p>
            <a:endParaRPr lang="en-US" sz="1100" baseline="0" dirty="0" smtClean="0">
              <a:latin typeface="Arial" panose="020B0604020202020204" pitchFamily="34" charset="0"/>
              <a:cs typeface="Arial" panose="020B0604020202020204" pitchFamily="34" charset="0"/>
            </a:endParaRPr>
          </a:p>
          <a:p>
            <a:r>
              <a:rPr lang="en-US" sz="1100" baseline="0" dirty="0" smtClean="0">
                <a:latin typeface="Arial" panose="020B0604020202020204" pitchFamily="34" charset="0"/>
                <a:cs typeface="Arial" panose="020B0604020202020204" pitchFamily="34" charset="0"/>
              </a:rPr>
              <a:t>Students matching your criteria will be displayed at the bottom of the screen.</a:t>
            </a:r>
            <a:endParaRPr lang="en-US" sz="1100" dirty="0" smtClean="0">
              <a:latin typeface="Arial" panose="020B0604020202020204" pitchFamily="34" charset="0"/>
              <a:cs typeface="Arial" panose="020B0604020202020204" pitchFamily="34" charset="0"/>
            </a:endParaRPr>
          </a:p>
        </p:txBody>
      </p:sp>
      <p:sp>
        <p:nvSpPr>
          <p:cNvPr id="7885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184A3F50-B063-4DD0-AD90-E458F940B41F}" type="slidenum">
              <a:rPr lang="en-US" smtClean="0">
                <a:solidFill>
                  <a:prstClr val="black"/>
                </a:solidFill>
                <a:latin typeface="Trebuchet MS" pitchFamily="34" charset="0"/>
              </a:rPr>
              <a:pPr/>
              <a:t>26</a:t>
            </a:fld>
            <a:endParaRPr lang="en-US" smtClean="0">
              <a:solidFill>
                <a:prstClr val="black"/>
              </a:solidFill>
              <a:latin typeface="Trebuchet MS"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panose="020B0604020202020204" pitchFamily="34" charset="0"/>
                <a:cs typeface="Arial" panose="020B0604020202020204" pitchFamily="34" charset="0"/>
              </a:rPr>
              <a:t>After searching for a student, you may select the link on the student’s name and view the </a:t>
            </a:r>
            <a:r>
              <a:rPr lang="en-US" sz="1200" i="1" dirty="0" smtClean="0">
                <a:latin typeface="Arial" panose="020B0604020202020204" pitchFamily="34" charset="0"/>
                <a:cs typeface="Arial" panose="020B0604020202020204" pitchFamily="34" charset="0"/>
              </a:rPr>
              <a:t>Student Details </a:t>
            </a:r>
            <a:r>
              <a:rPr lang="en-US" sz="1200" dirty="0" smtClean="0">
                <a:latin typeface="Arial" panose="020B0604020202020204" pitchFamily="34" charset="0"/>
                <a:cs typeface="Arial" panose="020B0604020202020204" pitchFamily="34" charset="0"/>
              </a:rPr>
              <a:t>screen. The </a:t>
            </a:r>
            <a:r>
              <a:rPr lang="en-US" sz="1200" i="1" dirty="0" smtClean="0">
                <a:latin typeface="Arial" panose="020B0604020202020204" pitchFamily="34" charset="0"/>
                <a:cs typeface="Arial" panose="020B0604020202020204" pitchFamily="34" charset="0"/>
              </a:rPr>
              <a:t>Student Details </a:t>
            </a:r>
            <a:r>
              <a:rPr lang="en-US" sz="1200" dirty="0" smtClean="0">
                <a:latin typeface="Arial" panose="020B0604020202020204" pitchFamily="34" charset="0"/>
                <a:cs typeface="Arial" panose="020B0604020202020204" pitchFamily="34" charset="0"/>
              </a:rPr>
              <a:t>screen will contain the Student’s Master Record and Enrollments.</a:t>
            </a:r>
          </a:p>
        </p:txBody>
      </p:sp>
      <p:sp>
        <p:nvSpPr>
          <p:cNvPr id="80901"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A4C879C2-735E-415D-82DA-221CEBD80A84}" type="slidenum">
              <a:rPr lang="en-US" smtClean="0">
                <a:solidFill>
                  <a:prstClr val="black"/>
                </a:solidFill>
                <a:latin typeface="Trebuchet MS" pitchFamily="34" charset="0"/>
              </a:rPr>
              <a:pPr/>
              <a:t>27</a:t>
            </a:fld>
            <a:endParaRPr lang="en-US" smtClean="0">
              <a:solidFill>
                <a:prstClr val="black"/>
              </a:solidFill>
              <a:latin typeface="Trebuchet MS"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smtClean="0">
                <a:latin typeface="Arial" panose="020B0604020202020204" pitchFamily="34" charset="0"/>
                <a:cs typeface="Arial" panose="020B0604020202020204" pitchFamily="34" charset="0"/>
              </a:rPr>
              <a:t>The </a:t>
            </a:r>
            <a:r>
              <a:rPr lang="en-US" sz="1200" b="0" i="1" dirty="0" smtClean="0">
                <a:latin typeface="Arial" panose="020B0604020202020204" pitchFamily="34" charset="0"/>
                <a:cs typeface="Arial" panose="020B0604020202020204" pitchFamily="34" charset="0"/>
              </a:rPr>
              <a:t>Enrollments </a:t>
            </a:r>
            <a:r>
              <a:rPr lang="en-US" sz="1200" b="0" i="0" baseline="0" dirty="0" smtClean="0">
                <a:latin typeface="Arial" panose="020B0604020202020204" pitchFamily="34" charset="0"/>
                <a:cs typeface="Arial" panose="020B0604020202020204" pitchFamily="34" charset="0"/>
              </a:rPr>
              <a:t> tab shows where a student is currently enrolled within PearsonAccess, and to manually update enrollments as needed.  PearsonAccess is separate from local student information systems, and must be maintained separately. Since s</a:t>
            </a:r>
            <a:r>
              <a:rPr lang="en-US" sz="1200" dirty="0" smtClean="0">
                <a:latin typeface="Arial" panose="020B0604020202020204" pitchFamily="34" charset="0"/>
                <a:cs typeface="Arial" panose="020B0604020202020204" pitchFamily="34" charset="0"/>
              </a:rPr>
              <a:t>tudents may be enrolled at multiple organizations within PearsonAccess,</a:t>
            </a:r>
            <a:r>
              <a:rPr lang="en-US" sz="1200" baseline="0" dirty="0" smtClean="0">
                <a:latin typeface="Arial" panose="020B0604020202020204" pitchFamily="34" charset="0"/>
                <a:cs typeface="Arial" panose="020B0604020202020204" pitchFamily="34" charset="0"/>
              </a:rPr>
              <a:t> i</a:t>
            </a:r>
            <a:r>
              <a:rPr lang="en-US" sz="1200" dirty="0" smtClean="0">
                <a:latin typeface="Arial" panose="020B0604020202020204" pitchFamily="34" charset="0"/>
                <a:cs typeface="Arial" panose="020B0604020202020204" pitchFamily="34" charset="0"/>
              </a:rPr>
              <a:t>t is not necessary to remove enrollments. However, if you choose to remove an enrollment, you may remove the enrollment only if there are no data associated with the enrollment record (e.g., test attempts, assigned tests, etc.). </a:t>
            </a:r>
          </a:p>
        </p:txBody>
      </p:sp>
      <p:sp>
        <p:nvSpPr>
          <p:cNvPr id="8397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1EFF0474-DC5C-43C0-B5E2-75F2DB9EBBA9}" type="slidenum">
              <a:rPr lang="en-US" smtClean="0">
                <a:solidFill>
                  <a:prstClr val="black"/>
                </a:solidFill>
                <a:latin typeface="Trebuchet MS" pitchFamily="34" charset="0"/>
              </a:rPr>
              <a:pPr/>
              <a:t>28</a:t>
            </a:fld>
            <a:endParaRPr lang="en-US" smtClean="0">
              <a:solidFill>
                <a:prstClr val="black"/>
              </a:solidFill>
              <a:latin typeface="Trebuchet MS"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smtClean="0">
                <a:latin typeface="Arial" panose="020B0604020202020204" pitchFamily="34" charset="0"/>
                <a:cs typeface="Arial" panose="020B0604020202020204" pitchFamily="34" charset="0"/>
              </a:rPr>
              <a:t>To add a new student, select </a:t>
            </a:r>
            <a:r>
              <a:rPr lang="en-US" sz="1200" b="1" i="1" dirty="0" smtClean="0">
                <a:latin typeface="Arial" panose="020B0604020202020204" pitchFamily="34" charset="0"/>
                <a:cs typeface="Arial" panose="020B0604020202020204" pitchFamily="34" charset="0"/>
              </a:rPr>
              <a:t>New Student</a:t>
            </a:r>
            <a:r>
              <a:rPr lang="en-US" sz="1200" i="1" baseline="0" dirty="0" smtClean="0">
                <a:latin typeface="Arial" panose="020B0604020202020204" pitchFamily="34" charset="0"/>
                <a:cs typeface="Arial" panose="020B0604020202020204" pitchFamily="34" charset="0"/>
              </a:rPr>
              <a:t> </a:t>
            </a:r>
            <a:r>
              <a:rPr lang="en-US" sz="1200" baseline="0" dirty="0" smtClean="0">
                <a:latin typeface="Arial" panose="020B0604020202020204" pitchFamily="34" charset="0"/>
                <a:cs typeface="Arial" panose="020B0604020202020204" pitchFamily="34" charset="0"/>
              </a:rPr>
              <a:t>from the </a:t>
            </a:r>
            <a:r>
              <a:rPr lang="en-US" sz="1200" i="1" baseline="0" dirty="0" smtClean="0">
                <a:latin typeface="Arial" panose="020B0604020202020204" pitchFamily="34" charset="0"/>
                <a:cs typeface="Arial" panose="020B0604020202020204" pitchFamily="34" charset="0"/>
              </a:rPr>
              <a:t>Student Data Information </a:t>
            </a:r>
            <a:r>
              <a:rPr lang="en-US" sz="1200" baseline="0" dirty="0" smtClean="0">
                <a:latin typeface="Arial" panose="020B0604020202020204" pitchFamily="34" charset="0"/>
                <a:cs typeface="Arial" panose="020B0604020202020204" pitchFamily="34" charset="0"/>
              </a:rPr>
              <a:t>page. While you may exit at any time after Step 1, a</a:t>
            </a:r>
            <a:r>
              <a:rPr lang="en-US" sz="1200" dirty="0" smtClean="0">
                <a:latin typeface="Arial" panose="020B0604020202020204" pitchFamily="34" charset="0"/>
                <a:cs typeface="Arial" panose="020B0604020202020204" pitchFamily="34" charset="0"/>
              </a:rPr>
              <a:t> student will be able to test only after </a:t>
            </a:r>
            <a:r>
              <a:rPr lang="en-US" sz="1200" b="1" dirty="0" smtClean="0">
                <a:latin typeface="Arial" panose="020B0604020202020204" pitchFamily="34" charset="0"/>
                <a:cs typeface="Arial" panose="020B0604020202020204" pitchFamily="34" charset="0"/>
              </a:rPr>
              <a:t>all</a:t>
            </a:r>
            <a:r>
              <a:rPr lang="en-US" sz="1200" dirty="0" smtClean="0">
                <a:latin typeface="Arial" panose="020B0604020202020204" pitchFamily="34" charset="0"/>
                <a:cs typeface="Arial" panose="020B0604020202020204" pitchFamily="34" charset="0"/>
              </a:rPr>
              <a:t> four steps in the new-student wizard are completed.</a:t>
            </a:r>
          </a:p>
        </p:txBody>
      </p:sp>
      <p:sp>
        <p:nvSpPr>
          <p:cNvPr id="79877"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6BF08073-1814-4A0B-81DB-72B2E00FF275}" type="slidenum">
              <a:rPr lang="en-US" smtClean="0">
                <a:solidFill>
                  <a:prstClr val="black"/>
                </a:solidFill>
                <a:latin typeface="Trebuchet MS" pitchFamily="34" charset="0"/>
              </a:rPr>
              <a:pPr/>
              <a:t>29</a:t>
            </a:fld>
            <a:endParaRPr lang="en-US" smtClean="0">
              <a:solidFill>
                <a:prstClr val="black"/>
              </a:solidFill>
              <a:latin typeface="Trebuchet MS"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portion of the presentation will cover Test Administration activities.</a:t>
            </a:r>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solidFill>
                  <a:prstClr val="black"/>
                </a:solidFill>
              </a:rPr>
              <a:pPr>
                <a:defRPr/>
              </a:pPr>
              <a:t>3</a:t>
            </a:fld>
            <a:endParaRPr lang="en-US" dirty="0">
              <a:solidFill>
                <a:prstClr val="black"/>
              </a:solidFill>
            </a:endParaRPr>
          </a:p>
        </p:txBody>
      </p:sp>
    </p:spTree>
    <p:extLst>
      <p:ext uri="{BB962C8B-B14F-4D97-AF65-F5344CB8AC3E}">
        <p14:creationId xmlns:p14="http://schemas.microsoft.com/office/powerpoint/2010/main" val="1711688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latin typeface="Arial" panose="020B0604020202020204" pitchFamily="34" charset="0"/>
                <a:cs typeface="Arial" panose="020B0604020202020204" pitchFamily="34" charset="0"/>
              </a:rPr>
              <a:t>In</a:t>
            </a:r>
            <a:r>
              <a:rPr lang="en-US" sz="1200" i="0" baseline="0" dirty="0" smtClean="0">
                <a:latin typeface="Arial" panose="020B0604020202020204" pitchFamily="34" charset="0"/>
                <a:cs typeface="Arial" panose="020B0604020202020204" pitchFamily="34" charset="0"/>
              </a:rPr>
              <a:t> the </a:t>
            </a:r>
            <a:r>
              <a:rPr lang="en-US" sz="1200" i="1" dirty="0" smtClean="0">
                <a:latin typeface="Arial" panose="020B0604020202020204" pitchFamily="34" charset="0"/>
                <a:cs typeface="Arial" panose="020B0604020202020204" pitchFamily="34" charset="0"/>
              </a:rPr>
              <a:t>Test Setup </a:t>
            </a:r>
            <a:r>
              <a:rPr lang="en-US" sz="1200" i="0" dirty="0" smtClean="0">
                <a:latin typeface="Arial" panose="020B0604020202020204" pitchFamily="34" charset="0"/>
                <a:cs typeface="Arial" panose="020B0604020202020204" pitchFamily="34" charset="0"/>
              </a:rPr>
              <a:t>section,</a:t>
            </a:r>
            <a:r>
              <a:rPr lang="en-US" sz="1200" i="0" baseline="0" dirty="0" smtClean="0">
                <a:latin typeface="Arial" panose="020B0604020202020204" pitchFamily="34" charset="0"/>
                <a:cs typeface="Arial" panose="020B0604020202020204" pitchFamily="34" charset="0"/>
              </a:rPr>
              <a:t> we will cover ordering additional materials.  </a:t>
            </a:r>
            <a:endParaRPr lang="en-US" sz="1200" i="1"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1"/>
          </p:nvPr>
        </p:nvSpPr>
        <p:spPr/>
        <p:txBody>
          <a:bodyPr/>
          <a:lstStyle/>
          <a:p>
            <a:pPr>
              <a:defRPr/>
            </a:pPr>
            <a:fld id="{06466149-10F8-46DE-9A3C-3FACFFDE1F39}" type="slidenum">
              <a:rPr lang="en-US" smtClean="0"/>
              <a:pPr>
                <a:defRPr/>
              </a:pPr>
              <a:t>30</a:t>
            </a:fld>
            <a:endParaRPr lang="en-US"/>
          </a:p>
        </p:txBody>
      </p:sp>
    </p:spTree>
    <p:extLst>
      <p:ext uri="{BB962C8B-B14F-4D97-AF65-F5344CB8AC3E}">
        <p14:creationId xmlns:p14="http://schemas.microsoft.com/office/powerpoint/2010/main" val="2578781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86540F0B-13C2-458E-934B-984FAA57DC48}" type="slidenum">
              <a:rPr lang="en-US" smtClean="0">
                <a:solidFill>
                  <a:prstClr val="black"/>
                </a:solidFill>
                <a:latin typeface="Trebuchet MS" pitchFamily="34" charset="0"/>
              </a:rPr>
              <a:pPr/>
              <a:t>31</a:t>
            </a:fld>
            <a:endParaRPr lang="en-US" smtClean="0">
              <a:solidFill>
                <a:prstClr val="black"/>
              </a:solidFill>
              <a:latin typeface="Trebuchet MS" pitchFamily="34" charset="0"/>
            </a:endParaRPr>
          </a:p>
        </p:txBody>
      </p:sp>
      <p:sp>
        <p:nvSpPr>
          <p:cNvPr id="90116" name="Rectangle 2"/>
          <p:cNvSpPr>
            <a:spLocks noGrp="1" noRot="1" noChangeAspect="1" noChangeArrowheads="1" noTextEdit="1"/>
          </p:cNvSpPr>
          <p:nvPr>
            <p:ph type="sldImg"/>
          </p:nvPr>
        </p:nvSpPr>
        <p:spPr>
          <a:ln/>
        </p:spPr>
      </p:sp>
      <p:sp>
        <p:nvSpPr>
          <p:cNvPr id="90117" name="Rectangle 5"/>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200" dirty="0" smtClean="0">
                <a:latin typeface="Arial" panose="020B0604020202020204" pitchFamily="34" charset="0"/>
                <a:cs typeface="Arial" panose="020B0604020202020204" pitchFamily="34" charset="0"/>
              </a:rPr>
              <a:t>Test Setup activities help you to prepare for both paper and online testing. </a:t>
            </a:r>
          </a:p>
          <a:p>
            <a:pPr eaLnBrk="1" hangingPunct="1"/>
            <a:endParaRPr lang="en-US" sz="1200" dirty="0" smtClean="0">
              <a:latin typeface="Arial" panose="020B0604020202020204" pitchFamily="34" charset="0"/>
              <a:cs typeface="Arial" panose="020B0604020202020204" pitchFamily="34" charset="0"/>
            </a:endParaRPr>
          </a:p>
          <a:p>
            <a:pPr eaLnBrk="1" hangingPunct="1"/>
            <a:r>
              <a:rPr lang="en-US" sz="1200" dirty="0" smtClean="0">
                <a:latin typeface="Arial" panose="020B0604020202020204" pitchFamily="34" charset="0"/>
                <a:cs typeface="Arial" panose="020B0604020202020204" pitchFamily="34" charset="0"/>
              </a:rPr>
              <a:t>The primary test setup activities for PARCC are ordering additional materials</a:t>
            </a:r>
            <a:r>
              <a:rPr lang="en-US" sz="1200" baseline="0" dirty="0" smtClean="0">
                <a:latin typeface="Arial" panose="020B0604020202020204" pitchFamily="34" charset="0"/>
                <a:cs typeface="Arial" panose="020B0604020202020204" pitchFamily="34" charset="0"/>
              </a:rPr>
              <a:t> and</a:t>
            </a:r>
            <a:r>
              <a:rPr lang="en-US" sz="1200" dirty="0" smtClean="0">
                <a:latin typeface="Arial" panose="020B0604020202020204" pitchFamily="34" charset="0"/>
                <a:cs typeface="Arial" panose="020B0604020202020204" pitchFamily="34" charset="0"/>
              </a:rPr>
              <a:t> tracking orders,</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and configuring</a:t>
            </a:r>
            <a:r>
              <a:rPr lang="en-US" sz="1200" baseline="0" dirty="0" smtClean="0">
                <a:latin typeface="Arial" panose="020B0604020202020204" pitchFamily="34" charset="0"/>
                <a:cs typeface="Arial" panose="020B0604020202020204" pitchFamily="34" charset="0"/>
              </a:rPr>
              <a:t> </a:t>
            </a:r>
            <a:r>
              <a:rPr lang="en-US" sz="1200" baseline="0" dirty="0" err="1" smtClean="0">
                <a:latin typeface="Arial" panose="020B0604020202020204" pitchFamily="34" charset="0"/>
                <a:cs typeface="Arial" panose="020B0604020202020204" pitchFamily="34" charset="0"/>
              </a:rPr>
              <a:t>TestNav</a:t>
            </a:r>
            <a:r>
              <a:rPr lang="en-US" sz="1200" baseline="0" dirty="0" smtClean="0">
                <a:latin typeface="Arial" panose="020B0604020202020204" pitchFamily="34" charset="0"/>
                <a:cs typeface="Arial" panose="020B0604020202020204" pitchFamily="34" charset="0"/>
              </a:rPr>
              <a:t>. Participation Counts and Administration Details will not be used in Spring 2014.</a:t>
            </a:r>
            <a:endParaRPr lang="en-US" sz="1200" dirty="0" smtClean="0">
              <a:latin typeface="Arial" panose="020B0604020202020204" pitchFamily="34" charset="0"/>
              <a:cs typeface="Arial" panose="020B0604020202020204" pitchFamily="34" charset="0"/>
            </a:endParaRPr>
          </a:p>
          <a:p>
            <a:pPr eaLnBrk="1" hangingPunct="1"/>
            <a:endParaRPr lang="en-US" sz="1200" dirty="0" smtClean="0">
              <a:latin typeface="Arial" panose="020B0604020202020204" pitchFamily="34" charset="0"/>
              <a:cs typeface="Arial" panose="020B0604020202020204" pitchFamily="34" charset="0"/>
            </a:endParaRPr>
          </a:p>
          <a:p>
            <a:pPr eaLnBrk="1" hangingPunct="1"/>
            <a:r>
              <a:rPr lang="en-US" sz="1200" b="0" i="1" dirty="0" smtClean="0">
                <a:latin typeface="Arial" panose="020B0604020202020204" pitchFamily="34" charset="0"/>
                <a:cs typeface="Arial" panose="020B0604020202020204" pitchFamily="34" charset="0"/>
              </a:rPr>
              <a:t>Order Additional Materials and Tracking </a:t>
            </a:r>
            <a:r>
              <a:rPr lang="en-US" sz="1200" dirty="0" smtClean="0">
                <a:latin typeface="Arial" panose="020B0604020202020204" pitchFamily="34" charset="0"/>
                <a:cs typeface="Arial" panose="020B0604020202020204" pitchFamily="34" charset="0"/>
              </a:rPr>
              <a:t>is used for ordering additional materials after the initial shipment,</a:t>
            </a:r>
            <a:r>
              <a:rPr lang="en-US" sz="1200" baseline="0" dirty="0" smtClean="0">
                <a:latin typeface="Arial" panose="020B0604020202020204" pitchFamily="34" charset="0"/>
                <a:cs typeface="Arial" panose="020B0604020202020204" pitchFamily="34" charset="0"/>
              </a:rPr>
              <a:t> as well as tracking shipments from Pearson.</a:t>
            </a:r>
            <a:endParaRPr lang="en-US" sz="1200" dirty="0" smtClean="0">
              <a:latin typeface="Arial" panose="020B0604020202020204" pitchFamily="34" charset="0"/>
              <a:cs typeface="Arial" panose="020B0604020202020204" pitchFamily="34" charset="0"/>
            </a:endParaRPr>
          </a:p>
          <a:p>
            <a:pPr eaLnBrk="1" hangingPunct="1"/>
            <a:endParaRPr lang="en-US" sz="1200" dirty="0" smtClean="0">
              <a:latin typeface="Arial" panose="020B0604020202020204" pitchFamily="34" charset="0"/>
              <a:cs typeface="Arial" panose="020B0604020202020204" pitchFamily="34" charset="0"/>
            </a:endParaRPr>
          </a:p>
          <a:p>
            <a:pPr eaLnBrk="1" hangingPunct="1"/>
            <a:r>
              <a:rPr lang="en-US" sz="1200" b="0" i="1" dirty="0" smtClean="0">
                <a:latin typeface="Arial" panose="020B0604020202020204" pitchFamily="34" charset="0"/>
                <a:cs typeface="Arial" panose="020B0604020202020204" pitchFamily="34" charset="0"/>
              </a:rPr>
              <a:t>Configure </a:t>
            </a:r>
            <a:r>
              <a:rPr lang="en-US" sz="1200" b="0" i="1" dirty="0" err="1" smtClean="0">
                <a:latin typeface="Arial" panose="020B0604020202020204" pitchFamily="34" charset="0"/>
                <a:cs typeface="Arial" panose="020B0604020202020204" pitchFamily="34" charset="0"/>
              </a:rPr>
              <a:t>TestNav</a:t>
            </a:r>
            <a:r>
              <a:rPr lang="en-US" sz="1200" b="0" i="1" dirty="0" smtClean="0">
                <a:latin typeface="Arial" panose="020B0604020202020204" pitchFamily="34" charset="0"/>
                <a:cs typeface="Arial" panose="020B0604020202020204" pitchFamily="34" charset="0"/>
              </a:rPr>
              <a:t> </a:t>
            </a:r>
            <a:r>
              <a:rPr lang="en-US" sz="1200" b="0" dirty="0" smtClean="0">
                <a:latin typeface="Arial" panose="020B0604020202020204" pitchFamily="34" charset="0"/>
                <a:cs typeface="Arial" panose="020B0604020202020204" pitchFamily="34" charset="0"/>
              </a:rPr>
              <a:t>manages district</a:t>
            </a:r>
            <a:r>
              <a:rPr lang="en-US" sz="1200" b="0" baseline="0" dirty="0" smtClean="0">
                <a:latin typeface="Arial" panose="020B0604020202020204" pitchFamily="34" charset="0"/>
                <a:cs typeface="Arial" panose="020B0604020202020204" pitchFamily="34" charset="0"/>
              </a:rPr>
              <a:t> and/or school </a:t>
            </a:r>
            <a:r>
              <a:rPr lang="en-US" sz="1200" b="0" baseline="0" dirty="0" err="1" smtClean="0">
                <a:latin typeface="Arial" panose="020B0604020202020204" pitchFamily="34" charset="0"/>
                <a:cs typeface="Arial" panose="020B0604020202020204" pitchFamily="34" charset="0"/>
              </a:rPr>
              <a:t>TestNav</a:t>
            </a:r>
            <a:r>
              <a:rPr lang="en-US" sz="1200" b="0" baseline="0" dirty="0" smtClean="0">
                <a:latin typeface="Arial" panose="020B0604020202020204" pitchFamily="34" charset="0"/>
                <a:cs typeface="Arial" panose="020B0604020202020204" pitchFamily="34" charset="0"/>
              </a:rPr>
              <a:t> and proctor caching settings.</a:t>
            </a:r>
          </a:p>
          <a:p>
            <a:pPr eaLnBrk="1" hangingPunct="1"/>
            <a:endParaRPr lang="en-US" sz="1200" b="0" baseline="0" dirty="0" smtClean="0">
              <a:latin typeface="Arial" panose="020B0604020202020204" pitchFamily="34" charset="0"/>
              <a:cs typeface="Arial" panose="020B0604020202020204" pitchFamily="34" charset="0"/>
            </a:endParaRPr>
          </a:p>
          <a:p>
            <a:pPr eaLnBrk="1" hangingPunct="1"/>
            <a:r>
              <a:rPr lang="en-US" sz="1200" b="1" baseline="0" dirty="0" smtClean="0">
                <a:latin typeface="Arial" panose="020B0604020202020204" pitchFamily="34" charset="0"/>
                <a:cs typeface="Arial" panose="020B0604020202020204" pitchFamily="34" charset="0"/>
              </a:rPr>
              <a:t>NOTE</a:t>
            </a:r>
            <a:r>
              <a:rPr lang="en-US" sz="1200" b="0" baseline="0" dirty="0" smtClean="0">
                <a:latin typeface="Arial" panose="020B0604020202020204" pitchFamily="34" charset="0"/>
                <a:cs typeface="Arial" panose="020B0604020202020204" pitchFamily="34" charset="0"/>
              </a:rPr>
              <a:t>: It is important to select the appropriate administration; click the </a:t>
            </a:r>
            <a:r>
              <a:rPr lang="en-US" sz="1200" b="1" baseline="0" dirty="0" smtClean="0">
                <a:latin typeface="Arial" panose="020B0604020202020204" pitchFamily="34" charset="0"/>
                <a:cs typeface="Arial" panose="020B0604020202020204" pitchFamily="34" charset="0"/>
              </a:rPr>
              <a:t>Change </a:t>
            </a:r>
            <a:r>
              <a:rPr lang="en-US" sz="1200" b="0" baseline="0" dirty="0" smtClean="0">
                <a:latin typeface="Arial" panose="020B0604020202020204" pitchFamily="34" charset="0"/>
                <a:cs typeface="Arial" panose="020B0604020202020204" pitchFamily="34" charset="0"/>
              </a:rPr>
              <a:t> link to change administrations as needed.</a:t>
            </a:r>
            <a:endParaRPr lang="en-US" sz="1200" b="1" dirty="0" smtClean="0">
              <a:latin typeface="Arial" panose="020B0604020202020204" pitchFamily="34" charset="0"/>
              <a:cs typeface="Arial" panose="020B0604020202020204" pitchFamily="34" charset="0"/>
            </a:endParaRPr>
          </a:p>
          <a:p>
            <a:pPr eaLnBrk="1" hangingPunct="1"/>
            <a:endParaRPr lang="en-US" sz="1200" b="1" dirty="0" smtClean="0">
              <a:latin typeface="Arial" panose="020B0604020202020204" pitchFamily="34" charset="0"/>
              <a:cs typeface="Arial" panose="020B060402020202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100" dirty="0" smtClean="0"/>
              <a:t>Order additional paper materials (such as test booklets, answer documents, manuals, etc.) if you need more materials than originally provided in your initial distribution.  This</a:t>
            </a:r>
            <a:r>
              <a:rPr lang="en-US" sz="1100" baseline="0" dirty="0" smtClean="0"/>
              <a:t> is often n</a:t>
            </a:r>
            <a:r>
              <a:rPr lang="en-US" sz="1100" dirty="0" smtClean="0"/>
              <a:t>ecessary for significant enrollment increases.</a:t>
            </a:r>
          </a:p>
          <a:p>
            <a:pPr eaLnBrk="1" hangingPunct="1"/>
            <a:endParaRPr lang="en-US" sz="1100" dirty="0" smtClean="0"/>
          </a:p>
          <a:p>
            <a:pPr eaLnBrk="1" hangingPunct="1"/>
            <a:r>
              <a:rPr lang="en-US" sz="1100" dirty="0" smtClean="0"/>
              <a:t>Additional Orders can be submitted by users with the following roles: LEA/District Test</a:t>
            </a:r>
            <a:r>
              <a:rPr lang="en-US" sz="1100" baseline="0" dirty="0" smtClean="0"/>
              <a:t> Coordinator</a:t>
            </a:r>
            <a:r>
              <a:rPr lang="en-US" sz="1100" dirty="0" smtClean="0"/>
              <a:t>, Non-School/Institution</a:t>
            </a:r>
            <a:r>
              <a:rPr lang="en-US" sz="1100" baseline="0" dirty="0" smtClean="0"/>
              <a:t> Test Coordinator </a:t>
            </a:r>
            <a:r>
              <a:rPr lang="en-US" sz="1100" dirty="0" smtClean="0"/>
              <a:t>and School/Institution</a:t>
            </a:r>
            <a:r>
              <a:rPr lang="en-US" sz="1100" baseline="0" dirty="0" smtClean="0"/>
              <a:t> Test Coordinator</a:t>
            </a:r>
            <a:r>
              <a:rPr lang="en-US" sz="1100" dirty="0" smtClean="0"/>
              <a:t>.</a:t>
            </a:r>
          </a:p>
          <a:p>
            <a:pPr eaLnBrk="1" hangingPunct="1"/>
            <a:endParaRPr lang="en-US" sz="1100" dirty="0" smtClean="0"/>
          </a:p>
          <a:p>
            <a:pPr eaLnBrk="1" hangingPunct="1"/>
            <a:r>
              <a:rPr lang="en-US" sz="1100" dirty="0" smtClean="0"/>
              <a:t>Ordering additional materials is a three-step process. </a:t>
            </a:r>
          </a:p>
          <a:p>
            <a:pPr lvl="1" eaLnBrk="1" hangingPunct="1">
              <a:buFontTx/>
              <a:buChar char="•"/>
            </a:pPr>
            <a:r>
              <a:rPr lang="en-US" sz="1100" dirty="0" smtClean="0"/>
              <a:t>First, verify the shipping information is correct. If it is not correct, contact your State</a:t>
            </a:r>
            <a:r>
              <a:rPr lang="en-US" sz="1100" baseline="0" dirty="0" smtClean="0"/>
              <a:t> Field Test Contact.</a:t>
            </a:r>
            <a:r>
              <a:rPr lang="en-US" sz="1100" dirty="0" smtClean="0"/>
              <a:t> </a:t>
            </a:r>
          </a:p>
          <a:p>
            <a:pPr lvl="1" eaLnBrk="1" hangingPunct="1">
              <a:buFontTx/>
              <a:buChar char="•"/>
            </a:pPr>
            <a:r>
              <a:rPr lang="en-US" sz="1100" dirty="0" smtClean="0"/>
              <a:t>Second, enter a quantity in the Quantity column for each type of test material that you want to order. </a:t>
            </a:r>
          </a:p>
          <a:p>
            <a:pPr lvl="1" eaLnBrk="1" hangingPunct="1">
              <a:buFontTx/>
              <a:buChar char="•"/>
            </a:pPr>
            <a:r>
              <a:rPr lang="en-US" sz="1100" dirty="0" smtClean="0"/>
              <a:t>Third, review the order, and then click </a:t>
            </a:r>
            <a:r>
              <a:rPr lang="en-US" sz="1100" b="1" i="1" dirty="0" smtClean="0"/>
              <a:t>Save</a:t>
            </a:r>
            <a:r>
              <a:rPr lang="en-US" sz="1100" dirty="0" smtClean="0"/>
              <a:t> to complete the ordering process.</a:t>
            </a:r>
          </a:p>
          <a:p>
            <a:pPr lvl="1" eaLnBrk="1" hangingPunct="1"/>
            <a:endParaRPr lang="en-US" sz="1100" dirty="0" smtClean="0"/>
          </a:p>
          <a:p>
            <a:pPr eaLnBrk="1" hangingPunct="1"/>
            <a:r>
              <a:rPr lang="en-US" sz="1100" b="1" i="0" dirty="0" smtClean="0"/>
              <a:t>NOTE</a:t>
            </a:r>
            <a:r>
              <a:rPr lang="en-US" sz="1100" i="0" dirty="0" smtClean="0"/>
              <a:t>: Collect the counts for the entire district prior to placing your order. Placing one additional order reduces the number of shipments and inventory you must track. Existing orders can be reviewed. If the order has not yet been approved, item quantities still can be changed.</a:t>
            </a:r>
          </a:p>
          <a:p>
            <a:pPr eaLnBrk="1" hangingPunct="1"/>
            <a:endParaRPr lang="en-US" i="1" dirty="0" smtClean="0"/>
          </a:p>
          <a:p>
            <a:pPr lvl="1" eaLnBrk="1" hangingPunct="1"/>
            <a:endParaRPr lang="en-US" dirty="0" smtClean="0"/>
          </a:p>
          <a:p>
            <a:pPr eaLnBrk="1" hangingPunct="1"/>
            <a:endParaRPr lang="en-US" i="1" dirty="0" smtClean="0"/>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32</a:t>
            </a:fld>
            <a:endParaRPr lang="en-US" smtClean="0">
              <a:latin typeface="Trebuchet MS"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You may filter your search as needed. Please be aware of the quantity listed for each item.  Some materials come in packs and singles so you want to ensure that you are placing an additional order for the correct quantity needed.</a:t>
            </a:r>
            <a:r>
              <a:rPr lang="en-US" baseline="0" dirty="0" smtClean="0"/>
              <a:t>  For example, if you need 25 secure test books, you would want to enter quantity 5 in row two, not 25.</a:t>
            </a:r>
            <a:endParaRPr lang="en-US" dirty="0" smtClean="0"/>
          </a:p>
        </p:txBody>
      </p:sp>
      <p:sp>
        <p:nvSpPr>
          <p:cNvPr id="9318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2AEB553-7EC8-40D6-B8E1-13202E372323}" type="slidenum">
              <a:rPr lang="en-US" smtClean="0">
                <a:latin typeface="Trebuchet MS" pitchFamily="34" charset="0"/>
              </a:rPr>
              <a:pPr/>
              <a:t>33</a:t>
            </a:fld>
            <a:endParaRPr lang="en-US" smtClean="0">
              <a:latin typeface="Trebuchet MS"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solidFill>
                  <a:schemeClr val="tx1"/>
                </a:solidFill>
              </a:rPr>
              <a:t>An email will be sent to the district coordinator when any order is shipped.  Selecting the link in the </a:t>
            </a:r>
            <a:r>
              <a:rPr lang="en-US" i="0" dirty="0" smtClean="0">
                <a:solidFill>
                  <a:schemeClr val="tx1"/>
                </a:solidFill>
              </a:rPr>
              <a:t>Order</a:t>
            </a:r>
            <a:r>
              <a:rPr lang="en-US" dirty="0" smtClean="0">
                <a:solidFill>
                  <a:schemeClr val="tx1"/>
                </a:solidFill>
              </a:rPr>
              <a:t> column will display the contents and detailed delivery information.  </a:t>
            </a:r>
          </a:p>
          <a:p>
            <a:endParaRPr lang="en-US" dirty="0" smtClean="0"/>
          </a:p>
        </p:txBody>
      </p:sp>
      <p:sp>
        <p:nvSpPr>
          <p:cNvPr id="9421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B495592D-3B39-473F-9C68-9B5504BBC8CE}" type="slidenum">
              <a:rPr lang="en-US" smtClean="0">
                <a:latin typeface="Trebuchet MS" pitchFamily="34" charset="0"/>
              </a:rPr>
              <a:pPr/>
              <a:t>34</a:t>
            </a:fld>
            <a:endParaRPr lang="en-US" smtClean="0">
              <a:latin typeface="Trebuchet MS"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where the Technology</a:t>
            </a:r>
            <a:r>
              <a:rPr lang="en-US" baseline="0" dirty="0" smtClean="0"/>
              <a:t> Coordinator will</a:t>
            </a:r>
            <a:r>
              <a:rPr lang="en-US" dirty="0" smtClean="0"/>
              <a:t> create a TestNav</a:t>
            </a:r>
            <a:r>
              <a:rPr lang="en-US" baseline="0" dirty="0" smtClean="0"/>
              <a:t> configuration for use with proctor caching. They will need secure log in access to the PARCC PearsonAccess and the appropriate technology role</a:t>
            </a:r>
            <a:r>
              <a:rPr lang="en-US" dirty="0" smtClean="0"/>
              <a:t> provides access to this feature</a:t>
            </a:r>
            <a:r>
              <a:rPr lang="en-US" baseline="0" dirty="0" smtClean="0"/>
              <a:t>. Technology staff will receive secure access from their District Test Coordinator.</a:t>
            </a:r>
          </a:p>
          <a:p>
            <a:endParaRPr lang="en-US" dirty="0" smtClean="0"/>
          </a:p>
          <a:p>
            <a:r>
              <a:rPr lang="en-US" dirty="0" smtClean="0"/>
              <a:t>The </a:t>
            </a:r>
            <a:r>
              <a:rPr lang="en-US" i="1" dirty="0" smtClean="0"/>
              <a:t>Configure TestNav</a:t>
            </a:r>
            <a:r>
              <a:rPr lang="en-US" i="1" baseline="0" dirty="0" smtClean="0"/>
              <a:t> </a:t>
            </a:r>
            <a:r>
              <a:rPr lang="en-US" i="0" baseline="0" dirty="0" smtClean="0"/>
              <a:t>menu can be selected from the homepage. It is used </a:t>
            </a:r>
            <a:r>
              <a:rPr lang="en-US" baseline="0" dirty="0" smtClean="0"/>
              <a:t>to access the configurations settings to set up a connection to your proctor caching workstations and set primary and secondary temporary student response save locations.  </a:t>
            </a:r>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pPr>
                <a:defRPr/>
              </a:pPr>
              <a:t>35</a:t>
            </a:fld>
            <a:endParaRPr lang="en-US" dirty="0"/>
          </a:p>
        </p:txBody>
      </p:sp>
    </p:spTree>
    <p:extLst>
      <p:ext uri="{BB962C8B-B14F-4D97-AF65-F5344CB8AC3E}">
        <p14:creationId xmlns:p14="http://schemas.microsoft.com/office/powerpoint/2010/main" val="750509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ea typeface="ＭＳ Ｐゴシック" charset="0"/>
              </a:rPr>
              <a:t>To create a TestNav</a:t>
            </a:r>
            <a:r>
              <a:rPr lang="en-US" baseline="0" dirty="0" smtClean="0">
                <a:ea typeface="ＭＳ Ｐゴシック" charset="0"/>
              </a:rPr>
              <a:t> configuration for your organization, they will name the </a:t>
            </a:r>
            <a:r>
              <a:rPr lang="en-US" dirty="0" smtClean="0">
                <a:ea typeface="ＭＳ Ｐゴシック" charset="0"/>
              </a:rPr>
              <a:t>Configuration. It is a good idea</a:t>
            </a:r>
            <a:r>
              <a:rPr lang="en-US" baseline="0" dirty="0" smtClean="0">
                <a:ea typeface="ＭＳ Ｐゴシック" charset="0"/>
              </a:rPr>
              <a:t> that as a district or school administrator you know what name and how the technology coordinator configured TestNav in PearsonAccess for your </a:t>
            </a:r>
            <a:r>
              <a:rPr lang="en-US" baseline="0" dirty="0" err="1" smtClean="0">
                <a:ea typeface="ＭＳ Ｐゴシック" charset="0"/>
              </a:rPr>
              <a:t>organizaiton</a:t>
            </a:r>
            <a:r>
              <a:rPr lang="en-US" baseline="0" dirty="0" smtClean="0">
                <a:ea typeface="ＭＳ Ｐゴシック" charset="0"/>
              </a:rPr>
              <a:t>. You will need to know this later when you are creating online test sessions. </a:t>
            </a:r>
            <a:endParaRPr lang="en-US" dirty="0" smtClean="0">
              <a:ea typeface="ＭＳ Ｐゴシック" charset="0"/>
            </a:endParaRPr>
          </a:p>
          <a:p>
            <a:endParaRPr lang="en-US" dirty="0">
              <a:ea typeface="ＭＳ Ｐゴシック" charset="0"/>
            </a:endParaRPr>
          </a:p>
          <a:p>
            <a:r>
              <a:rPr lang="en-US" dirty="0">
                <a:ea typeface="ＭＳ Ｐゴシック" charset="0"/>
              </a:rPr>
              <a:t> </a:t>
            </a:r>
          </a:p>
        </p:txBody>
      </p:sp>
      <p:sp>
        <p:nvSpPr>
          <p:cNvPr id="317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Verdana" charset="0"/>
                <a:ea typeface="ＭＳ Ｐゴシック" charset="0"/>
                <a:cs typeface="ＭＳ Ｐゴシック" charset="0"/>
              </a:defRPr>
            </a:lvl1pPr>
            <a:lvl2pPr marL="717233" indent="-275859" eaLnBrk="0" hangingPunct="0">
              <a:defRPr sz="2300">
                <a:solidFill>
                  <a:schemeClr val="tx1"/>
                </a:solidFill>
                <a:latin typeface="Verdana" charset="0"/>
                <a:ea typeface="ＭＳ Ｐゴシック" charset="0"/>
              </a:defRPr>
            </a:lvl2pPr>
            <a:lvl3pPr marL="1103436" indent="-220687" eaLnBrk="0" hangingPunct="0">
              <a:defRPr sz="2300">
                <a:solidFill>
                  <a:schemeClr val="tx1"/>
                </a:solidFill>
                <a:latin typeface="Verdana" charset="0"/>
                <a:ea typeface="ＭＳ Ｐゴシック" charset="0"/>
              </a:defRPr>
            </a:lvl3pPr>
            <a:lvl4pPr marL="1544810" indent="-220687" eaLnBrk="0" hangingPunct="0">
              <a:defRPr sz="2300">
                <a:solidFill>
                  <a:schemeClr val="tx1"/>
                </a:solidFill>
                <a:latin typeface="Verdana" charset="0"/>
                <a:ea typeface="ＭＳ Ｐゴシック" charset="0"/>
              </a:defRPr>
            </a:lvl4pPr>
            <a:lvl5pPr marL="1986185" indent="-220687" eaLnBrk="0" hangingPunct="0">
              <a:defRPr sz="2300">
                <a:solidFill>
                  <a:schemeClr val="tx1"/>
                </a:solidFill>
                <a:latin typeface="Verdana" charset="0"/>
                <a:ea typeface="ＭＳ Ｐゴシック" charset="0"/>
              </a:defRPr>
            </a:lvl5pPr>
            <a:lvl6pPr marL="2427558" indent="-220687" eaLnBrk="0" fontAlgn="base" hangingPunct="0">
              <a:spcBef>
                <a:spcPct val="0"/>
              </a:spcBef>
              <a:spcAft>
                <a:spcPct val="0"/>
              </a:spcAft>
              <a:defRPr sz="2300">
                <a:solidFill>
                  <a:schemeClr val="tx1"/>
                </a:solidFill>
                <a:latin typeface="Verdana" charset="0"/>
                <a:ea typeface="ＭＳ Ｐゴシック" charset="0"/>
              </a:defRPr>
            </a:lvl6pPr>
            <a:lvl7pPr marL="2868933" indent="-220687" eaLnBrk="0" fontAlgn="base" hangingPunct="0">
              <a:spcBef>
                <a:spcPct val="0"/>
              </a:spcBef>
              <a:spcAft>
                <a:spcPct val="0"/>
              </a:spcAft>
              <a:defRPr sz="2300">
                <a:solidFill>
                  <a:schemeClr val="tx1"/>
                </a:solidFill>
                <a:latin typeface="Verdana" charset="0"/>
                <a:ea typeface="ＭＳ Ｐゴシック" charset="0"/>
              </a:defRPr>
            </a:lvl7pPr>
            <a:lvl8pPr marL="3310307" indent="-220687" eaLnBrk="0" fontAlgn="base" hangingPunct="0">
              <a:spcBef>
                <a:spcPct val="0"/>
              </a:spcBef>
              <a:spcAft>
                <a:spcPct val="0"/>
              </a:spcAft>
              <a:defRPr sz="2300">
                <a:solidFill>
                  <a:schemeClr val="tx1"/>
                </a:solidFill>
                <a:latin typeface="Verdana" charset="0"/>
                <a:ea typeface="ＭＳ Ｐゴシック" charset="0"/>
              </a:defRPr>
            </a:lvl8pPr>
            <a:lvl9pPr marL="3751682" indent="-220687" eaLnBrk="0" fontAlgn="base" hangingPunct="0">
              <a:spcBef>
                <a:spcPct val="0"/>
              </a:spcBef>
              <a:spcAft>
                <a:spcPct val="0"/>
              </a:spcAft>
              <a:defRPr sz="2300">
                <a:solidFill>
                  <a:schemeClr val="tx1"/>
                </a:solidFill>
                <a:latin typeface="Verdana" charset="0"/>
                <a:ea typeface="ＭＳ Ｐゴシック" charset="0"/>
              </a:defRPr>
            </a:lvl9pPr>
          </a:lstStyle>
          <a:p>
            <a:fld id="{91C5437F-4C78-364D-AAD5-1869887C30F7}" type="slidenum">
              <a:rPr lang="en-US" sz="1100">
                <a:latin typeface="Arial" charset="0"/>
              </a:rPr>
              <a:pPr/>
              <a:t>36</a:t>
            </a:fld>
            <a:endParaRPr lang="en-US" sz="1100">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33237">
              <a:defRPr/>
            </a:pPr>
            <a:r>
              <a:rPr lang="en-US" sz="1100" dirty="0" smtClean="0">
                <a:ea typeface="ＭＳ Ｐゴシック" charset="0"/>
              </a:rPr>
              <a:t>The Configuration Details screen shows you the entire configuration and provides an opportunity to modify it by adding another organization or </a:t>
            </a:r>
            <a:r>
              <a:rPr lang="en-US" sz="1100" dirty="0" err="1" smtClean="0">
                <a:ea typeface="ＭＳ Ｐゴシック" charset="0"/>
              </a:rPr>
              <a:t>TestNav</a:t>
            </a:r>
            <a:r>
              <a:rPr lang="en-US" sz="1100" dirty="0" smtClean="0">
                <a:ea typeface="ＭＳ Ｐゴシック" charset="0"/>
              </a:rPr>
              <a:t> Settings if necessary. </a:t>
            </a:r>
          </a:p>
          <a:p>
            <a:r>
              <a:rPr lang="en-US" sz="1100" baseline="0" dirty="0" smtClean="0"/>
              <a:t>A </a:t>
            </a:r>
            <a:r>
              <a:rPr lang="en-US" sz="1100" baseline="0" dirty="0" err="1" smtClean="0"/>
              <a:t>TestNav</a:t>
            </a:r>
            <a:r>
              <a:rPr lang="en-US" sz="1100" baseline="0" dirty="0" smtClean="0"/>
              <a:t> configuration can have more than one set of </a:t>
            </a:r>
            <a:r>
              <a:rPr lang="en-US" sz="1100" baseline="0" dirty="0" err="1" smtClean="0"/>
              <a:t>TestNav</a:t>
            </a:r>
            <a:r>
              <a:rPr lang="en-US" sz="1100" baseline="0" dirty="0" smtClean="0"/>
              <a:t> settings for an organization if you have more than one proctor caching workstation available for that organization. </a:t>
            </a:r>
            <a:endParaRPr lang="en-US" sz="1100" dirty="0" smtClean="0"/>
          </a:p>
          <a:p>
            <a:endParaRPr lang="en-US" sz="1100" dirty="0" smtClean="0">
              <a:ea typeface="ＭＳ Ｐゴシック" charset="0"/>
            </a:endParaRPr>
          </a:p>
          <a:p>
            <a:r>
              <a:rPr lang="en-US" sz="1100" dirty="0" smtClean="0">
                <a:ea typeface="ＭＳ Ｐゴシック" charset="0"/>
              </a:rPr>
              <a:t>This </a:t>
            </a:r>
            <a:r>
              <a:rPr lang="en-US" sz="1100" dirty="0">
                <a:ea typeface="ＭＳ Ｐゴシック" charset="0"/>
              </a:rPr>
              <a:t>screen shows a configuration with multiple </a:t>
            </a:r>
            <a:r>
              <a:rPr lang="en-US" sz="1100" dirty="0" smtClean="0">
                <a:ea typeface="ＭＳ Ｐゴシック" charset="0"/>
              </a:rPr>
              <a:t>proctor </a:t>
            </a:r>
            <a:r>
              <a:rPr lang="en-US" sz="1100" dirty="0">
                <a:ea typeface="ＭＳ Ｐゴシック" charset="0"/>
              </a:rPr>
              <a:t>c</a:t>
            </a:r>
            <a:r>
              <a:rPr lang="en-US" sz="1100" dirty="0" smtClean="0">
                <a:ea typeface="ＭＳ Ｐゴシック" charset="0"/>
              </a:rPr>
              <a:t>aching </a:t>
            </a:r>
            <a:r>
              <a:rPr lang="en-US" sz="1100" dirty="0">
                <a:ea typeface="ＭＳ Ｐゴシック" charset="0"/>
              </a:rPr>
              <a:t>machines. Note that each </a:t>
            </a:r>
            <a:r>
              <a:rPr lang="en-US" sz="1100" dirty="0" err="1">
                <a:ea typeface="ＭＳ Ｐゴシック" charset="0"/>
              </a:rPr>
              <a:t>TestNav</a:t>
            </a:r>
            <a:r>
              <a:rPr lang="en-US" sz="1100" dirty="0">
                <a:ea typeface="ＭＳ Ｐゴシック" charset="0"/>
              </a:rPr>
              <a:t> Settings configuration has </a:t>
            </a:r>
            <a:r>
              <a:rPr lang="en-US" sz="1100" dirty="0" smtClean="0">
                <a:ea typeface="ＭＳ Ｐゴシック" charset="0"/>
              </a:rPr>
              <a:t>it</a:t>
            </a:r>
            <a:r>
              <a:rPr lang="en-US" altLang="ja-JP" sz="1100" dirty="0" smtClean="0">
                <a:ea typeface="ＭＳ Ｐゴシック" charset="0"/>
              </a:rPr>
              <a:t>s </a:t>
            </a:r>
            <a:r>
              <a:rPr lang="en-US" altLang="ja-JP" sz="1100" dirty="0">
                <a:ea typeface="ＭＳ Ｐゴシック" charset="0"/>
              </a:rPr>
              <a:t>own particular Save Locations set up, and note that the top caching machine is identified as the Default </a:t>
            </a:r>
            <a:r>
              <a:rPr lang="en-US" altLang="ja-JP" sz="1100" dirty="0" err="1">
                <a:ea typeface="ＭＳ Ｐゴシック" charset="0"/>
              </a:rPr>
              <a:t>TestNav</a:t>
            </a:r>
            <a:r>
              <a:rPr lang="en-US" altLang="ja-JP" sz="1100" dirty="0">
                <a:ea typeface="ＭＳ Ｐゴシック" charset="0"/>
              </a:rPr>
              <a:t> Settings for the organization.  When a new test session is created it will automatically be set to the default caching settings for an organization unless changed to another.  From this screen you have the ability to Edit the </a:t>
            </a:r>
            <a:r>
              <a:rPr lang="en-US" altLang="ja-JP" sz="1100" dirty="0" err="1">
                <a:ea typeface="ＭＳ Ｐゴシック" charset="0"/>
              </a:rPr>
              <a:t>TestNav</a:t>
            </a:r>
            <a:r>
              <a:rPr lang="en-US" altLang="ja-JP" sz="1100" dirty="0">
                <a:ea typeface="ＭＳ Ｐゴシック" charset="0"/>
              </a:rPr>
              <a:t> settings, Make a </a:t>
            </a:r>
            <a:r>
              <a:rPr lang="en-US" altLang="ja-JP" sz="1100" dirty="0" err="1">
                <a:ea typeface="ＭＳ Ｐゴシック" charset="0"/>
              </a:rPr>
              <a:t>TestNav</a:t>
            </a:r>
            <a:r>
              <a:rPr lang="en-US" altLang="ja-JP" sz="1100" dirty="0">
                <a:ea typeface="ＭＳ Ｐゴシック" charset="0"/>
              </a:rPr>
              <a:t> settings the new default for an organization or Delete a </a:t>
            </a:r>
            <a:r>
              <a:rPr lang="en-US" altLang="ja-JP" sz="1100" dirty="0" err="1">
                <a:ea typeface="ＭＳ Ｐゴシック" charset="0"/>
              </a:rPr>
              <a:t>TestNav</a:t>
            </a:r>
            <a:r>
              <a:rPr lang="en-US" altLang="ja-JP" sz="1100" dirty="0">
                <a:ea typeface="ＭＳ Ｐゴシック" charset="0"/>
              </a:rPr>
              <a:t> setting by clicking on the links provided.  </a:t>
            </a:r>
          </a:p>
          <a:p>
            <a:endParaRPr lang="en-US" sz="1100" dirty="0">
              <a:ea typeface="ＭＳ Ｐゴシック" charset="0"/>
            </a:endParaRPr>
          </a:p>
          <a:p>
            <a:r>
              <a:rPr lang="en-US" sz="1100" dirty="0">
                <a:ea typeface="ＭＳ Ｐゴシック" charset="0"/>
              </a:rPr>
              <a:t>Because caching settings are now at a session level you may have sessions pointing to a caching machine that you are modifying.  If you click on Make Default or Delete you will be asked for instructions on what to do with sessions that are already pointing to a particular caching machine.</a:t>
            </a:r>
          </a:p>
        </p:txBody>
      </p:sp>
      <p:sp>
        <p:nvSpPr>
          <p:cNvPr id="440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Verdana" charset="0"/>
                <a:ea typeface="ＭＳ Ｐゴシック" charset="0"/>
                <a:cs typeface="ＭＳ Ｐゴシック" charset="0"/>
              </a:defRPr>
            </a:lvl1pPr>
            <a:lvl2pPr marL="717233" indent="-275859" eaLnBrk="0" hangingPunct="0">
              <a:defRPr sz="2300">
                <a:solidFill>
                  <a:schemeClr val="tx1"/>
                </a:solidFill>
                <a:latin typeface="Verdana" charset="0"/>
                <a:ea typeface="ＭＳ Ｐゴシック" charset="0"/>
              </a:defRPr>
            </a:lvl2pPr>
            <a:lvl3pPr marL="1103436" indent="-220687" eaLnBrk="0" hangingPunct="0">
              <a:defRPr sz="2300">
                <a:solidFill>
                  <a:schemeClr val="tx1"/>
                </a:solidFill>
                <a:latin typeface="Verdana" charset="0"/>
                <a:ea typeface="ＭＳ Ｐゴシック" charset="0"/>
              </a:defRPr>
            </a:lvl3pPr>
            <a:lvl4pPr marL="1544810" indent="-220687" eaLnBrk="0" hangingPunct="0">
              <a:defRPr sz="2300">
                <a:solidFill>
                  <a:schemeClr val="tx1"/>
                </a:solidFill>
                <a:latin typeface="Verdana" charset="0"/>
                <a:ea typeface="ＭＳ Ｐゴシック" charset="0"/>
              </a:defRPr>
            </a:lvl4pPr>
            <a:lvl5pPr marL="1986185" indent="-220687" eaLnBrk="0" hangingPunct="0">
              <a:defRPr sz="2300">
                <a:solidFill>
                  <a:schemeClr val="tx1"/>
                </a:solidFill>
                <a:latin typeface="Verdana" charset="0"/>
                <a:ea typeface="ＭＳ Ｐゴシック" charset="0"/>
              </a:defRPr>
            </a:lvl5pPr>
            <a:lvl6pPr marL="2427558" indent="-220687" eaLnBrk="0" fontAlgn="base" hangingPunct="0">
              <a:spcBef>
                <a:spcPct val="0"/>
              </a:spcBef>
              <a:spcAft>
                <a:spcPct val="0"/>
              </a:spcAft>
              <a:defRPr sz="2300">
                <a:solidFill>
                  <a:schemeClr val="tx1"/>
                </a:solidFill>
                <a:latin typeface="Verdana" charset="0"/>
                <a:ea typeface="ＭＳ Ｐゴシック" charset="0"/>
              </a:defRPr>
            </a:lvl6pPr>
            <a:lvl7pPr marL="2868933" indent="-220687" eaLnBrk="0" fontAlgn="base" hangingPunct="0">
              <a:spcBef>
                <a:spcPct val="0"/>
              </a:spcBef>
              <a:spcAft>
                <a:spcPct val="0"/>
              </a:spcAft>
              <a:defRPr sz="2300">
                <a:solidFill>
                  <a:schemeClr val="tx1"/>
                </a:solidFill>
                <a:latin typeface="Verdana" charset="0"/>
                <a:ea typeface="ＭＳ Ｐゴシック" charset="0"/>
              </a:defRPr>
            </a:lvl7pPr>
            <a:lvl8pPr marL="3310307" indent="-220687" eaLnBrk="0" fontAlgn="base" hangingPunct="0">
              <a:spcBef>
                <a:spcPct val="0"/>
              </a:spcBef>
              <a:spcAft>
                <a:spcPct val="0"/>
              </a:spcAft>
              <a:defRPr sz="2300">
                <a:solidFill>
                  <a:schemeClr val="tx1"/>
                </a:solidFill>
                <a:latin typeface="Verdana" charset="0"/>
                <a:ea typeface="ＭＳ Ｐゴシック" charset="0"/>
              </a:defRPr>
            </a:lvl8pPr>
            <a:lvl9pPr marL="3751682" indent="-220687" eaLnBrk="0" fontAlgn="base" hangingPunct="0">
              <a:spcBef>
                <a:spcPct val="0"/>
              </a:spcBef>
              <a:spcAft>
                <a:spcPct val="0"/>
              </a:spcAft>
              <a:defRPr sz="2300">
                <a:solidFill>
                  <a:schemeClr val="tx1"/>
                </a:solidFill>
                <a:latin typeface="Verdana" charset="0"/>
                <a:ea typeface="ＭＳ Ｐゴシック" charset="0"/>
              </a:defRPr>
            </a:lvl9pPr>
          </a:lstStyle>
          <a:p>
            <a:fld id="{D675F02D-C810-654C-9010-B7A346D0286E}" type="slidenum">
              <a:rPr lang="en-US" sz="1100">
                <a:latin typeface="Arial" charset="0"/>
              </a:rPr>
              <a:pPr/>
              <a:t>37</a:t>
            </a:fld>
            <a:endParaRPr lang="en-US" sz="1100">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a:ln/>
        </p:spPr>
      </p:sp>
      <p:sp>
        <p:nvSpPr>
          <p:cNvPr id="460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ea typeface="ＭＳ Ｐゴシック" charset="0"/>
              </a:rPr>
              <a:t>If you attempt to change the default TestNav Settings for an organization by clicking on Make Default you will be prompted on what to do with test sessions that are pointing to the current default.  You may select to redirect those test sessions to use the new default settings, or you may choose to allow those test sessions to remain unchanged.  If you change the sessions to point to a different TestNav Setting the changes will take effect immediately and students from those sessions will use the new settings the next time they log into a test.</a:t>
            </a:r>
          </a:p>
        </p:txBody>
      </p:sp>
      <p:sp>
        <p:nvSpPr>
          <p:cNvPr id="460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Verdana" charset="0"/>
                <a:ea typeface="ＭＳ Ｐゴシック" charset="0"/>
                <a:cs typeface="ＭＳ Ｐゴシック" charset="0"/>
              </a:defRPr>
            </a:lvl1pPr>
            <a:lvl2pPr marL="717233" indent="-275859" eaLnBrk="0" hangingPunct="0">
              <a:defRPr sz="2300">
                <a:solidFill>
                  <a:schemeClr val="tx1"/>
                </a:solidFill>
                <a:latin typeface="Verdana" charset="0"/>
                <a:ea typeface="ＭＳ Ｐゴシック" charset="0"/>
              </a:defRPr>
            </a:lvl2pPr>
            <a:lvl3pPr marL="1103436" indent="-220687" eaLnBrk="0" hangingPunct="0">
              <a:defRPr sz="2300">
                <a:solidFill>
                  <a:schemeClr val="tx1"/>
                </a:solidFill>
                <a:latin typeface="Verdana" charset="0"/>
                <a:ea typeface="ＭＳ Ｐゴシック" charset="0"/>
              </a:defRPr>
            </a:lvl3pPr>
            <a:lvl4pPr marL="1544810" indent="-220687" eaLnBrk="0" hangingPunct="0">
              <a:defRPr sz="2300">
                <a:solidFill>
                  <a:schemeClr val="tx1"/>
                </a:solidFill>
                <a:latin typeface="Verdana" charset="0"/>
                <a:ea typeface="ＭＳ Ｐゴシック" charset="0"/>
              </a:defRPr>
            </a:lvl4pPr>
            <a:lvl5pPr marL="1986185" indent="-220687" eaLnBrk="0" hangingPunct="0">
              <a:defRPr sz="2300">
                <a:solidFill>
                  <a:schemeClr val="tx1"/>
                </a:solidFill>
                <a:latin typeface="Verdana" charset="0"/>
                <a:ea typeface="ＭＳ Ｐゴシック" charset="0"/>
              </a:defRPr>
            </a:lvl5pPr>
            <a:lvl6pPr marL="2427558" indent="-220687" eaLnBrk="0" fontAlgn="base" hangingPunct="0">
              <a:spcBef>
                <a:spcPct val="0"/>
              </a:spcBef>
              <a:spcAft>
                <a:spcPct val="0"/>
              </a:spcAft>
              <a:defRPr sz="2300">
                <a:solidFill>
                  <a:schemeClr val="tx1"/>
                </a:solidFill>
                <a:latin typeface="Verdana" charset="0"/>
                <a:ea typeface="ＭＳ Ｐゴシック" charset="0"/>
              </a:defRPr>
            </a:lvl6pPr>
            <a:lvl7pPr marL="2868933" indent="-220687" eaLnBrk="0" fontAlgn="base" hangingPunct="0">
              <a:spcBef>
                <a:spcPct val="0"/>
              </a:spcBef>
              <a:spcAft>
                <a:spcPct val="0"/>
              </a:spcAft>
              <a:defRPr sz="2300">
                <a:solidFill>
                  <a:schemeClr val="tx1"/>
                </a:solidFill>
                <a:latin typeface="Verdana" charset="0"/>
                <a:ea typeface="ＭＳ Ｐゴシック" charset="0"/>
              </a:defRPr>
            </a:lvl7pPr>
            <a:lvl8pPr marL="3310307" indent="-220687" eaLnBrk="0" fontAlgn="base" hangingPunct="0">
              <a:spcBef>
                <a:spcPct val="0"/>
              </a:spcBef>
              <a:spcAft>
                <a:spcPct val="0"/>
              </a:spcAft>
              <a:defRPr sz="2300">
                <a:solidFill>
                  <a:schemeClr val="tx1"/>
                </a:solidFill>
                <a:latin typeface="Verdana" charset="0"/>
                <a:ea typeface="ＭＳ Ｐゴシック" charset="0"/>
              </a:defRPr>
            </a:lvl8pPr>
            <a:lvl9pPr marL="3751682" indent="-220687" eaLnBrk="0" fontAlgn="base" hangingPunct="0">
              <a:spcBef>
                <a:spcPct val="0"/>
              </a:spcBef>
              <a:spcAft>
                <a:spcPct val="0"/>
              </a:spcAft>
              <a:defRPr sz="2300">
                <a:solidFill>
                  <a:schemeClr val="tx1"/>
                </a:solidFill>
                <a:latin typeface="Verdana" charset="0"/>
                <a:ea typeface="ＭＳ Ｐゴシック" charset="0"/>
              </a:defRPr>
            </a:lvl9pPr>
          </a:lstStyle>
          <a:p>
            <a:fld id="{FBE6C205-BB17-9B44-9807-1D9F3C3051E4}" type="slidenum">
              <a:rPr lang="en-US" sz="1100">
                <a:latin typeface="Arial" charset="0"/>
              </a:rPr>
              <a:pPr/>
              <a:t>38</a:t>
            </a:fld>
            <a:endParaRPr lang="en-US" sz="1100">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ea typeface="ＭＳ Ｐゴシック" charset="0"/>
              </a:rPr>
              <a:t>To create a TestNav</a:t>
            </a:r>
            <a:r>
              <a:rPr lang="en-US" baseline="0" dirty="0" smtClean="0">
                <a:ea typeface="ＭＳ Ｐゴシック" charset="0"/>
              </a:rPr>
              <a:t> configuration for your organization, </a:t>
            </a:r>
            <a:r>
              <a:rPr lang="en-US" dirty="0" smtClean="0">
                <a:ea typeface="ＭＳ Ｐゴシック" charset="0"/>
              </a:rPr>
              <a:t>click on New Configuration button. Then enter a name for the new configuration to identify it and click on Continue.</a:t>
            </a:r>
          </a:p>
          <a:p>
            <a:endParaRPr lang="en-US" dirty="0" smtClean="0">
              <a:ea typeface="ＭＳ Ｐゴシック" charset="0"/>
            </a:endParaRPr>
          </a:p>
          <a:p>
            <a:endParaRPr lang="en-US" dirty="0">
              <a:ea typeface="ＭＳ Ｐゴシック" charset="0"/>
            </a:endParaRPr>
          </a:p>
          <a:p>
            <a:r>
              <a:rPr lang="en-US" dirty="0">
                <a:ea typeface="ＭＳ Ｐゴシック" charset="0"/>
              </a:rPr>
              <a:t> </a:t>
            </a:r>
          </a:p>
        </p:txBody>
      </p:sp>
      <p:sp>
        <p:nvSpPr>
          <p:cNvPr id="317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Verdana" charset="0"/>
                <a:ea typeface="ＭＳ Ｐゴシック" charset="0"/>
                <a:cs typeface="ＭＳ Ｐゴシック" charset="0"/>
              </a:defRPr>
            </a:lvl1pPr>
            <a:lvl2pPr marL="717233" indent="-275859" eaLnBrk="0" hangingPunct="0">
              <a:defRPr sz="2300">
                <a:solidFill>
                  <a:schemeClr val="tx1"/>
                </a:solidFill>
                <a:latin typeface="Verdana" charset="0"/>
                <a:ea typeface="ＭＳ Ｐゴシック" charset="0"/>
              </a:defRPr>
            </a:lvl2pPr>
            <a:lvl3pPr marL="1103436" indent="-220687" eaLnBrk="0" hangingPunct="0">
              <a:defRPr sz="2300">
                <a:solidFill>
                  <a:schemeClr val="tx1"/>
                </a:solidFill>
                <a:latin typeface="Verdana" charset="0"/>
                <a:ea typeface="ＭＳ Ｐゴシック" charset="0"/>
              </a:defRPr>
            </a:lvl3pPr>
            <a:lvl4pPr marL="1544810" indent="-220687" eaLnBrk="0" hangingPunct="0">
              <a:defRPr sz="2300">
                <a:solidFill>
                  <a:schemeClr val="tx1"/>
                </a:solidFill>
                <a:latin typeface="Verdana" charset="0"/>
                <a:ea typeface="ＭＳ Ｐゴシック" charset="0"/>
              </a:defRPr>
            </a:lvl4pPr>
            <a:lvl5pPr marL="1986185" indent="-220687" eaLnBrk="0" hangingPunct="0">
              <a:defRPr sz="2300">
                <a:solidFill>
                  <a:schemeClr val="tx1"/>
                </a:solidFill>
                <a:latin typeface="Verdana" charset="0"/>
                <a:ea typeface="ＭＳ Ｐゴシック" charset="0"/>
              </a:defRPr>
            </a:lvl5pPr>
            <a:lvl6pPr marL="2427558" indent="-220687" eaLnBrk="0" fontAlgn="base" hangingPunct="0">
              <a:spcBef>
                <a:spcPct val="0"/>
              </a:spcBef>
              <a:spcAft>
                <a:spcPct val="0"/>
              </a:spcAft>
              <a:defRPr sz="2300">
                <a:solidFill>
                  <a:schemeClr val="tx1"/>
                </a:solidFill>
                <a:latin typeface="Verdana" charset="0"/>
                <a:ea typeface="ＭＳ Ｐゴシック" charset="0"/>
              </a:defRPr>
            </a:lvl6pPr>
            <a:lvl7pPr marL="2868933" indent="-220687" eaLnBrk="0" fontAlgn="base" hangingPunct="0">
              <a:spcBef>
                <a:spcPct val="0"/>
              </a:spcBef>
              <a:spcAft>
                <a:spcPct val="0"/>
              </a:spcAft>
              <a:defRPr sz="2300">
                <a:solidFill>
                  <a:schemeClr val="tx1"/>
                </a:solidFill>
                <a:latin typeface="Verdana" charset="0"/>
                <a:ea typeface="ＭＳ Ｐゴシック" charset="0"/>
              </a:defRPr>
            </a:lvl7pPr>
            <a:lvl8pPr marL="3310307" indent="-220687" eaLnBrk="0" fontAlgn="base" hangingPunct="0">
              <a:spcBef>
                <a:spcPct val="0"/>
              </a:spcBef>
              <a:spcAft>
                <a:spcPct val="0"/>
              </a:spcAft>
              <a:defRPr sz="2300">
                <a:solidFill>
                  <a:schemeClr val="tx1"/>
                </a:solidFill>
                <a:latin typeface="Verdana" charset="0"/>
                <a:ea typeface="ＭＳ Ｐゴシック" charset="0"/>
              </a:defRPr>
            </a:lvl8pPr>
            <a:lvl9pPr marL="3751682" indent="-220687" eaLnBrk="0" fontAlgn="base" hangingPunct="0">
              <a:spcBef>
                <a:spcPct val="0"/>
              </a:spcBef>
              <a:spcAft>
                <a:spcPct val="0"/>
              </a:spcAft>
              <a:defRPr sz="2300">
                <a:solidFill>
                  <a:schemeClr val="tx1"/>
                </a:solidFill>
                <a:latin typeface="Verdana" charset="0"/>
                <a:ea typeface="ＭＳ Ｐゴシック" charset="0"/>
              </a:defRPr>
            </a:lvl9pPr>
          </a:lstStyle>
          <a:p>
            <a:fld id="{91C5437F-4C78-364D-AAD5-1869887C30F7}" type="slidenum">
              <a:rPr lang="en-US" sz="1100">
                <a:latin typeface="Arial" charset="0"/>
              </a:rPr>
              <a:pPr/>
              <a:t>39</a:t>
            </a:fld>
            <a:endParaRPr lang="en-US" sz="110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a:t>
            </a:r>
            <a:r>
              <a:rPr lang="en-US" baseline="0" dirty="0" smtClean="0"/>
              <a:t> portion of the presentation, we will provide an overview of PearsonAccess and the </a:t>
            </a:r>
            <a:r>
              <a:rPr lang="en-US" sz="1200" baseline="0" dirty="0" smtClean="0">
                <a:latin typeface="Arial" panose="020B0604020202020204" pitchFamily="34" charset="0"/>
                <a:cs typeface="Arial" panose="020B0604020202020204" pitchFamily="34" charset="0"/>
              </a:rPr>
              <a:t>Administration tasks </a:t>
            </a:r>
            <a:r>
              <a:rPr lang="en-US" baseline="0" dirty="0" smtClean="0"/>
              <a:t>completed within the system. We will start with accessing PearsonAccess and the resources within the system, and then move onto each function and its corresponding tasks. Finally we touch on the Training Center, where users can practice the steps covered during this training, and provide some additional available resources.</a:t>
            </a:r>
            <a:endParaRPr lang="en-US" dirty="0"/>
          </a:p>
        </p:txBody>
      </p:sp>
      <p:sp>
        <p:nvSpPr>
          <p:cNvPr id="5" name="Slide Number Placeholder 4"/>
          <p:cNvSpPr>
            <a:spLocks noGrp="1"/>
          </p:cNvSpPr>
          <p:nvPr>
            <p:ph type="sldNum" sz="quarter" idx="11"/>
          </p:nvPr>
        </p:nvSpPr>
        <p:spPr/>
        <p:txBody>
          <a:bodyPr/>
          <a:lstStyle/>
          <a:p>
            <a:pPr>
              <a:defRPr/>
            </a:pPr>
            <a:fld id="{06466149-10F8-46DE-9A3C-3FACFFDE1F39}" type="slidenum">
              <a:rPr lang="en-US" smtClean="0"/>
              <a:pPr>
                <a:defRPr/>
              </a:pPr>
              <a:t>4</a:t>
            </a:fld>
            <a:endParaRPr lang="en-US"/>
          </a:p>
        </p:txBody>
      </p:sp>
    </p:spTree>
    <p:extLst>
      <p:ext uri="{BB962C8B-B14F-4D97-AF65-F5344CB8AC3E}">
        <p14:creationId xmlns:p14="http://schemas.microsoft.com/office/powerpoint/2010/main" val="6225934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latin typeface="Arial" panose="020B0604020202020204" pitchFamily="34" charset="0"/>
                <a:cs typeface="Arial" panose="020B0604020202020204" pitchFamily="34" charset="0"/>
              </a:rPr>
              <a:t>In</a:t>
            </a:r>
            <a:r>
              <a:rPr lang="en-US" sz="1200" i="0" baseline="0" dirty="0" smtClean="0">
                <a:latin typeface="Arial" panose="020B0604020202020204" pitchFamily="34" charset="0"/>
                <a:cs typeface="Arial" panose="020B0604020202020204" pitchFamily="34" charset="0"/>
              </a:rPr>
              <a:t> the </a:t>
            </a:r>
            <a:r>
              <a:rPr lang="en-US" sz="1200" i="1" dirty="0" smtClean="0">
                <a:latin typeface="Arial" panose="020B0604020202020204" pitchFamily="34" charset="0"/>
                <a:cs typeface="Arial" panose="020B0604020202020204" pitchFamily="34" charset="0"/>
              </a:rPr>
              <a:t>Test Management </a:t>
            </a:r>
            <a:r>
              <a:rPr lang="en-US" sz="1200" i="0" dirty="0" smtClean="0">
                <a:latin typeface="Arial" panose="020B0604020202020204" pitchFamily="34" charset="0"/>
                <a:cs typeface="Arial" panose="020B0604020202020204" pitchFamily="34" charset="0"/>
              </a:rPr>
              <a:t>section,</a:t>
            </a:r>
            <a:r>
              <a:rPr lang="en-US" sz="1200" i="0" baseline="0" dirty="0" smtClean="0">
                <a:latin typeface="Arial" panose="020B0604020202020204" pitchFamily="34" charset="0"/>
                <a:cs typeface="Arial" panose="020B0604020202020204" pitchFamily="34" charset="0"/>
              </a:rPr>
              <a:t> we will cover registering students to test, and managing computer-based testing sessions. </a:t>
            </a:r>
            <a:endParaRPr lang="en-US" sz="1200" i="1"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1"/>
          </p:nvPr>
        </p:nvSpPr>
        <p:spPr/>
        <p:txBody>
          <a:bodyPr/>
          <a:lstStyle/>
          <a:p>
            <a:pPr>
              <a:defRPr/>
            </a:pPr>
            <a:fld id="{06466149-10F8-46DE-9A3C-3FACFFDE1F39}" type="slidenum">
              <a:rPr lang="en-US" smtClean="0"/>
              <a:pPr>
                <a:defRPr/>
              </a:pPr>
              <a:t>40</a:t>
            </a:fld>
            <a:endParaRPr lang="en-US"/>
          </a:p>
        </p:txBody>
      </p:sp>
    </p:spTree>
    <p:extLst>
      <p:ext uri="{BB962C8B-B14F-4D97-AF65-F5344CB8AC3E}">
        <p14:creationId xmlns:p14="http://schemas.microsoft.com/office/powerpoint/2010/main" val="2578781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BF46E857-CCA0-4A8E-80C5-60C93C74B383}" type="slidenum">
              <a:rPr lang="en-US" smtClean="0">
                <a:solidFill>
                  <a:prstClr val="black"/>
                </a:solidFill>
                <a:latin typeface="Trebuchet MS" pitchFamily="34" charset="0"/>
              </a:rPr>
              <a:pPr/>
              <a:t>41</a:t>
            </a:fld>
            <a:endParaRPr lang="en-US" smtClean="0">
              <a:solidFill>
                <a:prstClr val="black"/>
              </a:solidFill>
              <a:latin typeface="Trebuchet MS" pitchFamily="34" charset="0"/>
            </a:endParaRPr>
          </a:p>
        </p:txBody>
      </p:sp>
      <p:sp>
        <p:nvSpPr>
          <p:cNvPr id="98308" name="Rectangle 2"/>
          <p:cNvSpPr>
            <a:spLocks noGrp="1" noRot="1" noChangeAspect="1" noChangeArrowheads="1" noTextEdit="1"/>
          </p:cNvSpPr>
          <p:nvPr>
            <p:ph type="sldImg"/>
          </p:nvPr>
        </p:nvSpPr>
        <p:spPr>
          <a:ln/>
        </p:spPr>
      </p:sp>
      <p:sp>
        <p:nvSpPr>
          <p:cNvPr id="98309" name="Rectangle 5"/>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200" dirty="0" smtClean="0">
                <a:latin typeface="Arial" panose="020B0604020202020204" pitchFamily="34" charset="0"/>
                <a:cs typeface="Arial" panose="020B0604020202020204" pitchFamily="34" charset="0"/>
              </a:rPr>
              <a:t>The primary test management activities are registering students and managing test sessions. Resolve Student Test Alerts</a:t>
            </a:r>
            <a:r>
              <a:rPr lang="en-US" sz="1200" baseline="0" dirty="0" smtClean="0">
                <a:latin typeface="Arial" panose="020B0604020202020204" pitchFamily="34" charset="0"/>
                <a:cs typeface="Arial" panose="020B0604020202020204" pitchFamily="34" charset="0"/>
              </a:rPr>
              <a:t> will not be used in Spring 2014. </a:t>
            </a:r>
          </a:p>
          <a:p>
            <a:pPr eaLnBrk="1" hangingPunct="1"/>
            <a:endParaRPr lang="en-US" sz="1200" baseline="0" dirty="0" smtClean="0">
              <a:latin typeface="Arial" panose="020B0604020202020204" pitchFamily="34" charset="0"/>
              <a:cs typeface="Arial" panose="020B0604020202020204" pitchFamily="34" charset="0"/>
            </a:endParaRPr>
          </a:p>
          <a:p>
            <a:pPr eaLnBrk="1" hangingPunct="1"/>
            <a:r>
              <a:rPr lang="en-US" sz="1200" b="0" i="1" dirty="0" smtClean="0">
                <a:latin typeface="Arial" panose="020B0604020202020204" pitchFamily="34" charset="0"/>
                <a:cs typeface="Arial" panose="020B0604020202020204" pitchFamily="34" charset="0"/>
              </a:rPr>
              <a:t>Register Students</a:t>
            </a:r>
            <a:r>
              <a:rPr lang="en-US" sz="1200" b="0" i="1" baseline="0" dirty="0" smtClean="0">
                <a:latin typeface="Arial" panose="020B0604020202020204" pitchFamily="34" charset="0"/>
                <a:cs typeface="Arial" panose="020B0604020202020204" pitchFamily="34" charset="0"/>
              </a:rPr>
              <a:t> </a:t>
            </a:r>
            <a:r>
              <a:rPr lang="en-US" sz="1200" b="0" baseline="0" dirty="0" smtClean="0">
                <a:latin typeface="Arial" panose="020B0604020202020204" pitchFamily="34" charset="0"/>
                <a:cs typeface="Arial" panose="020B0604020202020204" pitchFamily="34" charset="0"/>
              </a:rPr>
              <a:t>allows you to manually a</a:t>
            </a:r>
            <a:r>
              <a:rPr lang="en-US" sz="1200" dirty="0" smtClean="0">
                <a:latin typeface="Arial" panose="020B0604020202020204" pitchFamily="34" charset="0"/>
                <a:cs typeface="Arial" panose="020B0604020202020204" pitchFamily="34" charset="0"/>
              </a:rPr>
              <a:t>ssign students to paper &amp; online tests, update student demographic data before testing,</a:t>
            </a:r>
            <a:r>
              <a:rPr lang="en-US" sz="1200" baseline="0" dirty="0" smtClean="0">
                <a:latin typeface="Arial" panose="020B0604020202020204" pitchFamily="34" charset="0"/>
                <a:cs typeface="Arial" panose="020B0604020202020204" pitchFamily="34" charset="0"/>
              </a:rPr>
              <a:t> and v</a:t>
            </a:r>
            <a:r>
              <a:rPr lang="en-US" sz="1200" dirty="0" smtClean="0">
                <a:latin typeface="Arial" panose="020B0604020202020204" pitchFamily="34" charset="0"/>
                <a:cs typeface="Arial" panose="020B0604020202020204" pitchFamily="34" charset="0"/>
              </a:rPr>
              <a:t>iew student counts by administration.</a:t>
            </a:r>
          </a:p>
          <a:p>
            <a:pPr eaLnBrk="1" hangingPunct="1"/>
            <a:endParaRPr lang="en-US" sz="1200" dirty="0" smtClean="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u="none" strike="noStrike" kern="1200" baseline="0" dirty="0" smtClean="0">
                <a:solidFill>
                  <a:schemeClr val="tx1"/>
                </a:solidFill>
                <a:latin typeface="Arial" panose="020B0604020202020204" pitchFamily="34" charset="0"/>
                <a:cs typeface="Arial" panose="020B0604020202020204" pitchFamily="34" charset="0"/>
              </a:rPr>
              <a:t>Managing Test Sessions </a:t>
            </a:r>
            <a:r>
              <a:rPr lang="en-US" sz="1200" b="0" i="0" u="none" strike="noStrike" kern="1200" baseline="0" dirty="0" smtClean="0">
                <a:solidFill>
                  <a:schemeClr val="tx1"/>
                </a:solidFill>
                <a:latin typeface="Arial" panose="020B0604020202020204" pitchFamily="34" charset="0"/>
                <a:cs typeface="Arial" panose="020B0604020202020204" pitchFamily="34" charset="0"/>
              </a:rPr>
              <a:t>is one of the main activities for computer-based testing. We will cover how to create, view, start, monitor, and stop online test sessions. We will also give an overview of proctor caching and instructions on how to print authorizations.</a:t>
            </a:r>
            <a:br>
              <a:rPr lang="en-US" sz="1200" b="0" i="0" u="none" strike="noStrike" kern="1200" baseline="0" dirty="0" smtClean="0">
                <a:solidFill>
                  <a:schemeClr val="tx1"/>
                </a:solidFill>
                <a:latin typeface="Arial" panose="020B0604020202020204" pitchFamily="34" charset="0"/>
                <a:cs typeface="Arial" panose="020B0604020202020204" pitchFamily="34" charset="0"/>
              </a:rPr>
            </a:br>
            <a:endParaRPr lang="en-US" sz="1200" b="0" baseline="0" dirty="0" smtClean="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baseline="0" dirty="0" smtClean="0">
                <a:latin typeface="Arial" panose="020B0604020202020204" pitchFamily="34" charset="0"/>
                <a:cs typeface="Arial" panose="020B0604020202020204" pitchFamily="34" charset="0"/>
              </a:rPr>
              <a:t>Remember, it is important to select the appropriate administration; click the </a:t>
            </a:r>
            <a:r>
              <a:rPr lang="en-US" sz="1200" b="0" i="1" baseline="0" dirty="0" smtClean="0">
                <a:latin typeface="Arial" panose="020B0604020202020204" pitchFamily="34" charset="0"/>
                <a:cs typeface="Arial" panose="020B0604020202020204" pitchFamily="34" charset="0"/>
              </a:rPr>
              <a:t>Change</a:t>
            </a:r>
            <a:r>
              <a:rPr lang="en-US" sz="1200" b="1" baseline="0" dirty="0" smtClean="0">
                <a:latin typeface="Arial" panose="020B0604020202020204" pitchFamily="34" charset="0"/>
                <a:cs typeface="Arial" panose="020B0604020202020204" pitchFamily="34" charset="0"/>
              </a:rPr>
              <a:t> </a:t>
            </a:r>
            <a:r>
              <a:rPr lang="en-US" sz="1200" b="0" baseline="0" dirty="0" smtClean="0">
                <a:latin typeface="Arial" panose="020B0604020202020204" pitchFamily="34" charset="0"/>
                <a:cs typeface="Arial" panose="020B0604020202020204" pitchFamily="34" charset="0"/>
              </a:rPr>
              <a:t> link to change administrations as needed.</a:t>
            </a:r>
            <a:endParaRPr lang="en-US" sz="1200" b="1" dirty="0" smtClean="0">
              <a:latin typeface="Arial" panose="020B0604020202020204" pitchFamily="34" charset="0"/>
              <a:cs typeface="Arial" panose="020B0604020202020204" pitchFamily="34" charset="0"/>
            </a:endParaRPr>
          </a:p>
          <a:p>
            <a:endParaRPr lang="en-US" sz="1200" dirty="0" smtClean="0">
              <a:latin typeface="Arial" panose="020B0604020202020204" pitchFamily="34" charset="0"/>
              <a:cs typeface="Arial" panose="020B0604020202020204" pitchFamily="34" charset="0"/>
            </a:endParaRPr>
          </a:p>
          <a:p>
            <a:pPr eaLnBrk="1" hangingPunct="1"/>
            <a:r>
              <a:rPr lang="en-US" sz="1200" b="1" dirty="0" smtClean="0">
                <a:latin typeface="Arial" panose="020B0604020202020204" pitchFamily="34" charset="0"/>
                <a:cs typeface="Arial" panose="020B0604020202020204" pitchFamily="34" charset="0"/>
              </a:rPr>
              <a:t>NOTE</a:t>
            </a:r>
            <a:r>
              <a:rPr lang="en-US" sz="1200" dirty="0" smtClean="0">
                <a:latin typeface="Arial" panose="020B0604020202020204" pitchFamily="34" charset="0"/>
                <a:cs typeface="Arial" panose="020B0604020202020204" pitchFamily="34" charset="0"/>
              </a:rPr>
              <a:t>: </a:t>
            </a:r>
            <a:r>
              <a:rPr lang="en-US" sz="1200" i="0" dirty="0" smtClean="0">
                <a:latin typeface="Arial" panose="020B0604020202020204" pitchFamily="34" charset="0"/>
                <a:cs typeface="Arial" panose="020B0604020202020204" pitchFamily="34" charset="0"/>
              </a:rPr>
              <a:t>A student cannot be placed into an online testing session without being registered and assigned to an online test.</a:t>
            </a:r>
          </a:p>
          <a:p>
            <a:pPr eaLnBrk="1" hangingPunct="1"/>
            <a:endParaRPr lang="en-US" sz="1200" dirty="0" smtClean="0">
              <a:latin typeface="Arial" panose="020B0604020202020204" pitchFamily="34" charset="0"/>
              <a:cs typeface="Arial" panose="020B0604020202020204"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ln/>
        </p:spPr>
        <p:txBody>
          <a:bodyPr/>
          <a:lstStyle/>
          <a:p>
            <a:pPr>
              <a:defRPr/>
            </a:pPr>
            <a:r>
              <a:rPr lang="en-US" sz="1200" dirty="0" smtClean="0">
                <a:latin typeface="Arial" panose="020B0604020202020204" pitchFamily="34" charset="0"/>
                <a:cs typeface="Arial" panose="020B0604020202020204" pitchFamily="34" charset="0"/>
              </a:rPr>
              <a:t>Typically students are enrolled in a school, registered for a test, and assigned to classes when student data files are submitted, but a student can also be registered manually. For example, if a student transfers</a:t>
            </a:r>
            <a:r>
              <a:rPr lang="en-US" sz="1200" baseline="0" dirty="0" smtClean="0">
                <a:latin typeface="Arial" panose="020B0604020202020204" pitchFamily="34" charset="0"/>
                <a:cs typeface="Arial" panose="020B0604020202020204" pitchFamily="34" charset="0"/>
              </a:rPr>
              <a:t> after student data files have been processed.</a:t>
            </a:r>
            <a:endParaRPr lang="en-US" sz="1200" dirty="0" smtClean="0">
              <a:latin typeface="Arial" panose="020B0604020202020204" pitchFamily="34" charset="0"/>
              <a:cs typeface="Arial" panose="020B0604020202020204" pitchFamily="34" charset="0"/>
            </a:endParaRPr>
          </a:p>
          <a:p>
            <a:pPr>
              <a:defRPr/>
            </a:pPr>
            <a:endParaRPr lang="en-US" sz="1200" dirty="0" smtClean="0">
              <a:latin typeface="Arial" panose="020B0604020202020204" pitchFamily="34" charset="0"/>
              <a:cs typeface="Arial" panose="020B0604020202020204" pitchFamily="34" charset="0"/>
            </a:endParaRPr>
          </a:p>
          <a:p>
            <a:pPr>
              <a:defRPr/>
            </a:pPr>
            <a:r>
              <a:rPr lang="en-US" sz="1200" dirty="0" smtClean="0">
                <a:latin typeface="Arial" panose="020B0604020202020204" pitchFamily="34" charset="0"/>
                <a:cs typeface="Arial" panose="020B0604020202020204" pitchFamily="34" charset="0"/>
              </a:rPr>
              <a:t>To register a student manually,</a:t>
            </a:r>
            <a:r>
              <a:rPr lang="en-US" sz="1200" baseline="0" dirty="0" smtClean="0">
                <a:latin typeface="Arial" panose="020B0604020202020204" pitchFamily="34" charset="0"/>
                <a:cs typeface="Arial" panose="020B0604020202020204" pitchFamily="34" charset="0"/>
              </a:rPr>
              <a:t> go to Test Management &gt; Register Students.  From the </a:t>
            </a:r>
            <a:r>
              <a:rPr lang="en-US" sz="1200" b="1" baseline="0" dirty="0" smtClean="0">
                <a:latin typeface="Arial" panose="020B0604020202020204" pitchFamily="34" charset="0"/>
                <a:cs typeface="Arial" panose="020B0604020202020204" pitchFamily="34" charset="0"/>
              </a:rPr>
              <a:t>View By</a:t>
            </a:r>
            <a:r>
              <a:rPr lang="en-US" sz="1200" b="0" baseline="0" dirty="0" smtClean="0">
                <a:latin typeface="Arial" panose="020B0604020202020204" pitchFamily="34" charset="0"/>
                <a:cs typeface="Arial" panose="020B0604020202020204" pitchFamily="34" charset="0"/>
              </a:rPr>
              <a:t> options set, select “Unregistered Students;” you can search by specific criteria, or Show All Students, then click </a:t>
            </a:r>
            <a:r>
              <a:rPr lang="en-US" sz="1200" b="1" i="1" baseline="0" dirty="0" smtClean="0">
                <a:latin typeface="Arial" panose="020B0604020202020204" pitchFamily="34" charset="0"/>
                <a:cs typeface="Arial" panose="020B0604020202020204" pitchFamily="34" charset="0"/>
              </a:rPr>
              <a:t>Search</a:t>
            </a:r>
            <a:r>
              <a:rPr lang="en-US" sz="1200" b="0" baseline="0" dirty="0" smtClean="0">
                <a:latin typeface="Arial" panose="020B0604020202020204" pitchFamily="34" charset="0"/>
                <a:cs typeface="Arial" panose="020B0604020202020204" pitchFamily="34" charset="0"/>
              </a:rPr>
              <a:t>. </a:t>
            </a:r>
          </a:p>
          <a:p>
            <a:pPr>
              <a:defRPr/>
            </a:pPr>
            <a:endParaRPr lang="en-US" sz="1200" b="0" baseline="0" dirty="0" smtClean="0">
              <a:latin typeface="Arial" panose="020B0604020202020204" pitchFamily="34" charset="0"/>
              <a:cs typeface="Arial" panose="020B0604020202020204" pitchFamily="34" charset="0"/>
            </a:endParaRPr>
          </a:p>
          <a:p>
            <a:pPr>
              <a:defRPr/>
            </a:pPr>
            <a:r>
              <a:rPr lang="en-US" sz="1200" b="0" baseline="0" dirty="0" smtClean="0">
                <a:latin typeface="Arial" panose="020B0604020202020204" pitchFamily="34" charset="0"/>
                <a:cs typeface="Arial" panose="020B0604020202020204" pitchFamily="34" charset="0"/>
              </a:rPr>
              <a:t>From the search results, click on the link for the student you would like to register; complete the required fields, signified by the red arrow, and then click </a:t>
            </a:r>
            <a:r>
              <a:rPr lang="en-US" sz="1200" b="1" i="1" baseline="0" dirty="0" smtClean="0">
                <a:latin typeface="Arial" panose="020B0604020202020204" pitchFamily="34" charset="0"/>
                <a:cs typeface="Arial" panose="020B0604020202020204" pitchFamily="34" charset="0"/>
              </a:rPr>
              <a:t>Register Student</a:t>
            </a:r>
            <a:r>
              <a:rPr lang="en-US" sz="1200" b="0" baseline="0" dirty="0" smtClean="0">
                <a:latin typeface="Arial" panose="020B0604020202020204" pitchFamily="34" charset="0"/>
                <a:cs typeface="Arial" panose="020B0604020202020204" pitchFamily="34" charset="0"/>
              </a:rPr>
              <a:t>.</a:t>
            </a:r>
          </a:p>
        </p:txBody>
      </p:sp>
      <p:sp>
        <p:nvSpPr>
          <p:cNvPr id="993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1CA02B12-4113-41DF-9501-889FB983C640}" type="slidenum">
              <a:rPr lang="en-US" smtClean="0">
                <a:solidFill>
                  <a:prstClr val="black"/>
                </a:solidFill>
                <a:latin typeface="Trebuchet MS" pitchFamily="34" charset="0"/>
              </a:rPr>
              <a:pPr/>
              <a:t>42</a:t>
            </a:fld>
            <a:endParaRPr lang="en-US" smtClean="0">
              <a:solidFill>
                <a:prstClr val="black"/>
              </a:solidFill>
              <a:latin typeface="Trebuchet MS"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ln/>
        </p:spPr>
        <p:txBody>
          <a:bodyPr/>
          <a:lstStyle/>
          <a:p>
            <a:pPr>
              <a:defRPr/>
            </a:pPr>
            <a:r>
              <a:rPr lang="en-US" sz="1200" dirty="0" smtClean="0">
                <a:latin typeface="Arial" panose="020B0604020202020204" pitchFamily="34" charset="0"/>
                <a:cs typeface="Arial" panose="020B0604020202020204" pitchFamily="34" charset="0"/>
              </a:rPr>
              <a:t>After registering the student, the</a:t>
            </a:r>
            <a:r>
              <a:rPr lang="en-US" sz="1200" baseline="0" dirty="0" smtClean="0">
                <a:latin typeface="Arial" panose="020B0604020202020204" pitchFamily="34" charset="0"/>
                <a:cs typeface="Arial" panose="020B0604020202020204" pitchFamily="34" charset="0"/>
              </a:rPr>
              <a:t> student will need to be assigned a registration class and test(s).  From the </a:t>
            </a:r>
            <a:r>
              <a:rPr lang="en-US" sz="1200" i="1" baseline="0" dirty="0" smtClean="0">
                <a:latin typeface="Arial" panose="020B0604020202020204" pitchFamily="34" charset="0"/>
                <a:cs typeface="Arial" panose="020B0604020202020204" pitchFamily="34" charset="0"/>
              </a:rPr>
              <a:t>Register Students </a:t>
            </a:r>
            <a:r>
              <a:rPr lang="en-US" sz="1200" baseline="0" dirty="0" smtClean="0">
                <a:latin typeface="Arial" panose="020B0604020202020204" pitchFamily="34" charset="0"/>
                <a:cs typeface="Arial" panose="020B0604020202020204" pitchFamily="34" charset="0"/>
              </a:rPr>
              <a:t>screen, choose “</a:t>
            </a:r>
            <a:r>
              <a:rPr lang="en-US" sz="1200" i="0" baseline="0" dirty="0" smtClean="0">
                <a:latin typeface="Arial" panose="020B0604020202020204" pitchFamily="34" charset="0"/>
                <a:cs typeface="Arial" panose="020B0604020202020204" pitchFamily="34" charset="0"/>
              </a:rPr>
              <a:t>Registered Students” </a:t>
            </a:r>
            <a:r>
              <a:rPr lang="en-US" sz="1200" baseline="0" dirty="0" smtClean="0">
                <a:latin typeface="Arial" panose="020B0604020202020204" pitchFamily="34" charset="0"/>
                <a:cs typeface="Arial" panose="020B0604020202020204" pitchFamily="34" charset="0"/>
              </a:rPr>
              <a:t>from the </a:t>
            </a:r>
            <a:r>
              <a:rPr lang="en-US" sz="1200" b="1" baseline="0" dirty="0" smtClean="0">
                <a:latin typeface="Arial" panose="020B0604020202020204" pitchFamily="34" charset="0"/>
                <a:cs typeface="Arial" panose="020B0604020202020204" pitchFamily="34" charset="0"/>
              </a:rPr>
              <a:t>View by </a:t>
            </a:r>
            <a:r>
              <a:rPr lang="en-US" sz="1200" baseline="0" dirty="0" smtClean="0">
                <a:latin typeface="Arial" panose="020B0604020202020204" pitchFamily="34" charset="0"/>
                <a:cs typeface="Arial" panose="020B0604020202020204" pitchFamily="34" charset="0"/>
              </a:rPr>
              <a:t>options set.  Enter search criteria and select the appropriate student.</a:t>
            </a:r>
            <a:endParaRPr lang="en-US" sz="1200" dirty="0" smtClean="0">
              <a:latin typeface="Arial" panose="020B0604020202020204" pitchFamily="34" charset="0"/>
              <a:cs typeface="Arial" panose="020B0604020202020204" pitchFamily="34" charset="0"/>
            </a:endParaRPr>
          </a:p>
          <a:p>
            <a:pPr>
              <a:defRPr/>
            </a:pPr>
            <a:endParaRPr lang="en-US" sz="1200" dirty="0" smtClean="0">
              <a:latin typeface="Arial" panose="020B0604020202020204" pitchFamily="34" charset="0"/>
              <a:cs typeface="Arial" panose="020B0604020202020204" pitchFamily="34" charset="0"/>
            </a:endParaRPr>
          </a:p>
          <a:p>
            <a:pPr>
              <a:defRPr/>
            </a:pPr>
            <a:r>
              <a:rPr lang="en-US" sz="1200" dirty="0" smtClean="0">
                <a:latin typeface="Arial" panose="020B0604020202020204" pitchFamily="34" charset="0"/>
                <a:cs typeface="Arial" panose="020B0604020202020204" pitchFamily="34" charset="0"/>
              </a:rPr>
              <a:t>Go</a:t>
            </a:r>
            <a:r>
              <a:rPr lang="en-US" sz="1200" baseline="0" dirty="0" smtClean="0">
                <a:latin typeface="Arial" panose="020B0604020202020204" pitchFamily="34" charset="0"/>
                <a:cs typeface="Arial" panose="020B0604020202020204" pitchFamily="34" charset="0"/>
              </a:rPr>
              <a:t> to the </a:t>
            </a:r>
            <a:r>
              <a:rPr lang="en-US" sz="1200" i="1" baseline="0" dirty="0" smtClean="0">
                <a:latin typeface="Arial" panose="020B0604020202020204" pitchFamily="34" charset="0"/>
                <a:cs typeface="Arial" panose="020B0604020202020204" pitchFamily="34" charset="0"/>
              </a:rPr>
              <a:t>Assigned Groups </a:t>
            </a:r>
            <a:r>
              <a:rPr lang="en-US" sz="1200" baseline="0" dirty="0" smtClean="0">
                <a:latin typeface="Arial" panose="020B0604020202020204" pitchFamily="34" charset="0"/>
                <a:cs typeface="Arial" panose="020B0604020202020204" pitchFamily="34" charset="0"/>
              </a:rPr>
              <a:t>tab and click either </a:t>
            </a:r>
            <a:r>
              <a:rPr lang="en-US" sz="1200" b="1" baseline="0" dirty="0" smtClean="0">
                <a:latin typeface="Arial" panose="020B0604020202020204" pitchFamily="34" charset="0"/>
                <a:cs typeface="Arial" panose="020B0604020202020204" pitchFamily="34" charset="0"/>
              </a:rPr>
              <a:t>Add Class Assignment </a:t>
            </a:r>
            <a:r>
              <a:rPr lang="en-US" sz="1200" baseline="0" dirty="0" smtClean="0">
                <a:latin typeface="Arial" panose="020B0604020202020204" pitchFamily="34" charset="0"/>
                <a:cs typeface="Arial" panose="020B0604020202020204" pitchFamily="34" charset="0"/>
              </a:rPr>
              <a:t>to select an existing class, or </a:t>
            </a:r>
            <a:r>
              <a:rPr lang="en-US" sz="1200" b="1" baseline="0" dirty="0" smtClean="0">
                <a:latin typeface="Arial" panose="020B0604020202020204" pitchFamily="34" charset="0"/>
                <a:cs typeface="Arial" panose="020B0604020202020204" pitchFamily="34" charset="0"/>
              </a:rPr>
              <a:t>New Class </a:t>
            </a:r>
            <a:r>
              <a:rPr lang="en-US" sz="1200" baseline="0" dirty="0" smtClean="0">
                <a:latin typeface="Arial" panose="020B0604020202020204" pitchFamily="34" charset="0"/>
                <a:cs typeface="Arial" panose="020B0604020202020204" pitchFamily="34" charset="0"/>
              </a:rPr>
              <a:t>to create a new registration class.</a:t>
            </a:r>
          </a:p>
          <a:p>
            <a:pPr>
              <a:defRPr/>
            </a:pPr>
            <a:endParaRPr lang="en-US" sz="1200" baseline="0" dirty="0" smtClean="0">
              <a:latin typeface="Arial" panose="020B0604020202020204" pitchFamily="34" charset="0"/>
              <a:cs typeface="Arial" panose="020B0604020202020204" pitchFamily="34" charset="0"/>
            </a:endParaRPr>
          </a:p>
          <a:p>
            <a:pPr>
              <a:defRPr/>
            </a:pPr>
            <a:r>
              <a:rPr lang="en-US" sz="1200" baseline="0" dirty="0" smtClean="0">
                <a:latin typeface="Arial" panose="020B0604020202020204" pitchFamily="34" charset="0"/>
                <a:cs typeface="Arial" panose="020B0604020202020204" pitchFamily="34" charset="0"/>
              </a:rPr>
              <a:t>After selecting a registration class, select the </a:t>
            </a:r>
            <a:r>
              <a:rPr lang="en-US" sz="1200" i="1" baseline="0" dirty="0" smtClean="0">
                <a:latin typeface="Arial" panose="020B0604020202020204" pitchFamily="34" charset="0"/>
                <a:cs typeface="Arial" panose="020B0604020202020204" pitchFamily="34" charset="0"/>
              </a:rPr>
              <a:t>Assigned Tests</a:t>
            </a:r>
            <a:r>
              <a:rPr lang="en-US" sz="1200" i="0" baseline="0" dirty="0" smtClean="0">
                <a:latin typeface="Arial" panose="020B0604020202020204" pitchFamily="34" charset="0"/>
                <a:cs typeface="Arial" panose="020B0604020202020204" pitchFamily="34" charset="0"/>
              </a:rPr>
              <a:t> tab to add a test.  Only one test can be added at a time; if a student is taking more than one test, you will need to add each test separately on the </a:t>
            </a:r>
            <a:r>
              <a:rPr lang="en-US" sz="1200" i="1" baseline="0" dirty="0" smtClean="0">
                <a:latin typeface="Arial" panose="020B0604020202020204" pitchFamily="34" charset="0"/>
                <a:cs typeface="Arial" panose="020B0604020202020204" pitchFamily="34" charset="0"/>
              </a:rPr>
              <a:t>Assigned Tests </a:t>
            </a:r>
            <a:r>
              <a:rPr lang="en-US" sz="1200" i="0" baseline="0" dirty="0" smtClean="0">
                <a:latin typeface="Arial" panose="020B0604020202020204" pitchFamily="34" charset="0"/>
                <a:cs typeface="Arial" panose="020B0604020202020204" pitchFamily="34" charset="0"/>
              </a:rPr>
              <a:t>tab.</a:t>
            </a:r>
            <a:endParaRPr lang="en-US" sz="1200" dirty="0" smtClean="0">
              <a:latin typeface="Arial" panose="020B0604020202020204" pitchFamily="34" charset="0"/>
              <a:cs typeface="Arial" panose="020B0604020202020204" pitchFamily="34" charset="0"/>
            </a:endParaRPr>
          </a:p>
        </p:txBody>
      </p:sp>
      <p:sp>
        <p:nvSpPr>
          <p:cNvPr id="993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1CA02B12-4113-41DF-9501-889FB983C640}" type="slidenum">
              <a:rPr lang="en-US" smtClean="0">
                <a:solidFill>
                  <a:prstClr val="black"/>
                </a:solidFill>
                <a:latin typeface="Trebuchet MS" pitchFamily="34" charset="0"/>
              </a:rPr>
              <a:pPr/>
              <a:t>43</a:t>
            </a:fld>
            <a:endParaRPr lang="en-US" smtClean="0">
              <a:solidFill>
                <a:prstClr val="black"/>
              </a:solidFill>
              <a:latin typeface="Trebuchet MS"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ln/>
        </p:spPr>
        <p:txBody>
          <a:bodyPr/>
          <a:lstStyle/>
          <a:p>
            <a:pPr>
              <a:defRPr/>
            </a:pPr>
            <a:r>
              <a:rPr lang="en-US" sz="1200" dirty="0" smtClean="0">
                <a:latin typeface="Arial" panose="020B0604020202020204" pitchFamily="34" charset="0"/>
                <a:cs typeface="Arial" panose="020B0604020202020204" pitchFamily="34" charset="0"/>
              </a:rPr>
              <a:t>From the </a:t>
            </a:r>
            <a:r>
              <a:rPr lang="en-US" sz="1200" i="1" dirty="0" smtClean="0">
                <a:latin typeface="Arial" panose="020B0604020202020204" pitchFamily="34" charset="0"/>
                <a:cs typeface="Arial" panose="020B0604020202020204" pitchFamily="34" charset="0"/>
              </a:rPr>
              <a:t>Register</a:t>
            </a:r>
            <a:r>
              <a:rPr lang="en-US" sz="1200" i="1" baseline="0" dirty="0" smtClean="0">
                <a:latin typeface="Arial" panose="020B0604020202020204" pitchFamily="34" charset="0"/>
                <a:cs typeface="Arial" panose="020B0604020202020204" pitchFamily="34" charset="0"/>
              </a:rPr>
              <a:t> Students</a:t>
            </a:r>
            <a:r>
              <a:rPr lang="en-US" sz="1200" i="0" baseline="0" dirty="0" smtClean="0">
                <a:latin typeface="Arial" panose="020B0604020202020204" pitchFamily="34" charset="0"/>
                <a:cs typeface="Arial" panose="020B0604020202020204" pitchFamily="34" charset="0"/>
              </a:rPr>
              <a:t> screen, you are able to run reports to help you manage your student registrations. </a:t>
            </a:r>
          </a:p>
          <a:p>
            <a:pPr>
              <a:defRPr/>
            </a:pPr>
            <a:endParaRPr lang="en-US" sz="1200" b="0" i="0" baseline="0" dirty="0" smtClean="0">
              <a:latin typeface="Arial" panose="020B0604020202020204" pitchFamily="34" charset="0"/>
              <a:cs typeface="Arial" panose="020B0604020202020204" pitchFamily="34" charset="0"/>
            </a:endParaRPr>
          </a:p>
          <a:p>
            <a:pPr>
              <a:defRPr/>
            </a:pPr>
            <a:r>
              <a:rPr lang="en-US" sz="1200" b="0" i="0" baseline="0" dirty="0" smtClean="0">
                <a:latin typeface="Arial" panose="020B0604020202020204" pitchFamily="34" charset="0"/>
                <a:cs typeface="Arial" panose="020B0604020202020204" pitchFamily="34" charset="0"/>
              </a:rPr>
              <a:t>Four report options are available: Request Registration File, Request Registration Summary, Request Test Summary, and Request Attempt File.  Reports will extract data for students matching the current search criteria.  Once run, these reports are found on Test Results &gt; View Published Reports.  </a:t>
            </a:r>
          </a:p>
          <a:p>
            <a:pPr>
              <a:defRPr/>
            </a:pPr>
            <a:endParaRPr lang="en-US" sz="1200" b="0" i="0" baseline="0" dirty="0" smtClean="0">
              <a:latin typeface="Arial" panose="020B0604020202020204" pitchFamily="34" charset="0"/>
              <a:cs typeface="Arial" panose="020B0604020202020204" pitchFamily="34" charset="0"/>
            </a:endParaRPr>
          </a:p>
          <a:p>
            <a:pPr>
              <a:defRPr/>
            </a:pPr>
            <a:r>
              <a:rPr lang="en-US" sz="1200" b="0" i="0" baseline="0" dirty="0" smtClean="0">
                <a:latin typeface="Arial" panose="020B0604020202020204" pitchFamily="34" charset="0"/>
                <a:cs typeface="Arial" panose="020B0604020202020204" pitchFamily="34" charset="0"/>
              </a:rPr>
              <a:t>The two registration reports will be used most frequently. </a:t>
            </a:r>
            <a:r>
              <a:rPr lang="en-US" sz="1200" b="0" i="0" u="none" strike="noStrike" kern="1200" baseline="0" dirty="0" smtClean="0">
                <a:latin typeface="Arial" panose="020B0604020202020204" pitchFamily="34" charset="0"/>
                <a:cs typeface="Arial" panose="020B0604020202020204" pitchFamily="34" charset="0"/>
              </a:rPr>
              <a:t>You can request a registration file to update information (such as change from paper to computer-based (online) testing, update students’ grade levels, or update demographics) and then upload the updated student information using the registration file via </a:t>
            </a:r>
            <a:r>
              <a:rPr lang="en-US" sz="1200" b="0" i="1" u="none" strike="noStrike" kern="1200" baseline="0" dirty="0" smtClean="0">
                <a:latin typeface="Arial" panose="020B0604020202020204" pitchFamily="34" charset="0"/>
                <a:cs typeface="Arial" panose="020B0604020202020204" pitchFamily="34" charset="0"/>
              </a:rPr>
              <a:t>Send Student Data</a:t>
            </a:r>
            <a:r>
              <a:rPr lang="en-US" sz="1200" b="0" i="0" u="none" strike="noStrike" kern="1200" baseline="0" dirty="0" smtClean="0">
                <a:latin typeface="Arial" panose="020B0604020202020204" pitchFamily="34" charset="0"/>
                <a:cs typeface="Arial" panose="020B0604020202020204" pitchFamily="34" charset="0"/>
              </a:rPr>
              <a:t>. </a:t>
            </a:r>
          </a:p>
          <a:p>
            <a:endParaRPr lang="en-US" sz="1200" b="0" i="0" u="none" strike="noStrike" kern="1200" baseline="0" dirty="0" smtClean="0">
              <a:latin typeface="Arial" panose="020B0604020202020204" pitchFamily="34" charset="0"/>
              <a:cs typeface="Arial" panose="020B0604020202020204" pitchFamily="34" charset="0"/>
            </a:endParaRPr>
          </a:p>
          <a:p>
            <a:r>
              <a:rPr lang="en-US" sz="1200" b="0" i="0" u="none" strike="noStrike" kern="1200" baseline="0" dirty="0" smtClean="0">
                <a:latin typeface="Arial" panose="020B0604020202020204" pitchFamily="34" charset="0"/>
                <a:cs typeface="Arial" panose="020B0604020202020204" pitchFamily="34" charset="0"/>
              </a:rPr>
              <a:t>You can also request a copy of the registration summary file that includes counts of unregistered students, registered students, students being tested, students with existing test assignments, students with valid test attempts, and students with failed test attempts. The report includes only schools that are participating in the selected test administration.</a:t>
            </a:r>
            <a:endParaRPr lang="en-US" sz="1200" b="0" baseline="0" dirty="0" smtClean="0">
              <a:latin typeface="Arial" panose="020B0604020202020204" pitchFamily="34" charset="0"/>
              <a:cs typeface="Arial" panose="020B0604020202020204" pitchFamily="34" charset="0"/>
            </a:endParaRPr>
          </a:p>
        </p:txBody>
      </p:sp>
      <p:sp>
        <p:nvSpPr>
          <p:cNvPr id="993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1CA02B12-4113-41DF-9501-889FB983C640}" type="slidenum">
              <a:rPr lang="en-US" smtClean="0">
                <a:solidFill>
                  <a:prstClr val="black"/>
                </a:solidFill>
                <a:latin typeface="Trebuchet MS" pitchFamily="34" charset="0"/>
              </a:rPr>
              <a:pPr/>
              <a:t>44</a:t>
            </a:fld>
            <a:endParaRPr lang="en-US" smtClean="0">
              <a:solidFill>
                <a:prstClr val="black"/>
              </a:solidFill>
              <a:latin typeface="Trebuchet MS"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ln/>
        </p:spPr>
        <p:txBody>
          <a:bodyPr/>
          <a:lstStyle/>
          <a:p>
            <a:pPr>
              <a:defRPr/>
            </a:pPr>
            <a:r>
              <a:rPr lang="en-US" sz="1200" dirty="0" smtClean="0">
                <a:solidFill>
                  <a:schemeClr val="tx1"/>
                </a:solidFill>
                <a:latin typeface="Arial" pitchFamily="34" charset="0"/>
                <a:cs typeface="Arial" pitchFamily="34" charset="0"/>
              </a:rPr>
              <a:t>Finally,</a:t>
            </a:r>
            <a:r>
              <a:rPr lang="en-US" sz="1200" baseline="0" dirty="0" smtClean="0">
                <a:solidFill>
                  <a:schemeClr val="tx1"/>
                </a:solidFill>
                <a:latin typeface="Arial" pitchFamily="34" charset="0"/>
                <a:cs typeface="Arial" pitchFamily="34" charset="0"/>
              </a:rPr>
              <a:t> f</a:t>
            </a:r>
            <a:r>
              <a:rPr lang="en-US" sz="1200" dirty="0" smtClean="0">
                <a:solidFill>
                  <a:schemeClr val="tx1"/>
                </a:solidFill>
                <a:latin typeface="Arial" pitchFamily="34" charset="0"/>
                <a:cs typeface="Arial" pitchFamily="34" charset="0"/>
              </a:rPr>
              <a:t>rom the </a:t>
            </a:r>
            <a:r>
              <a:rPr lang="en-US" sz="1200" i="1" dirty="0" smtClean="0">
                <a:solidFill>
                  <a:schemeClr val="tx1"/>
                </a:solidFill>
                <a:latin typeface="Arial" pitchFamily="34" charset="0"/>
                <a:cs typeface="Arial" pitchFamily="34" charset="0"/>
              </a:rPr>
              <a:t>Register</a:t>
            </a:r>
            <a:r>
              <a:rPr lang="en-US" sz="1200" i="1" baseline="0" dirty="0" smtClean="0">
                <a:solidFill>
                  <a:schemeClr val="tx1"/>
                </a:solidFill>
                <a:latin typeface="Arial" pitchFamily="34" charset="0"/>
                <a:cs typeface="Arial" pitchFamily="34" charset="0"/>
              </a:rPr>
              <a:t> Students</a:t>
            </a:r>
            <a:r>
              <a:rPr lang="en-US" sz="1200" i="0" baseline="0" dirty="0" smtClean="0">
                <a:solidFill>
                  <a:schemeClr val="tx1"/>
                </a:solidFill>
                <a:latin typeface="Arial" pitchFamily="34" charset="0"/>
                <a:cs typeface="Arial" pitchFamily="34" charset="0"/>
              </a:rPr>
              <a:t> screen, you can also view, remove, or update student registrations as needed. </a:t>
            </a:r>
          </a:p>
          <a:p>
            <a:pPr>
              <a:defRPr/>
            </a:pPr>
            <a:endParaRPr lang="en-US" sz="1200" b="0" i="0" baseline="0" dirty="0" smtClean="0">
              <a:solidFill>
                <a:schemeClr val="tx1"/>
              </a:solidFill>
              <a:latin typeface="Arial" pitchFamily="34" charset="0"/>
              <a:cs typeface="Arial" pitchFamily="34" charset="0"/>
            </a:endParaRPr>
          </a:p>
          <a:p>
            <a:pPr>
              <a:defRPr/>
            </a:pPr>
            <a:r>
              <a:rPr lang="en-US" sz="1200" b="0" i="0" baseline="0" dirty="0" smtClean="0">
                <a:solidFill>
                  <a:schemeClr val="tx1"/>
                </a:solidFill>
                <a:latin typeface="Arial" pitchFamily="34" charset="0"/>
                <a:cs typeface="Arial" pitchFamily="34" charset="0"/>
              </a:rPr>
              <a:t>To remove a student’s registration, enter search criteria and then select the checkbox next to the name of the student or students you wish to update.  Then click </a:t>
            </a:r>
            <a:r>
              <a:rPr lang="en-US" sz="1200" b="1" i="1" baseline="0" dirty="0" smtClean="0">
                <a:solidFill>
                  <a:schemeClr val="tx1"/>
                </a:solidFill>
                <a:latin typeface="Arial" pitchFamily="34" charset="0"/>
                <a:cs typeface="Arial" pitchFamily="34" charset="0"/>
              </a:rPr>
              <a:t>Remove Registration</a:t>
            </a:r>
            <a:r>
              <a:rPr lang="en-US" sz="1200" b="0" i="0" baseline="0" dirty="0" smtClean="0">
                <a:solidFill>
                  <a:schemeClr val="tx1"/>
                </a:solidFill>
                <a:latin typeface="Arial" pitchFamily="34" charset="0"/>
                <a:cs typeface="Arial" pitchFamily="34" charset="0"/>
              </a:rPr>
              <a:t>. </a:t>
            </a:r>
          </a:p>
          <a:p>
            <a:pPr>
              <a:defRPr/>
            </a:pPr>
            <a:endParaRPr lang="en-US" sz="1200" b="0" i="0" baseline="0" dirty="0" smtClean="0">
              <a:solidFill>
                <a:schemeClr val="tx1"/>
              </a:solidFill>
              <a:latin typeface="Arial" pitchFamily="34" charset="0"/>
              <a:cs typeface="Arial" pitchFamily="34" charset="0"/>
            </a:endParaRPr>
          </a:p>
          <a:p>
            <a:pPr>
              <a:defRPr/>
            </a:pPr>
            <a:r>
              <a:rPr lang="en-US" sz="1200" b="0" i="0" baseline="0" dirty="0" smtClean="0">
                <a:solidFill>
                  <a:schemeClr val="tx1"/>
                </a:solidFill>
                <a:latin typeface="Arial" pitchFamily="34" charset="0"/>
                <a:cs typeface="Arial" pitchFamily="34" charset="0"/>
              </a:rPr>
              <a:t>To view or update a student’s registration, select the link for the student’s name.  Select the appropriate tab to view information, and click the </a:t>
            </a:r>
            <a:r>
              <a:rPr lang="en-US" sz="1200" b="1" i="1" baseline="0" dirty="0" smtClean="0">
                <a:solidFill>
                  <a:schemeClr val="tx1"/>
                </a:solidFill>
                <a:latin typeface="Arial" pitchFamily="34" charset="0"/>
                <a:cs typeface="Arial" pitchFamily="34" charset="0"/>
              </a:rPr>
              <a:t>Edit</a:t>
            </a:r>
            <a:r>
              <a:rPr lang="en-US" sz="1200" b="1" i="0" baseline="0" dirty="0" smtClean="0">
                <a:solidFill>
                  <a:schemeClr val="tx1"/>
                </a:solidFill>
                <a:latin typeface="Arial" pitchFamily="34" charset="0"/>
                <a:cs typeface="Arial" pitchFamily="34" charset="0"/>
              </a:rPr>
              <a:t> </a:t>
            </a:r>
            <a:r>
              <a:rPr lang="en-US" sz="1200" b="0" i="0" baseline="0" dirty="0" smtClean="0">
                <a:solidFill>
                  <a:schemeClr val="tx1"/>
                </a:solidFill>
                <a:latin typeface="Arial" pitchFamily="34" charset="0"/>
                <a:cs typeface="Arial" pitchFamily="34" charset="0"/>
              </a:rPr>
              <a:t>button to make any necessary updates.  When edits for the tab are complete, click </a:t>
            </a:r>
            <a:r>
              <a:rPr lang="en-US" sz="1200" b="1" i="1" baseline="0" dirty="0" smtClean="0">
                <a:solidFill>
                  <a:schemeClr val="tx1"/>
                </a:solidFill>
                <a:latin typeface="Arial" pitchFamily="34" charset="0"/>
                <a:cs typeface="Arial" pitchFamily="34" charset="0"/>
              </a:rPr>
              <a:t>Save</a:t>
            </a:r>
            <a:r>
              <a:rPr lang="en-US" sz="1200" b="0" i="0" baseline="0" dirty="0" smtClean="0">
                <a:solidFill>
                  <a:schemeClr val="tx1"/>
                </a:solidFill>
                <a:latin typeface="Arial" pitchFamily="34" charset="0"/>
                <a:cs typeface="Arial" pitchFamily="34" charset="0"/>
              </a:rPr>
              <a:t> to finalize your changes.</a:t>
            </a:r>
          </a:p>
        </p:txBody>
      </p:sp>
      <p:sp>
        <p:nvSpPr>
          <p:cNvPr id="993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1CA02B12-4113-41DF-9501-889FB983C640}" type="slidenum">
              <a:rPr lang="en-US" smtClean="0">
                <a:latin typeface="Trebuchet MS" pitchFamily="34" charset="0"/>
              </a:rPr>
              <a:pPr/>
              <a:t>45</a:t>
            </a:fld>
            <a:endParaRPr lang="en-US" smtClean="0">
              <a:latin typeface="Trebuchet MS"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b="0" i="0" u="none" strike="noStrike" kern="1200" baseline="0" dirty="0" smtClean="0">
                <a:solidFill>
                  <a:schemeClr val="tx1"/>
                </a:solidFill>
                <a:latin typeface="Arial" pitchFamily="34" charset="0"/>
                <a:ea typeface="+mn-ea"/>
                <a:cs typeface="Arial" pitchFamily="34" charset="0"/>
              </a:rPr>
              <a:t>Most activities associated with computer-based (online) test sessions will be performed on the </a:t>
            </a:r>
            <a:r>
              <a:rPr lang="en-US" sz="1100" b="0" i="1" u="none" strike="noStrike" kern="1200" baseline="0" dirty="0" smtClean="0">
                <a:solidFill>
                  <a:schemeClr val="tx1"/>
                </a:solidFill>
                <a:latin typeface="Arial" pitchFamily="34" charset="0"/>
                <a:ea typeface="+mn-ea"/>
                <a:cs typeface="Arial" pitchFamily="34" charset="0"/>
              </a:rPr>
              <a:t>Manage Test Sessions</a:t>
            </a:r>
            <a:r>
              <a:rPr lang="en-US" sz="1100" b="0" i="0" u="none" strike="noStrike" kern="1200" baseline="0" dirty="0" smtClean="0">
                <a:solidFill>
                  <a:schemeClr val="tx1"/>
                </a:solidFill>
                <a:latin typeface="Arial" pitchFamily="34" charset="0"/>
                <a:ea typeface="+mn-ea"/>
                <a:cs typeface="Arial" pitchFamily="34" charset="0"/>
              </a:rPr>
              <a:t> screen.  This is where PearsonAccess will be utilized by online session administrators and online test administrators who oversee online testing.</a:t>
            </a:r>
          </a:p>
          <a:p>
            <a:endParaRPr lang="en-US" sz="1100" b="0" i="0" u="none" strike="noStrike" kern="1200" baseline="0" dirty="0" smtClean="0">
              <a:solidFill>
                <a:schemeClr val="tx1"/>
              </a:solidFill>
              <a:latin typeface="Arial" pitchFamily="34" charset="0"/>
              <a:ea typeface="+mn-ea"/>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b="0" i="0" u="none" strike="noStrike" kern="1200" baseline="0" dirty="0" smtClean="0">
                <a:solidFill>
                  <a:schemeClr val="tx1"/>
                </a:solidFill>
                <a:latin typeface="Arial" pitchFamily="34" charset="0"/>
                <a:ea typeface="+mn-ea"/>
                <a:cs typeface="Arial" pitchFamily="34" charset="0"/>
              </a:rPr>
              <a:t>Test sessions are virtual groupings of students who will test at the same time or place.  From this screen, authorized personnel will be able to create new sessions, view or edit existing sessions, delete sessions, and access reports to help track and monitor sessions.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100" b="0" i="0" u="none" strike="noStrike" kern="1200" baseline="0" dirty="0" smtClean="0">
              <a:solidFill>
                <a:schemeClr val="tx1"/>
              </a:solidFill>
              <a:latin typeface="Arial" pitchFamily="34" charset="0"/>
              <a:ea typeface="+mn-ea"/>
              <a:cs typeface="Arial" pitchFamily="34" charset="0"/>
            </a:endParaRPr>
          </a:p>
          <a:p>
            <a:pPr marL="171450" indent="-171450" fontAlgn="auto">
              <a:spcAft>
                <a:spcPts val="0"/>
              </a:spcAft>
              <a:buFont typeface="Arial" panose="020B0604020202020204" pitchFamily="34" charset="0"/>
              <a:buChar char="•"/>
            </a:pPr>
            <a:r>
              <a:rPr lang="en-US" sz="1100" dirty="0" smtClean="0">
                <a:solidFill>
                  <a:schemeClr val="tx1"/>
                </a:solidFill>
                <a:latin typeface="Arial" pitchFamily="34" charset="0"/>
                <a:cs typeface="Arial" pitchFamily="34" charset="0"/>
              </a:rPr>
              <a:t>To view or edit an existing session, click on the session name. </a:t>
            </a:r>
          </a:p>
          <a:p>
            <a:pPr marL="171450" indent="-171450" fontAlgn="auto">
              <a:spcAft>
                <a:spcPts val="0"/>
              </a:spcAft>
              <a:buFont typeface="Arial" panose="020B0604020202020204" pitchFamily="34" charset="0"/>
              <a:buChar char="•"/>
            </a:pPr>
            <a:r>
              <a:rPr lang="en-US" sz="1100" dirty="0" smtClean="0">
                <a:solidFill>
                  <a:schemeClr val="tx1"/>
                </a:solidFill>
                <a:latin typeface="Arial" pitchFamily="34" charset="0"/>
                <a:cs typeface="Arial" pitchFamily="34" charset="0"/>
              </a:rPr>
              <a:t>To create a new session, click </a:t>
            </a:r>
            <a:r>
              <a:rPr lang="en-US" sz="1100" b="1" i="1" dirty="0" smtClean="0">
                <a:solidFill>
                  <a:schemeClr val="tx1"/>
                </a:solidFill>
                <a:latin typeface="Arial" pitchFamily="34" charset="0"/>
                <a:cs typeface="Arial" pitchFamily="34" charset="0"/>
              </a:rPr>
              <a:t>New Session</a:t>
            </a:r>
            <a:r>
              <a:rPr lang="en-US" sz="1100" dirty="0" smtClean="0">
                <a:solidFill>
                  <a:schemeClr val="tx1"/>
                </a:solidFill>
                <a:latin typeface="Arial" pitchFamily="34" charset="0"/>
                <a:cs typeface="Arial" pitchFamily="34" charset="0"/>
              </a:rPr>
              <a:t>. </a:t>
            </a:r>
          </a:p>
          <a:p>
            <a:pPr marL="171450" indent="-171450" fontAlgn="auto">
              <a:spcAft>
                <a:spcPts val="0"/>
              </a:spcAft>
              <a:buFont typeface="Arial" panose="020B0604020202020204" pitchFamily="34" charset="0"/>
              <a:buChar char="•"/>
            </a:pPr>
            <a:r>
              <a:rPr lang="en-US" sz="1100" dirty="0" smtClean="0">
                <a:solidFill>
                  <a:schemeClr val="tx1"/>
                </a:solidFill>
                <a:latin typeface="Arial" pitchFamily="34" charset="0"/>
                <a:cs typeface="Arial" pitchFamily="34" charset="0"/>
              </a:rPr>
              <a:t>To delete a session, place a check mark next to the session name and then click </a:t>
            </a:r>
            <a:r>
              <a:rPr lang="en-US" sz="1100" b="1" i="1" dirty="0" smtClean="0">
                <a:solidFill>
                  <a:schemeClr val="tx1"/>
                </a:solidFill>
                <a:latin typeface="Arial" pitchFamily="34" charset="0"/>
                <a:cs typeface="Arial" pitchFamily="34" charset="0"/>
              </a:rPr>
              <a:t>Delete</a:t>
            </a:r>
            <a:r>
              <a:rPr lang="en-US" sz="1100" dirty="0" smtClean="0">
                <a:solidFill>
                  <a:schemeClr val="tx1"/>
                </a:solidFill>
                <a:latin typeface="Arial" pitchFamily="34" charset="0"/>
                <a:cs typeface="Arial" pitchFamily="34" charset="0"/>
              </a:rPr>
              <a:t>. </a:t>
            </a:r>
          </a:p>
          <a:p>
            <a:pPr marL="171450" indent="-171450" fontAlgn="auto">
              <a:spcAft>
                <a:spcPts val="0"/>
              </a:spcAft>
              <a:buFont typeface="Arial" panose="020B0604020202020204" pitchFamily="34" charset="0"/>
              <a:buChar char="•"/>
            </a:pPr>
            <a:r>
              <a:rPr lang="en-US" sz="1100" dirty="0" smtClean="0">
                <a:solidFill>
                  <a:schemeClr val="tx1"/>
                </a:solidFill>
                <a:latin typeface="Arial" pitchFamily="34" charset="0"/>
                <a:cs typeface="Arial" pitchFamily="34" charset="0"/>
              </a:rPr>
              <a:t>To view details about currently scheduled test sessions, click </a:t>
            </a:r>
            <a:r>
              <a:rPr lang="en-US" sz="1100" b="1" i="1" dirty="0" smtClean="0">
                <a:solidFill>
                  <a:schemeClr val="tx1"/>
                </a:solidFill>
                <a:latin typeface="Arial" pitchFamily="34" charset="0"/>
                <a:cs typeface="Arial" pitchFamily="34" charset="0"/>
              </a:rPr>
              <a:t>Currently Scheduled Sessions</a:t>
            </a:r>
            <a:r>
              <a:rPr lang="en-US" sz="1100" dirty="0" smtClean="0">
                <a:solidFill>
                  <a:schemeClr val="tx1"/>
                </a:solidFill>
                <a:latin typeface="Arial" pitchFamily="34" charset="0"/>
                <a:cs typeface="Arial" pitchFamily="34" charset="0"/>
              </a:rPr>
              <a:t>. </a:t>
            </a:r>
          </a:p>
          <a:p>
            <a:pPr marL="171450" indent="-171450" fontAlgn="auto">
              <a:spcAft>
                <a:spcPts val="0"/>
              </a:spcAft>
              <a:buFont typeface="Arial" panose="020B0604020202020204" pitchFamily="34" charset="0"/>
              <a:buChar char="•"/>
            </a:pPr>
            <a:r>
              <a:rPr lang="en-US" sz="1100" dirty="0" smtClean="0">
                <a:solidFill>
                  <a:schemeClr val="tx1"/>
                </a:solidFill>
                <a:latin typeface="Arial" pitchFamily="34" charset="0"/>
                <a:cs typeface="Arial" pitchFamily="34" charset="0"/>
              </a:rPr>
              <a:t>To view a CSV file with students registered to test but not in a session, click </a:t>
            </a:r>
            <a:r>
              <a:rPr lang="en-US" sz="1100" b="1" i="1" dirty="0" smtClean="0">
                <a:solidFill>
                  <a:schemeClr val="tx1"/>
                </a:solidFill>
                <a:latin typeface="Arial" pitchFamily="34" charset="0"/>
                <a:cs typeface="Arial" pitchFamily="34" charset="0"/>
              </a:rPr>
              <a:t>Students not assigned to session</a:t>
            </a:r>
            <a:r>
              <a:rPr lang="en-US" sz="1100" dirty="0" smtClean="0">
                <a:solidFill>
                  <a:schemeClr val="tx1"/>
                </a:solidFill>
                <a:latin typeface="Arial" pitchFamily="34" charset="0"/>
                <a:cs typeface="Arial" pitchFamily="34" charset="0"/>
              </a:rPr>
              <a:t>.</a:t>
            </a:r>
          </a:p>
          <a:p>
            <a:pPr marL="171450" indent="-171450" fontAlgn="auto">
              <a:spcAft>
                <a:spcPts val="0"/>
              </a:spcAft>
              <a:buFont typeface="Arial" panose="020B0604020202020204" pitchFamily="34" charset="0"/>
              <a:buChar char="•"/>
            </a:pPr>
            <a:r>
              <a:rPr lang="en-US" sz="1100" dirty="0" smtClean="0">
                <a:solidFill>
                  <a:schemeClr val="tx1"/>
                </a:solidFill>
                <a:latin typeface="Arial" pitchFamily="34" charset="0"/>
                <a:cs typeface="Arial" pitchFamily="34" charset="0"/>
              </a:rPr>
              <a:t>To download the session list as a CSV file, click </a:t>
            </a:r>
            <a:r>
              <a:rPr lang="en-US" sz="1100" b="1" i="1" dirty="0" smtClean="0">
                <a:solidFill>
                  <a:schemeClr val="tx1"/>
                </a:solidFill>
                <a:latin typeface="Arial" pitchFamily="34" charset="0"/>
                <a:cs typeface="Arial" pitchFamily="34" charset="0"/>
              </a:rPr>
              <a:t>Session List Download.</a:t>
            </a:r>
            <a:endParaRPr lang="en-US" sz="1100" b="0" i="1" u="none" strike="noStrike" kern="1200" baseline="0" dirty="0" smtClean="0">
              <a:solidFill>
                <a:schemeClr val="tx1"/>
              </a:solidFill>
              <a:latin typeface="Arial" pitchFamily="34" charset="0"/>
              <a:ea typeface="+mn-ea"/>
              <a:cs typeface="Arial" pitchFamily="34" charset="0"/>
            </a:endParaRP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46</a:t>
            </a:fld>
            <a:endParaRPr lang="en-US" smtClean="0">
              <a:latin typeface="Trebuchet MS"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xfrm>
            <a:off x="768350" y="4421823"/>
            <a:ext cx="5486400" cy="4189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b="0" i="0" u="none" strike="noStrike" kern="1200" baseline="0" dirty="0" smtClean="0">
                <a:solidFill>
                  <a:schemeClr val="tx1"/>
                </a:solidFill>
                <a:latin typeface="Arial" pitchFamily="34" charset="0"/>
                <a:ea typeface="+mn-ea"/>
                <a:cs typeface="Arial" pitchFamily="34" charset="0"/>
              </a:rPr>
              <a:t>Before students can take a computer-based test, test sessions must be created by the LEA/District Test Coordinator or School/Institution Test Coordinator.</a:t>
            </a:r>
          </a:p>
          <a:p>
            <a:endParaRPr lang="en-US" sz="1100" b="0" i="0" u="none" strike="noStrike" kern="1200" baseline="0" dirty="0" smtClean="0">
              <a:solidFill>
                <a:schemeClr val="tx1"/>
              </a:solidFill>
              <a:latin typeface="Arial" pitchFamily="34" charset="0"/>
              <a:ea typeface="+mn-ea"/>
              <a:cs typeface="Arial" pitchFamily="34" charset="0"/>
            </a:endParaRPr>
          </a:p>
          <a:p>
            <a:r>
              <a:rPr lang="en-US" sz="1100" b="0" i="0" u="none" strike="noStrike" kern="1200" baseline="0" dirty="0" smtClean="0">
                <a:solidFill>
                  <a:schemeClr val="tx1"/>
                </a:solidFill>
                <a:latin typeface="Arial" pitchFamily="34" charset="0"/>
                <a:ea typeface="+mn-ea"/>
                <a:cs typeface="Arial" pitchFamily="34" charset="0"/>
              </a:rPr>
              <a:t>From the </a:t>
            </a:r>
            <a:r>
              <a:rPr lang="en-US" sz="1100" b="0" i="1" u="none" strike="noStrike" kern="1200" baseline="0" dirty="0" smtClean="0">
                <a:solidFill>
                  <a:schemeClr val="tx1"/>
                </a:solidFill>
                <a:latin typeface="Arial" pitchFamily="34" charset="0"/>
                <a:ea typeface="+mn-ea"/>
                <a:cs typeface="Arial" pitchFamily="34" charset="0"/>
              </a:rPr>
              <a:t>Manage Test Sessions </a:t>
            </a:r>
            <a:r>
              <a:rPr lang="en-US" sz="1100" b="0" i="0" u="none" strike="noStrike" kern="1200" baseline="0" dirty="0" smtClean="0">
                <a:solidFill>
                  <a:schemeClr val="tx1"/>
                </a:solidFill>
                <a:latin typeface="Arial" pitchFamily="34" charset="0"/>
                <a:ea typeface="+mn-ea"/>
                <a:cs typeface="Arial" pitchFamily="34" charset="0"/>
              </a:rPr>
              <a:t>screen, c</a:t>
            </a:r>
            <a:r>
              <a:rPr lang="en-US" sz="1100" dirty="0" smtClean="0">
                <a:solidFill>
                  <a:schemeClr val="tx1"/>
                </a:solidFill>
                <a:latin typeface="Arial" pitchFamily="34" charset="0"/>
                <a:cs typeface="Arial" pitchFamily="34" charset="0"/>
              </a:rPr>
              <a:t>lick the </a:t>
            </a:r>
            <a:r>
              <a:rPr lang="en-US" sz="1100" b="1" i="1" dirty="0" smtClean="0">
                <a:solidFill>
                  <a:schemeClr val="tx1"/>
                </a:solidFill>
                <a:latin typeface="Arial" pitchFamily="34" charset="0"/>
                <a:cs typeface="Arial" pitchFamily="34" charset="0"/>
              </a:rPr>
              <a:t>New Session </a:t>
            </a:r>
            <a:r>
              <a:rPr lang="en-US" sz="1100" dirty="0" smtClean="0">
                <a:solidFill>
                  <a:schemeClr val="tx1"/>
                </a:solidFill>
                <a:latin typeface="Arial" pitchFamily="34" charset="0"/>
                <a:cs typeface="Arial" pitchFamily="34" charset="0"/>
              </a:rPr>
              <a:t>button. </a:t>
            </a:r>
            <a:r>
              <a:rPr lang="en-US" sz="1100" baseline="0" dirty="0" smtClean="0">
                <a:solidFill>
                  <a:schemeClr val="tx1"/>
                </a:solidFill>
                <a:latin typeface="Arial" pitchFamily="34" charset="0"/>
                <a:cs typeface="Arial" pitchFamily="34" charset="0"/>
              </a:rPr>
              <a:t> </a:t>
            </a:r>
            <a:r>
              <a:rPr lang="en-US" sz="1100" b="0" i="0" u="none" strike="noStrike" kern="1200" baseline="0" dirty="0" smtClean="0">
                <a:solidFill>
                  <a:schemeClr val="tx1"/>
                </a:solidFill>
                <a:latin typeface="Arial" pitchFamily="34" charset="0"/>
                <a:ea typeface="+mn-ea"/>
                <a:cs typeface="Arial" pitchFamily="34" charset="0"/>
              </a:rPr>
              <a:t>You will not be able to save the session unless all required fields have been selected; required fields are designated with a red arrow.  You must enter a session name and select a school before the remaining session details can be selected.  </a:t>
            </a:r>
          </a:p>
          <a:p>
            <a:endParaRPr lang="en-US" sz="1100" b="0" i="0" u="none" strike="noStrike" kern="1200" baseline="0" dirty="0" smtClean="0">
              <a:solidFill>
                <a:schemeClr val="tx1"/>
              </a:solidFill>
              <a:latin typeface="Arial" pitchFamily="34" charset="0"/>
              <a:ea typeface="+mn-ea"/>
              <a:cs typeface="Arial" pitchFamily="34" charset="0"/>
            </a:endParaRPr>
          </a:p>
          <a:p>
            <a:r>
              <a:rPr lang="en-US" sz="1100" b="0" i="0" u="none" strike="noStrike" kern="1200" baseline="0" dirty="0" smtClean="0">
                <a:solidFill>
                  <a:schemeClr val="tx1"/>
                </a:solidFill>
                <a:latin typeface="Arial" pitchFamily="34" charset="0"/>
                <a:ea typeface="+mn-ea"/>
                <a:cs typeface="Arial" pitchFamily="34" charset="0"/>
              </a:rPr>
              <a:t>If applicable, select “No” from the Read Aloud by Test Examiner drop-down menu.  For administrations in which there is only one form, “Main” must be selected from the Form Group Type drop-down menu.  </a:t>
            </a:r>
          </a:p>
          <a:p>
            <a:endParaRPr lang="en-US" sz="1100" b="0" i="0" u="none" strike="noStrike" kern="1200" baseline="0" dirty="0" smtClean="0">
              <a:solidFill>
                <a:schemeClr val="tx1"/>
              </a:solidFill>
              <a:latin typeface="Arial" pitchFamily="34" charset="0"/>
              <a:ea typeface="+mn-ea"/>
              <a:cs typeface="Arial" pitchFamily="34" charset="0"/>
            </a:endParaRPr>
          </a:p>
          <a:p>
            <a:r>
              <a:rPr lang="en-US" sz="1100" b="0" i="0" u="none" strike="noStrike" kern="1200" baseline="0" dirty="0" smtClean="0">
                <a:solidFill>
                  <a:schemeClr val="tx1"/>
                </a:solidFill>
                <a:latin typeface="Arial" pitchFamily="34" charset="0"/>
                <a:ea typeface="+mn-ea"/>
                <a:cs typeface="Arial" pitchFamily="34" charset="0"/>
              </a:rPr>
              <a:t>If you will be proctor caching, which is strongly recommended, a proctor caching computer should be selected from the Proctor Caching Computer drop-down menu. The appropriate </a:t>
            </a:r>
            <a:r>
              <a:rPr lang="en-US" sz="1100" b="0" i="0" u="none" strike="noStrike" kern="1200" baseline="0" dirty="0" err="1" smtClean="0">
                <a:solidFill>
                  <a:schemeClr val="tx1"/>
                </a:solidFill>
                <a:latin typeface="Arial" pitchFamily="34" charset="0"/>
                <a:ea typeface="+mn-ea"/>
                <a:cs typeface="Arial" pitchFamily="34" charset="0"/>
              </a:rPr>
              <a:t>TestNav</a:t>
            </a:r>
            <a:r>
              <a:rPr lang="en-US" sz="1100" b="0" i="0" u="none" strike="noStrike" kern="1200" baseline="0" dirty="0" smtClean="0">
                <a:solidFill>
                  <a:schemeClr val="tx1"/>
                </a:solidFill>
                <a:latin typeface="Arial" pitchFamily="34" charset="0"/>
                <a:ea typeface="+mn-ea"/>
                <a:cs typeface="Arial" pitchFamily="34" charset="0"/>
              </a:rPr>
              <a:t> configurations should have been created prior to creating test sessions.  If you are a district-level user and need to grant school-level users the ability to assign district-level proctor caching computers to test sessions, select the “Include caching computers defined for the District” checkbox.  </a:t>
            </a:r>
          </a:p>
          <a:p>
            <a:endParaRPr lang="en-US" sz="1100" b="0" i="0" u="none" strike="noStrike" kern="1200" baseline="0" dirty="0" smtClean="0">
              <a:solidFill>
                <a:schemeClr val="tx1"/>
              </a:solidFill>
              <a:latin typeface="Arial" pitchFamily="34" charset="0"/>
              <a:ea typeface="+mn-ea"/>
              <a:cs typeface="Arial" pitchFamily="34" charset="0"/>
            </a:endParaRPr>
          </a:p>
          <a:p>
            <a:r>
              <a:rPr lang="en-US" sz="1100" b="0" i="0" u="none" strike="noStrike" kern="1200" baseline="0" dirty="0" smtClean="0">
                <a:solidFill>
                  <a:schemeClr val="tx1"/>
                </a:solidFill>
                <a:latin typeface="Arial" pitchFamily="34" charset="0"/>
                <a:ea typeface="+mn-ea"/>
                <a:cs typeface="Arial" pitchFamily="34" charset="0"/>
              </a:rPr>
              <a:t>Students can be added to the session at this time; select either “Groups” or “Students” from the </a:t>
            </a:r>
            <a:r>
              <a:rPr lang="en-US" sz="1100" b="1" i="0" u="none" strike="noStrike" kern="1200" baseline="0" dirty="0" smtClean="0">
                <a:solidFill>
                  <a:schemeClr val="tx1"/>
                </a:solidFill>
                <a:latin typeface="Arial" pitchFamily="34" charset="0"/>
                <a:ea typeface="+mn-ea"/>
                <a:cs typeface="Arial" pitchFamily="34" charset="0"/>
              </a:rPr>
              <a:t>View By </a:t>
            </a:r>
            <a:r>
              <a:rPr lang="en-US" sz="1100" b="0" i="0" u="none" strike="noStrike" kern="1200" baseline="0" dirty="0" smtClean="0">
                <a:solidFill>
                  <a:schemeClr val="tx1"/>
                </a:solidFill>
                <a:latin typeface="Arial" pitchFamily="34" charset="0"/>
                <a:ea typeface="+mn-ea"/>
                <a:cs typeface="Arial" pitchFamily="34" charset="0"/>
              </a:rPr>
              <a:t>options set. Select the checkbox next to the group(s) or student(s) you want to add.  Click the </a:t>
            </a:r>
            <a:r>
              <a:rPr lang="en-US" sz="1100" b="1" i="1" u="none" strike="noStrike" kern="1200" baseline="0" dirty="0" smtClean="0">
                <a:solidFill>
                  <a:schemeClr val="tx1"/>
                </a:solidFill>
                <a:latin typeface="Arial" pitchFamily="34" charset="0"/>
                <a:ea typeface="+mn-ea"/>
                <a:cs typeface="Arial" pitchFamily="34" charset="0"/>
              </a:rPr>
              <a:t>Save </a:t>
            </a:r>
            <a:r>
              <a:rPr lang="en-US" sz="1100" b="0" i="0" u="none" strike="noStrike" kern="1200" baseline="0" dirty="0" smtClean="0">
                <a:solidFill>
                  <a:schemeClr val="tx1"/>
                </a:solidFill>
                <a:latin typeface="Arial" pitchFamily="34" charset="0"/>
                <a:ea typeface="+mn-ea"/>
                <a:cs typeface="Arial" pitchFamily="34" charset="0"/>
              </a:rPr>
              <a:t>button after entering all session details.</a:t>
            </a:r>
            <a:endParaRPr lang="en-US" sz="1100" dirty="0" smtClean="0">
              <a:solidFill>
                <a:schemeClr val="tx1"/>
              </a:solidFill>
              <a:latin typeface="Arial" pitchFamily="34" charset="0"/>
              <a:cs typeface="Arial" pitchFamily="34" charset="0"/>
            </a:endParaRP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47</a:t>
            </a:fld>
            <a:endParaRPr lang="en-US" smtClean="0">
              <a:latin typeface="Trebuchet MS"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solidFill>
                  <a:schemeClr val="tx1"/>
                </a:solidFill>
              </a:rPr>
              <a:t>From the </a:t>
            </a:r>
            <a:r>
              <a:rPr lang="en-US" i="1" dirty="0" smtClean="0">
                <a:solidFill>
                  <a:schemeClr val="tx1"/>
                </a:solidFill>
              </a:rPr>
              <a:t>Manage Test Sessions </a:t>
            </a:r>
            <a:r>
              <a:rPr lang="en-US" dirty="0" smtClean="0">
                <a:solidFill>
                  <a:schemeClr val="tx1"/>
                </a:solidFill>
              </a:rPr>
              <a:t>screen, you may select</a:t>
            </a:r>
            <a:r>
              <a:rPr lang="en-US" baseline="0" dirty="0" smtClean="0">
                <a:solidFill>
                  <a:schemeClr val="tx1"/>
                </a:solidFill>
              </a:rPr>
              <a:t> a session link to access the session details. </a:t>
            </a:r>
            <a:r>
              <a:rPr lang="en-US" dirty="0" smtClean="0">
                <a:solidFill>
                  <a:schemeClr val="tx1"/>
                </a:solidFill>
              </a:rPr>
              <a:t>In the </a:t>
            </a:r>
            <a:r>
              <a:rPr lang="en-US" i="1" dirty="0" smtClean="0">
                <a:solidFill>
                  <a:schemeClr val="tx1"/>
                </a:solidFill>
              </a:rPr>
              <a:t>Session Details </a:t>
            </a:r>
            <a:r>
              <a:rPr lang="en-US" dirty="0" smtClean="0">
                <a:solidFill>
                  <a:schemeClr val="tx1"/>
                </a:solidFill>
              </a:rPr>
              <a:t>screen, you will find most of the test administrator’s functions.  From this screen,</a:t>
            </a:r>
            <a:r>
              <a:rPr lang="en-US" baseline="0" dirty="0" smtClean="0">
                <a:solidFill>
                  <a:schemeClr val="tx1"/>
                </a:solidFill>
              </a:rPr>
              <a:t> </a:t>
            </a:r>
            <a:r>
              <a:rPr lang="en-US" dirty="0" smtClean="0">
                <a:solidFill>
                  <a:schemeClr val="tx1"/>
                </a:solidFill>
              </a:rPr>
              <a:t>you can start and stop a test session, print Student Authorizations and/or seal codes, print Proctor Applications</a:t>
            </a:r>
            <a:r>
              <a:rPr lang="en-US" baseline="0" dirty="0" smtClean="0">
                <a:solidFill>
                  <a:schemeClr val="tx1"/>
                </a:solidFill>
              </a:rPr>
              <a:t> (for Read Aloud administrations), </a:t>
            </a:r>
            <a:r>
              <a:rPr lang="en-US" dirty="0" smtClean="0">
                <a:solidFill>
                  <a:schemeClr val="tx1"/>
                </a:solidFill>
              </a:rPr>
              <a:t>proctor cache test content, print a session roster, update TestNav configurations, monitor individual student’s tests, resume a test, mark a test complete, and add/remove/move students.  </a:t>
            </a: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48</a:t>
            </a:fld>
            <a:endParaRPr lang="en-US" smtClean="0">
              <a:latin typeface="Trebuchet MS"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i="1" dirty="0" smtClean="0">
                <a:solidFill>
                  <a:schemeClr val="tx1"/>
                </a:solidFill>
              </a:rPr>
              <a:t>Proctor caching </a:t>
            </a:r>
            <a:r>
              <a:rPr lang="en-US" sz="1200" dirty="0" smtClean="0">
                <a:solidFill>
                  <a:schemeClr val="tx1"/>
                </a:solidFill>
              </a:rPr>
              <a:t>refers to downloading encrypted test content from the Pearson testing server to a secure local computer prior to starting a test session. Proctor caching is completed at the session level, on the Session Details screen.  Note, the </a:t>
            </a:r>
            <a:r>
              <a:rPr lang="en-US" sz="1200" b="1" i="1" dirty="0" smtClean="0">
                <a:solidFill>
                  <a:schemeClr val="tx1"/>
                </a:solidFill>
              </a:rPr>
              <a:t>Proctor Caching </a:t>
            </a:r>
            <a:r>
              <a:rPr lang="en-US" sz="1200" dirty="0" smtClean="0">
                <a:solidFill>
                  <a:schemeClr val="tx1"/>
                </a:solidFill>
              </a:rPr>
              <a:t>button will be disabled and you will not be able to cache the test content for the test session if you do not have access to proctor caching or if</a:t>
            </a:r>
            <a:r>
              <a:rPr lang="en-US" sz="1200" baseline="0" dirty="0" smtClean="0">
                <a:solidFill>
                  <a:schemeClr val="tx1"/>
                </a:solidFill>
              </a:rPr>
              <a:t> you are </a:t>
            </a:r>
            <a:r>
              <a:rPr lang="en-US" sz="1200" dirty="0" smtClean="0">
                <a:solidFill>
                  <a:schemeClr val="tx1"/>
                </a:solidFill>
              </a:rPr>
              <a:t>not within the proctor caching window.</a:t>
            </a:r>
          </a:p>
          <a:p>
            <a:endParaRPr lang="en-US" sz="1200"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1"/>
                </a:solidFill>
              </a:rPr>
              <a:t>Proctor caching is available up to one week before an administration; districts will receive notification when it is available.</a:t>
            </a:r>
          </a:p>
          <a:p>
            <a:endParaRPr lang="en-US" sz="1200" dirty="0" smtClean="0">
              <a:solidFill>
                <a:schemeClr val="tx1"/>
              </a:solidFill>
            </a:endParaRP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49</a:t>
            </a:fld>
            <a:endParaRPr lang="en-US" smtClean="0">
              <a:latin typeface="Trebuchet MS"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274EA545-9CE1-44B0-AD7F-817003ADABBC}" type="slidenum">
              <a:rPr lang="en-US" smtClean="0">
                <a:latin typeface="Trebuchet MS" pitchFamily="34" charset="0"/>
              </a:rPr>
              <a:pPr/>
              <a:t>5</a:t>
            </a:fld>
            <a:endParaRPr lang="en-US" smtClean="0">
              <a:latin typeface="Trebuchet MS" pitchFamily="34" charset="0"/>
            </a:endParaRPr>
          </a:p>
        </p:txBody>
      </p:sp>
      <p:sp>
        <p:nvSpPr>
          <p:cNvPr id="61444" name="Rectangle 2"/>
          <p:cNvSpPr>
            <a:spLocks noGrp="1" noRot="1" noChangeAspect="1" noChangeArrowheads="1" noTextEdit="1"/>
          </p:cNvSpPr>
          <p:nvPr>
            <p:ph type="sldImg"/>
          </p:nvPr>
        </p:nvSpPr>
        <p:spPr>
          <a:ln/>
        </p:spPr>
      </p:sp>
      <p:sp>
        <p:nvSpPr>
          <p:cNvPr id="61445" name="Rectangle 5"/>
          <p:cNvSpPr>
            <a:spLocks noGrp="1" noChangeArrowheads="1"/>
          </p:cNvSpPr>
          <p:nvPr>
            <p:ph type="body" idx="1"/>
          </p:nvPr>
        </p:nvSpPr>
        <p:spPr>
          <a:xfrm>
            <a:off x="768350" y="4421823"/>
            <a:ext cx="5486400" cy="42713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100" dirty="0" smtClean="0"/>
              <a:t>PearsonAccess is the single, consolidated online tool for managing the PARCC assessments.</a:t>
            </a:r>
            <a:r>
              <a:rPr lang="en-US" sz="1100" baseline="0" dirty="0" smtClean="0"/>
              <a:t> </a:t>
            </a:r>
            <a:r>
              <a:rPr lang="en-US" sz="1100" dirty="0" smtClean="0">
                <a:solidFill>
                  <a:schemeClr val="tx1"/>
                </a:solidFill>
                <a:latin typeface="Arial" pitchFamily="34" charset="0"/>
                <a:cs typeface="Arial" pitchFamily="34" charset="0"/>
              </a:rPr>
              <a:t>The PARCC PearsonAccess website</a:t>
            </a:r>
            <a:r>
              <a:rPr lang="en-US" sz="1100" baseline="0" dirty="0" smtClean="0">
                <a:solidFill>
                  <a:schemeClr val="tx1"/>
                </a:solidFill>
                <a:latin typeface="Arial" pitchFamily="34" charset="0"/>
                <a:cs typeface="Arial" pitchFamily="34" charset="0"/>
              </a:rPr>
              <a:t> is </a:t>
            </a:r>
            <a:r>
              <a:rPr lang="en-US" sz="1100" dirty="0" smtClean="0">
                <a:solidFill>
                  <a:schemeClr val="tx1"/>
                </a:solidFill>
                <a:latin typeface="Arial" pitchFamily="34" charset="0"/>
                <a:cs typeface="Arial" pitchFamily="34" charset="0"/>
              </a:rPr>
              <a:t>located at (http://PARCC.Pearson.com)</a:t>
            </a:r>
          </a:p>
          <a:p>
            <a:pPr eaLnBrk="1" hangingPunct="1"/>
            <a:endParaRPr lang="en-US" sz="1100" dirty="0" smtClean="0">
              <a:solidFill>
                <a:schemeClr val="tx1"/>
              </a:solidFill>
              <a:latin typeface="Arial" pitchFamily="34" charset="0"/>
              <a:cs typeface="Arial" pitchFamily="34" charset="0"/>
            </a:endParaRPr>
          </a:p>
          <a:p>
            <a:pPr eaLnBrk="1" hangingPunct="1"/>
            <a:r>
              <a:rPr lang="en-US" sz="1100" dirty="0" smtClean="0">
                <a:solidFill>
                  <a:schemeClr val="tx1"/>
                </a:solidFill>
                <a:latin typeface="Arial" pitchFamily="34" charset="0"/>
                <a:cs typeface="Arial" pitchFamily="34" charset="0"/>
              </a:rPr>
              <a:t>Initial </a:t>
            </a:r>
            <a:r>
              <a:rPr lang="en-US" sz="1100" kern="1200" dirty="0" smtClean="0">
                <a:solidFill>
                  <a:schemeClr val="tx1"/>
                </a:solidFill>
                <a:effectLst/>
                <a:latin typeface="Arial" pitchFamily="34" charset="0"/>
                <a:ea typeface="+mn-ea"/>
                <a:cs typeface="Arial" pitchFamily="34" charset="0"/>
              </a:rPr>
              <a:t>LEA/District Test Coordinator </a:t>
            </a:r>
            <a:r>
              <a:rPr lang="en-US" sz="1100" dirty="0" smtClean="0">
                <a:solidFill>
                  <a:schemeClr val="tx1"/>
                </a:solidFill>
                <a:latin typeface="Arial" pitchFamily="34" charset="0"/>
                <a:cs typeface="Arial" pitchFamily="34" charset="0"/>
              </a:rPr>
              <a:t>user accounts will be set up by Pearson based on information provided</a:t>
            </a:r>
            <a:r>
              <a:rPr lang="en-US" sz="1100" baseline="0" dirty="0" smtClean="0">
                <a:solidFill>
                  <a:schemeClr val="tx1"/>
                </a:solidFill>
                <a:latin typeface="Arial" pitchFamily="34" charset="0"/>
                <a:cs typeface="Arial" pitchFamily="34" charset="0"/>
              </a:rPr>
              <a:t> by each PARCC state. </a:t>
            </a:r>
            <a:r>
              <a:rPr lang="en-US" sz="1100" dirty="0" smtClean="0">
                <a:solidFill>
                  <a:schemeClr val="tx1"/>
                </a:solidFill>
                <a:latin typeface="Arial" pitchFamily="34" charset="0"/>
                <a:cs typeface="Arial" pitchFamily="34" charset="0"/>
              </a:rPr>
              <a:t>All other accounts are set up by district staff. Each new user will receive an email notification when his or her user account is created.</a:t>
            </a:r>
            <a:r>
              <a:rPr lang="en-US" sz="1100" baseline="0" dirty="0" smtClean="0">
                <a:solidFill>
                  <a:schemeClr val="tx1"/>
                </a:solidFill>
                <a:latin typeface="Arial" pitchFamily="34" charset="0"/>
                <a:cs typeface="Arial" pitchFamily="34" charset="0"/>
              </a:rPr>
              <a:t> Also, this same process applies to the PARCC Training Center and login IDs will need to be created in the PARCC Training Center for all users that will be participating in the Infrastructure Trial or will need access to prepare for the PARCC Field Test.  To ensure users receive emails, have your IT add @pearson.com and @support.pearson.com to your district’s whitelists.</a:t>
            </a:r>
            <a:endParaRPr lang="en-US" sz="1100" dirty="0" smtClean="0">
              <a:solidFill>
                <a:schemeClr val="tx1"/>
              </a:solidFill>
              <a:latin typeface="Arial" pitchFamily="34" charset="0"/>
              <a:cs typeface="Arial" pitchFamily="34" charset="0"/>
            </a:endParaRPr>
          </a:p>
          <a:p>
            <a:pPr eaLnBrk="1" hangingPunct="1"/>
            <a:endParaRPr lang="en-US" sz="1100" dirty="0" smtClean="0">
              <a:solidFill>
                <a:schemeClr val="tx1"/>
              </a:solidFill>
              <a:latin typeface="Arial" pitchFamily="34" charset="0"/>
              <a:cs typeface="Arial"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100" b="1" i="0" dirty="0" smtClean="0">
                <a:solidFill>
                  <a:schemeClr val="tx1"/>
                </a:solidFill>
                <a:latin typeface="Arial" pitchFamily="34" charset="0"/>
                <a:cs typeface="Arial" pitchFamily="34" charset="0"/>
              </a:rPr>
              <a:t>NOTE: </a:t>
            </a:r>
            <a:r>
              <a:rPr lang="en-US" sz="1100" i="0" dirty="0" smtClean="0">
                <a:solidFill>
                  <a:schemeClr val="tx1"/>
                </a:solidFill>
                <a:latin typeface="Arial" pitchFamily="34" charset="0"/>
                <a:cs typeface="Arial" pitchFamily="34" charset="0"/>
              </a:rPr>
              <a:t>The link in your initial user account setup email can only be used once. </a:t>
            </a:r>
          </a:p>
          <a:p>
            <a:pPr eaLnBrk="1" hangingPunct="1"/>
            <a:endParaRPr lang="en-US" sz="1100" dirty="0" smtClean="0">
              <a:solidFill>
                <a:schemeClr val="tx1"/>
              </a:solidFill>
              <a:latin typeface="Arial" pitchFamily="34" charset="0"/>
              <a:cs typeface="Arial" pitchFamily="34" charset="0"/>
            </a:endParaRPr>
          </a:p>
          <a:p>
            <a:pPr eaLnBrk="1" hangingPunct="1"/>
            <a:r>
              <a:rPr lang="en-US" sz="1100" dirty="0" smtClean="0">
                <a:solidFill>
                  <a:schemeClr val="tx1"/>
                </a:solidFill>
                <a:latin typeface="Arial" pitchFamily="34" charset="0"/>
                <a:cs typeface="Arial" pitchFamily="34" charset="0"/>
              </a:rPr>
              <a:t>Once in the PARCC website, click on </a:t>
            </a:r>
            <a:r>
              <a:rPr lang="en-US" sz="1100" b="1" i="1" dirty="0" smtClean="0">
                <a:solidFill>
                  <a:schemeClr val="tx1"/>
                </a:solidFill>
                <a:latin typeface="Arial" pitchFamily="34" charset="0"/>
                <a:cs typeface="Arial" pitchFamily="34" charset="0"/>
              </a:rPr>
              <a:t>Sign In </a:t>
            </a:r>
            <a:r>
              <a:rPr lang="en-US" sz="1100" dirty="0" smtClean="0">
                <a:solidFill>
                  <a:schemeClr val="tx1"/>
                </a:solidFill>
                <a:latin typeface="Arial" pitchFamily="34" charset="0"/>
                <a:cs typeface="Arial" pitchFamily="34" charset="0"/>
              </a:rPr>
              <a:t>in the column on the right-hand side of the page. This will take you to the </a:t>
            </a:r>
            <a:r>
              <a:rPr lang="en-US" sz="1100" i="1" dirty="0" smtClean="0">
                <a:solidFill>
                  <a:schemeClr val="tx1"/>
                </a:solidFill>
                <a:latin typeface="Arial" pitchFamily="34" charset="0"/>
                <a:cs typeface="Arial" pitchFamily="34" charset="0"/>
              </a:rPr>
              <a:t>Secure Login </a:t>
            </a:r>
            <a:r>
              <a:rPr lang="en-US" sz="1100" dirty="0" smtClean="0">
                <a:solidFill>
                  <a:schemeClr val="tx1"/>
                </a:solidFill>
                <a:latin typeface="Arial" pitchFamily="34" charset="0"/>
                <a:cs typeface="Arial" pitchFamily="34" charset="0"/>
              </a:rPr>
              <a:t>screen. From the login screen, you can also reset your password or retrieve your user ID if necessary. Additionally, if you accidentally</a:t>
            </a:r>
            <a:r>
              <a:rPr lang="en-US" sz="1100" baseline="0" dirty="0" smtClean="0">
                <a:solidFill>
                  <a:schemeClr val="tx1"/>
                </a:solidFill>
                <a:latin typeface="Arial" pitchFamily="34" charset="0"/>
                <a:cs typeface="Arial" pitchFamily="34" charset="0"/>
              </a:rPr>
              <a:t> locked your account, the </a:t>
            </a:r>
            <a:r>
              <a:rPr lang="en-US" sz="1100" b="0" i="1" baseline="0" dirty="0" smtClean="0">
                <a:solidFill>
                  <a:schemeClr val="tx1"/>
                </a:solidFill>
                <a:latin typeface="Arial" pitchFamily="34" charset="0"/>
                <a:cs typeface="Arial" pitchFamily="34" charset="0"/>
              </a:rPr>
              <a:t>Unlock User </a:t>
            </a:r>
            <a:r>
              <a:rPr lang="en-US" sz="1100" baseline="0" dirty="0" smtClean="0">
                <a:solidFill>
                  <a:schemeClr val="tx1"/>
                </a:solidFill>
                <a:latin typeface="Arial" pitchFamily="34" charset="0"/>
                <a:cs typeface="Arial" pitchFamily="34" charset="0"/>
              </a:rPr>
              <a:t>link will allow you to unlock your account.  If your account is locked by an administrator, you will need to contact your coordinator for assistance</a:t>
            </a:r>
            <a:r>
              <a:rPr lang="en-US" sz="1200" baseline="0" dirty="0" smtClean="0">
                <a:solidFill>
                  <a:schemeClr val="tx1"/>
                </a:solidFill>
                <a:latin typeface="Arial" pitchFamily="34" charset="0"/>
                <a:cs typeface="Arial" pitchFamily="34" charset="0"/>
              </a:rPr>
              <a:t>.</a:t>
            </a:r>
            <a:endParaRPr lang="en-US" sz="1200" dirty="0" smtClean="0">
              <a:solidFill>
                <a:schemeClr val="tx1"/>
              </a:solidFill>
              <a:latin typeface="Arial" pitchFamily="34" charset="0"/>
              <a:cs typeface="Arial" pitchFamily="34" charset="0"/>
            </a:endParaRPr>
          </a:p>
          <a:p>
            <a:pPr eaLnBrk="1" hangingPunct="1"/>
            <a:endParaRPr lang="en-US" sz="1200" dirty="0" smtClean="0">
              <a:solidFill>
                <a:schemeClr val="tx1"/>
              </a:solidFill>
              <a:latin typeface="Arial" pitchFamily="34" charset="0"/>
              <a:cs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i="0" dirty="0" smtClean="0">
                <a:solidFill>
                  <a:schemeClr val="tx1"/>
                </a:solidFill>
              </a:rPr>
              <a:t>Student and Proctor authorizations are needed to perform certain functions at the session level. </a:t>
            </a:r>
          </a:p>
          <a:p>
            <a:endParaRPr lang="en-US" sz="1200"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1"/>
                </a:solidFill>
              </a:rPr>
              <a:t>Each student must have an authorization in order to log in to a test. A proctor authorization (log in for test administrator)  allows a test administrator to log in and view the same test (Read Aloud) that the students receiving a</a:t>
            </a:r>
            <a:r>
              <a:rPr lang="en-US" sz="1200" baseline="0" dirty="0" smtClean="0">
                <a:solidFill>
                  <a:schemeClr val="tx1"/>
                </a:solidFill>
              </a:rPr>
              <a:t> </a:t>
            </a:r>
            <a:r>
              <a:rPr lang="en-US" sz="1200" dirty="0" smtClean="0">
                <a:solidFill>
                  <a:schemeClr val="tx1"/>
                </a:solidFill>
              </a:rPr>
              <a:t>Read Aloud Accommodation are taking.  These are only needed for Read Aloud Administration test sessions.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1"/>
                </a:solidFill>
              </a:rPr>
              <a:t>Authorizations contain:</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dirty="0" smtClean="0">
                <a:solidFill>
                  <a:schemeClr val="tx1"/>
                </a:solidFill>
              </a:rPr>
              <a:t>the URL to enter into an Internet browser to access tests through the browser-based </a:t>
            </a:r>
            <a:r>
              <a:rPr lang="en-US" sz="1200" dirty="0" err="1" smtClean="0">
                <a:solidFill>
                  <a:schemeClr val="tx1"/>
                </a:solidFill>
              </a:rPr>
              <a:t>TestNav</a:t>
            </a:r>
            <a:r>
              <a:rPr lang="en-US" sz="1200" dirty="0" smtClean="0">
                <a:solidFill>
                  <a:schemeClr val="tx1"/>
                </a:solidFill>
              </a:rPr>
              <a:t>,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dirty="0" smtClean="0">
                <a:solidFill>
                  <a:schemeClr val="tx1"/>
                </a:solidFill>
              </a:rPr>
              <a:t>a unique login ID, and</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dirty="0" smtClean="0">
                <a:solidFill>
                  <a:schemeClr val="tx1"/>
                </a:solidFill>
              </a:rPr>
              <a:t>the test code needed to log in.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1"/>
                </a:solidFill>
              </a:rPr>
              <a:t>Student authorizations also contain the keystrokes available for navigating through </a:t>
            </a:r>
            <a:r>
              <a:rPr lang="en-US" sz="1200" dirty="0" err="1" smtClean="0">
                <a:solidFill>
                  <a:schemeClr val="tx1"/>
                </a:solidFill>
              </a:rPr>
              <a:t>TestNav</a:t>
            </a:r>
            <a:r>
              <a:rPr lang="en-US" sz="1200" dirty="0" smtClean="0">
                <a:solidFill>
                  <a:schemeClr val="tx1"/>
                </a:solidFill>
              </a:rPr>
              <a:t>. </a:t>
            </a:r>
          </a:p>
          <a:p>
            <a:endParaRPr lang="en-US" sz="1200" dirty="0" smtClean="0">
              <a:solidFill>
                <a:schemeClr val="tx1"/>
              </a:solidFill>
            </a:endParaRP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50</a:t>
            </a:fld>
            <a:endParaRPr lang="en-US" smtClean="0">
              <a:latin typeface="Trebuchet MS"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i="0" dirty="0" smtClean="0">
                <a:latin typeface="Arial" panose="020B0604020202020204" pitchFamily="34" charset="0"/>
                <a:cs typeface="Arial" panose="020B0604020202020204" pitchFamily="34" charset="0"/>
              </a:rPr>
              <a:t>Seal codes will also need to be printed.  Seal codes are the electronic equivalents of the adhesive tabs that are used to seal sections of paper test booklets.  There will be one set of seal codes assigned to each</a:t>
            </a:r>
            <a:r>
              <a:rPr lang="en-US" sz="1200" i="0" baseline="0" dirty="0" smtClean="0">
                <a:latin typeface="Arial" panose="020B0604020202020204" pitchFamily="34" charset="0"/>
                <a:cs typeface="Arial" panose="020B0604020202020204" pitchFamily="34" charset="0"/>
              </a:rPr>
              <a:t> test session.</a:t>
            </a:r>
            <a:endParaRPr lang="en-US" sz="1200" i="0" dirty="0" smtClean="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solidFill>
                <a:srgbClr val="292F82"/>
              </a:solidFill>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panose="020B0604020202020204" pitchFamily="34" charset="0"/>
                <a:cs typeface="Arial" panose="020B0604020202020204" pitchFamily="34" charset="0"/>
              </a:rPr>
              <a:t>Before students in a test session can go to the next sealed section of an electronic test, they must enter the appropriate four-digit seal code. Seal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panose="020B0604020202020204" pitchFamily="34" charset="0"/>
                <a:cs typeface="Arial" panose="020B0604020202020204" pitchFamily="34" charset="0"/>
              </a:rPr>
              <a:t>codes for a specific test session are listed on the seal codes document. </a:t>
            </a: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solidFill>
                  <a:prstClr val="black"/>
                </a:solidFill>
                <a:latin typeface="Trebuchet MS" pitchFamily="34" charset="0"/>
              </a:rPr>
              <a:pPr/>
              <a:t>51</a:t>
            </a:fld>
            <a:endParaRPr lang="en-US" smtClean="0">
              <a:solidFill>
                <a:prstClr val="black"/>
              </a:solidFill>
              <a:latin typeface="Trebuchet MS"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i="0" dirty="0" smtClean="0">
                <a:solidFill>
                  <a:schemeClr val="tx1"/>
                </a:solidFill>
              </a:rPr>
              <a:t>A test session must be started before students can begin testing. Scheduling a date and time for a new test session is intended primarily for planning purposes.</a:t>
            </a:r>
            <a:r>
              <a:rPr lang="en-US" i="0" baseline="0" dirty="0" smtClean="0">
                <a:solidFill>
                  <a:schemeClr val="tx1"/>
                </a:solidFill>
              </a:rPr>
              <a:t>  </a:t>
            </a:r>
            <a:r>
              <a:rPr lang="en-US" i="0" dirty="0" smtClean="0">
                <a:solidFill>
                  <a:schemeClr val="tx1"/>
                </a:solidFill>
              </a:rPr>
              <a:t>A test session will not start until you click the </a:t>
            </a:r>
            <a:r>
              <a:rPr lang="en-US" b="1" i="1" dirty="0" smtClean="0">
                <a:solidFill>
                  <a:schemeClr val="tx1"/>
                </a:solidFill>
              </a:rPr>
              <a:t>Start</a:t>
            </a:r>
            <a:r>
              <a:rPr lang="en-US" i="0" dirty="0" smtClean="0">
                <a:solidFill>
                  <a:schemeClr val="tx1"/>
                </a:solidFill>
              </a:rPr>
              <a:t> button on the </a:t>
            </a:r>
            <a:r>
              <a:rPr lang="en-US" i="1" dirty="0" smtClean="0">
                <a:solidFill>
                  <a:schemeClr val="tx1"/>
                </a:solidFill>
              </a:rPr>
              <a:t>Session Details </a:t>
            </a:r>
            <a:r>
              <a:rPr lang="en-US" i="0" dirty="0" smtClean="0">
                <a:solidFill>
                  <a:schemeClr val="tx1"/>
                </a:solidFill>
              </a:rPr>
              <a:t>screen, regardless of the scheduled start date and time. </a:t>
            </a:r>
          </a:p>
          <a:p>
            <a:endParaRPr lang="en-US" i="0" dirty="0" smtClean="0">
              <a:solidFill>
                <a:schemeClr val="tx1"/>
              </a:solidFill>
            </a:endParaRPr>
          </a:p>
          <a:p>
            <a:r>
              <a:rPr lang="en-US" sz="1200" b="1" i="0" dirty="0" smtClean="0">
                <a:solidFill>
                  <a:schemeClr val="tx1"/>
                </a:solidFill>
              </a:rPr>
              <a:t>NOTE</a:t>
            </a:r>
            <a:r>
              <a:rPr lang="en-US" sz="1200" i="0" dirty="0" smtClean="0">
                <a:solidFill>
                  <a:schemeClr val="tx1"/>
                </a:solidFill>
              </a:rPr>
              <a:t>: If you do not have access to start a test session, the </a:t>
            </a:r>
            <a:r>
              <a:rPr lang="en-US" sz="1200" b="1" i="1" dirty="0" smtClean="0">
                <a:solidFill>
                  <a:schemeClr val="tx1"/>
                </a:solidFill>
              </a:rPr>
              <a:t>Start</a:t>
            </a:r>
            <a:r>
              <a:rPr lang="en-US" sz="1200" i="0" dirty="0" smtClean="0">
                <a:solidFill>
                  <a:schemeClr val="tx1"/>
                </a:solidFill>
              </a:rPr>
              <a:t> button will be disabled and you will not be able to start the test session. </a:t>
            </a:r>
            <a:r>
              <a:rPr lang="en-US" sz="1200" dirty="0" smtClean="0"/>
              <a:t>Users with Organization and Technology Coordinator Roles only do not have access to start or stop sessions.</a:t>
            </a:r>
            <a:endParaRPr lang="en-US" sz="1200" i="0" dirty="0" smtClean="0">
              <a:solidFill>
                <a:schemeClr val="tx1"/>
              </a:solidFill>
            </a:endParaRPr>
          </a:p>
          <a:p>
            <a:endParaRPr lang="en-US" i="0" dirty="0" smtClean="0">
              <a:solidFill>
                <a:schemeClr val="tx1"/>
              </a:solidFill>
            </a:endParaRP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52</a:t>
            </a:fld>
            <a:endParaRPr lang="en-US" smtClean="0">
              <a:latin typeface="Trebuchet MS"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i="0" dirty="0" smtClean="0">
                <a:solidFill>
                  <a:schemeClr val="tx1"/>
                </a:solidFill>
                <a:latin typeface="Arial" pitchFamily="34" charset="0"/>
                <a:cs typeface="Arial" pitchFamily="34" charset="0"/>
              </a:rPr>
              <a:t>After the test session has been started, you can monitor the test session and refresh a student’s testing status.</a:t>
            </a:r>
            <a:r>
              <a:rPr lang="en-US" sz="1200" i="0" baseline="0" dirty="0" smtClean="0">
                <a:solidFill>
                  <a:schemeClr val="tx1"/>
                </a:solidFill>
                <a:latin typeface="Arial" pitchFamily="34" charset="0"/>
                <a:cs typeface="Arial" pitchFamily="34" charset="0"/>
              </a:rPr>
              <a:t>  There are 7 possible statuses a student’s test can be in.</a:t>
            </a:r>
          </a:p>
          <a:p>
            <a:endParaRPr lang="en-US" sz="1200" i="0" baseline="0" dirty="0" smtClean="0">
              <a:solidFill>
                <a:schemeClr val="tx1"/>
              </a:solidFill>
              <a:latin typeface="Arial" pitchFamily="34" charset="0"/>
              <a:cs typeface="Arial" pitchFamily="34" charset="0"/>
            </a:endParaRPr>
          </a:p>
          <a:p>
            <a:pPr rtl="0" eaLnBrk="1" fontAlgn="t" latinLnBrk="0" hangingPunct="1"/>
            <a:r>
              <a:rPr lang="en-US" sz="1200" b="1" i="0" u="none" strike="noStrike" kern="1200" baseline="0" dirty="0" smtClean="0">
                <a:solidFill>
                  <a:schemeClr val="tx1"/>
                </a:solidFill>
                <a:effectLst/>
                <a:latin typeface="Arial" pitchFamily="34" charset="0"/>
                <a:ea typeface="+mn-ea"/>
                <a:cs typeface="Arial" pitchFamily="34" charset="0"/>
              </a:rPr>
              <a:t>Ready</a:t>
            </a:r>
            <a:r>
              <a:rPr lang="en-US" sz="1200" b="0" i="0" u="none" strike="noStrike" kern="1200" baseline="0" dirty="0" smtClean="0">
                <a:solidFill>
                  <a:schemeClr val="tx1"/>
                </a:solidFill>
                <a:effectLst/>
                <a:latin typeface="Arial" pitchFamily="34" charset="0"/>
                <a:ea typeface="+mn-ea"/>
                <a:cs typeface="Arial" pitchFamily="34" charset="0"/>
              </a:rPr>
              <a:t>: </a:t>
            </a:r>
            <a:r>
              <a:rPr lang="en-US" sz="1200" b="0" i="0" u="none" strike="noStrike" kern="1200" dirty="0" smtClean="0">
                <a:solidFill>
                  <a:schemeClr val="tx1"/>
                </a:solidFill>
                <a:effectLst/>
                <a:latin typeface="Arial" pitchFamily="34" charset="0"/>
                <a:ea typeface="+mn-ea"/>
                <a:cs typeface="Arial" pitchFamily="34" charset="0"/>
              </a:rPr>
              <a:t>The student has not yet started the test.</a:t>
            </a:r>
          </a:p>
          <a:p>
            <a:pPr rtl="0" eaLnBrk="1" fontAlgn="t" latinLnBrk="0" hangingPunct="1"/>
            <a:r>
              <a:rPr lang="en-US" sz="1200" b="1" i="0" u="none" strike="noStrike" kern="1200" baseline="0" dirty="0" smtClean="0">
                <a:solidFill>
                  <a:schemeClr val="tx1"/>
                </a:solidFill>
                <a:effectLst/>
                <a:latin typeface="Arial" pitchFamily="34" charset="0"/>
                <a:ea typeface="+mn-ea"/>
                <a:cs typeface="Arial" pitchFamily="34" charset="0"/>
              </a:rPr>
              <a:t>Active</a:t>
            </a:r>
            <a:r>
              <a:rPr lang="en-US" sz="1200" b="0" i="0" u="none" strike="noStrike" kern="1200" baseline="0" dirty="0" smtClean="0">
                <a:solidFill>
                  <a:schemeClr val="tx1"/>
                </a:solidFill>
                <a:effectLst/>
                <a:latin typeface="Arial" pitchFamily="34" charset="0"/>
                <a:ea typeface="+mn-ea"/>
                <a:cs typeface="Arial" pitchFamily="34" charset="0"/>
              </a:rPr>
              <a:t>: </a:t>
            </a:r>
            <a:r>
              <a:rPr lang="en-US" sz="1200" b="0" i="0" u="none" strike="noStrike" kern="1200" dirty="0" smtClean="0">
                <a:solidFill>
                  <a:schemeClr val="tx1"/>
                </a:solidFill>
                <a:effectLst/>
                <a:latin typeface="Arial" pitchFamily="34" charset="0"/>
                <a:ea typeface="+mn-ea"/>
                <a:cs typeface="Arial" pitchFamily="34" charset="0"/>
              </a:rPr>
              <a:t>The student has logged in and started the test.</a:t>
            </a:r>
          </a:p>
          <a:p>
            <a:pPr rtl="0" eaLnBrk="1" fontAlgn="t" latinLnBrk="0" hangingPunct="1"/>
            <a:r>
              <a:rPr lang="en-US" sz="1200" b="1" i="0" u="none" strike="noStrike" kern="1200" baseline="0" dirty="0" smtClean="0">
                <a:solidFill>
                  <a:schemeClr val="tx1"/>
                </a:solidFill>
                <a:effectLst/>
                <a:latin typeface="Arial" pitchFamily="34" charset="0"/>
                <a:ea typeface="+mn-ea"/>
                <a:cs typeface="Arial" pitchFamily="34" charset="0"/>
              </a:rPr>
              <a:t>Exited</a:t>
            </a:r>
            <a:r>
              <a:rPr lang="en-US" sz="1200" b="0" i="0" u="none" strike="noStrike" kern="1200" baseline="0" dirty="0" smtClean="0">
                <a:solidFill>
                  <a:schemeClr val="tx1"/>
                </a:solidFill>
                <a:effectLst/>
                <a:latin typeface="Arial" pitchFamily="34" charset="0"/>
                <a:ea typeface="+mn-ea"/>
                <a:cs typeface="Arial" pitchFamily="34" charset="0"/>
              </a:rPr>
              <a:t>: </a:t>
            </a:r>
            <a:r>
              <a:rPr lang="en-US" sz="1200" b="0" i="0" u="none" strike="noStrike" kern="1200" dirty="0" smtClean="0">
                <a:solidFill>
                  <a:schemeClr val="tx1"/>
                </a:solidFill>
                <a:effectLst/>
                <a:latin typeface="Arial" pitchFamily="34" charset="0"/>
                <a:ea typeface="+mn-ea"/>
                <a:cs typeface="Arial" pitchFamily="34" charset="0"/>
              </a:rPr>
              <a:t>The student has exited </a:t>
            </a:r>
            <a:r>
              <a:rPr lang="en-US" sz="1200" b="0" i="0" u="none" strike="noStrike" kern="1200" dirty="0" err="1" smtClean="0">
                <a:solidFill>
                  <a:schemeClr val="tx1"/>
                </a:solidFill>
                <a:effectLst/>
                <a:latin typeface="Arial" pitchFamily="34" charset="0"/>
                <a:ea typeface="+mn-ea"/>
                <a:cs typeface="Arial" pitchFamily="34" charset="0"/>
              </a:rPr>
              <a:t>TestNav</a:t>
            </a:r>
            <a:r>
              <a:rPr lang="en-US" sz="1200" b="0" i="0" u="none" strike="noStrike" kern="1200" dirty="0" smtClean="0">
                <a:solidFill>
                  <a:schemeClr val="tx1"/>
                </a:solidFill>
                <a:effectLst/>
                <a:latin typeface="Arial" pitchFamily="34" charset="0"/>
                <a:ea typeface="+mn-ea"/>
                <a:cs typeface="Arial" pitchFamily="34" charset="0"/>
              </a:rPr>
              <a:t> but has not submitted test responses.</a:t>
            </a:r>
            <a:r>
              <a:rPr lang="en-US" sz="1200" b="0" i="0" u="none" strike="noStrike" kern="1200" baseline="0" dirty="0" smtClean="0">
                <a:solidFill>
                  <a:schemeClr val="tx1"/>
                </a:solidFill>
                <a:effectLst/>
                <a:latin typeface="Arial" pitchFamily="34" charset="0"/>
                <a:ea typeface="+mn-ea"/>
                <a:cs typeface="Arial" pitchFamily="34" charset="0"/>
              </a:rPr>
              <a:t> </a:t>
            </a:r>
            <a:r>
              <a:rPr lang="en-US" sz="1200" b="0" i="0" u="none" strike="noStrike" kern="1200" dirty="0" smtClean="0">
                <a:solidFill>
                  <a:schemeClr val="tx1"/>
                </a:solidFill>
                <a:effectLst/>
                <a:latin typeface="Arial" pitchFamily="34" charset="0"/>
                <a:ea typeface="+mn-ea"/>
                <a:cs typeface="Arial" pitchFamily="34" charset="0"/>
              </a:rPr>
              <a:t>(The student must be resumed by a test administrator</a:t>
            </a:r>
            <a:r>
              <a:rPr lang="en-US" sz="1200" b="0" i="0" u="none" strike="noStrike" kern="1200" baseline="0" dirty="0" smtClean="0">
                <a:solidFill>
                  <a:schemeClr val="tx1"/>
                </a:solidFill>
                <a:effectLst/>
                <a:latin typeface="Arial" pitchFamily="34" charset="0"/>
                <a:ea typeface="+mn-ea"/>
                <a:cs typeface="Arial" pitchFamily="34" charset="0"/>
              </a:rPr>
              <a:t> to continue testing.</a:t>
            </a:r>
            <a:r>
              <a:rPr lang="en-US" sz="1200" b="0" i="0" u="none" strike="noStrike" kern="1200" dirty="0" smtClean="0">
                <a:solidFill>
                  <a:schemeClr val="tx1"/>
                </a:solidFill>
                <a:effectLst/>
                <a:latin typeface="Arial" pitchFamily="34" charset="0"/>
                <a:ea typeface="+mn-ea"/>
                <a:cs typeface="Arial" pitchFamily="34" charset="0"/>
              </a:rPr>
              <a:t>)</a:t>
            </a:r>
          </a:p>
          <a:p>
            <a:pPr rtl="0" eaLnBrk="1" fontAlgn="t" latinLnBrk="0" hangingPunct="1"/>
            <a:r>
              <a:rPr lang="en-US" sz="1200" b="1" i="0" u="none" strike="noStrike" kern="1200" baseline="0" dirty="0" smtClean="0">
                <a:solidFill>
                  <a:schemeClr val="tx1"/>
                </a:solidFill>
                <a:effectLst/>
                <a:latin typeface="Arial" pitchFamily="34" charset="0"/>
                <a:ea typeface="+mn-ea"/>
                <a:cs typeface="Arial" pitchFamily="34" charset="0"/>
              </a:rPr>
              <a:t>Resumed</a:t>
            </a:r>
            <a:r>
              <a:rPr lang="en-US" sz="1200" b="0" i="0" u="none" strike="noStrike" kern="1200" baseline="0" dirty="0" smtClean="0">
                <a:solidFill>
                  <a:schemeClr val="tx1"/>
                </a:solidFill>
                <a:effectLst/>
                <a:latin typeface="Arial" pitchFamily="34" charset="0"/>
                <a:ea typeface="+mn-ea"/>
                <a:cs typeface="Arial" pitchFamily="34" charset="0"/>
              </a:rPr>
              <a:t>: </a:t>
            </a:r>
            <a:r>
              <a:rPr lang="en-US" sz="1200" b="0" i="0" u="none" strike="noStrike" kern="1200" dirty="0" smtClean="0">
                <a:solidFill>
                  <a:schemeClr val="tx1"/>
                </a:solidFill>
                <a:effectLst/>
                <a:latin typeface="Arial" pitchFamily="34" charset="0"/>
                <a:ea typeface="+mn-ea"/>
                <a:cs typeface="Arial" pitchFamily="34" charset="0"/>
              </a:rPr>
              <a:t>The student has been authorized to resume the test.</a:t>
            </a:r>
          </a:p>
          <a:p>
            <a:pPr rtl="0" eaLnBrk="1" fontAlgn="t" latinLnBrk="0" hangingPunct="1"/>
            <a:r>
              <a:rPr lang="en-US" sz="1200" b="1" i="0" u="none" strike="noStrike" kern="1200" baseline="0" dirty="0" smtClean="0">
                <a:solidFill>
                  <a:schemeClr val="tx1"/>
                </a:solidFill>
                <a:effectLst/>
                <a:latin typeface="Arial" pitchFamily="34" charset="0"/>
                <a:ea typeface="+mn-ea"/>
                <a:cs typeface="Arial" pitchFamily="34" charset="0"/>
              </a:rPr>
              <a:t>Resumed-Upload</a:t>
            </a:r>
            <a:r>
              <a:rPr lang="en-US" sz="1200" b="0" i="0" u="none" strike="noStrike" kern="1200" baseline="0" dirty="0" smtClean="0">
                <a:solidFill>
                  <a:schemeClr val="tx1"/>
                </a:solidFill>
                <a:effectLst/>
                <a:latin typeface="Arial" pitchFamily="34" charset="0"/>
                <a:ea typeface="+mn-ea"/>
                <a:cs typeface="Arial" pitchFamily="34" charset="0"/>
              </a:rPr>
              <a:t>: </a:t>
            </a:r>
            <a:r>
              <a:rPr lang="en-US" sz="1200" b="0" i="0" u="none" strike="noStrike" kern="1200" dirty="0" smtClean="0">
                <a:solidFill>
                  <a:schemeClr val="tx1"/>
                </a:solidFill>
                <a:effectLst/>
                <a:latin typeface="Arial" pitchFamily="34" charset="0"/>
                <a:ea typeface="+mn-ea"/>
                <a:cs typeface="Arial" pitchFamily="34" charset="0"/>
              </a:rPr>
              <a:t>The student has been authorized to resume the test, and any responses saved locally can be uploaded when the student is ready to continue testing.</a:t>
            </a:r>
          </a:p>
          <a:p>
            <a:pPr rtl="0" eaLnBrk="1" fontAlgn="t" latinLnBrk="0" hangingPunct="1"/>
            <a:r>
              <a:rPr lang="en-US" sz="1200" b="1" i="0" u="none" strike="noStrike" kern="1200" baseline="0" dirty="0" smtClean="0">
                <a:solidFill>
                  <a:schemeClr val="tx1"/>
                </a:solidFill>
                <a:effectLst/>
                <a:latin typeface="Arial" pitchFamily="34" charset="0"/>
                <a:ea typeface="+mn-ea"/>
                <a:cs typeface="Arial" pitchFamily="34" charset="0"/>
              </a:rPr>
              <a:t>Completed</a:t>
            </a:r>
            <a:r>
              <a:rPr lang="en-US" sz="1200" b="0" i="0" u="none" strike="noStrike" kern="1200" baseline="0" dirty="0" smtClean="0">
                <a:solidFill>
                  <a:schemeClr val="tx1"/>
                </a:solidFill>
                <a:effectLst/>
                <a:latin typeface="Arial" pitchFamily="34" charset="0"/>
                <a:ea typeface="+mn-ea"/>
                <a:cs typeface="Arial" pitchFamily="34" charset="0"/>
              </a:rPr>
              <a:t>: </a:t>
            </a:r>
            <a:r>
              <a:rPr lang="en-US" sz="1200" b="0" i="0" u="none" strike="noStrike" kern="1200" dirty="0" smtClean="0">
                <a:solidFill>
                  <a:schemeClr val="tx1"/>
                </a:solidFill>
                <a:effectLst/>
                <a:latin typeface="Arial" pitchFamily="34" charset="0"/>
                <a:ea typeface="+mn-ea"/>
                <a:cs typeface="Arial" pitchFamily="34" charset="0"/>
              </a:rPr>
              <a:t>The test has been submitted by the student through </a:t>
            </a:r>
            <a:r>
              <a:rPr lang="en-US" sz="1200" b="0" i="0" u="none" strike="noStrike" kern="1200" dirty="0" err="1" smtClean="0">
                <a:solidFill>
                  <a:schemeClr val="tx1"/>
                </a:solidFill>
                <a:effectLst/>
                <a:latin typeface="Arial" pitchFamily="34" charset="0"/>
                <a:ea typeface="+mn-ea"/>
                <a:cs typeface="Arial" pitchFamily="34" charset="0"/>
              </a:rPr>
              <a:t>TestNav</a:t>
            </a:r>
            <a:r>
              <a:rPr lang="en-US" sz="1200" b="0" i="0" u="none" strike="noStrike" kern="1200" dirty="0" smtClean="0">
                <a:solidFill>
                  <a:schemeClr val="tx1"/>
                </a:solidFill>
                <a:effectLst/>
                <a:latin typeface="Arial" pitchFamily="34" charset="0"/>
                <a:ea typeface="+mn-ea"/>
                <a:cs typeface="Arial" pitchFamily="34" charset="0"/>
              </a:rPr>
              <a:t> and the data has been processed.</a:t>
            </a:r>
          </a:p>
          <a:p>
            <a:pPr rtl="0" eaLnBrk="1" fontAlgn="t" latinLnBrk="0" hangingPunct="1"/>
            <a:r>
              <a:rPr lang="en-US" sz="1200" b="1" i="0" u="none" strike="noStrike" kern="1200" baseline="0" dirty="0" smtClean="0">
                <a:solidFill>
                  <a:schemeClr val="tx1"/>
                </a:solidFill>
                <a:effectLst/>
                <a:latin typeface="Arial" pitchFamily="34" charset="0"/>
                <a:ea typeface="+mn-ea"/>
                <a:cs typeface="Arial" pitchFamily="34" charset="0"/>
              </a:rPr>
              <a:t>Marked Complete</a:t>
            </a:r>
            <a:r>
              <a:rPr lang="en-US" sz="1200" b="0" i="0" u="none" strike="noStrike" kern="1200" baseline="0" dirty="0" smtClean="0">
                <a:solidFill>
                  <a:schemeClr val="tx1"/>
                </a:solidFill>
                <a:effectLst/>
                <a:latin typeface="Arial" pitchFamily="34" charset="0"/>
                <a:ea typeface="+mn-ea"/>
                <a:cs typeface="Arial" pitchFamily="34" charset="0"/>
              </a:rPr>
              <a:t>: </a:t>
            </a:r>
            <a:r>
              <a:rPr lang="en-US" sz="1200" b="0" i="0" u="none" strike="noStrike" kern="1200" dirty="0" smtClean="0">
                <a:solidFill>
                  <a:schemeClr val="tx1"/>
                </a:solidFill>
                <a:effectLst/>
                <a:latin typeface="Arial" pitchFamily="34" charset="0"/>
                <a:ea typeface="+mn-ea"/>
                <a:cs typeface="Arial" pitchFamily="34" charset="0"/>
              </a:rPr>
              <a:t>The student has exited </a:t>
            </a:r>
            <a:r>
              <a:rPr lang="en-US" sz="1200" b="0" i="0" u="none" strike="noStrike" kern="1200" dirty="0" err="1" smtClean="0">
                <a:solidFill>
                  <a:schemeClr val="tx1"/>
                </a:solidFill>
                <a:effectLst/>
                <a:latin typeface="Arial" pitchFamily="34" charset="0"/>
                <a:ea typeface="+mn-ea"/>
                <a:cs typeface="Arial" pitchFamily="34" charset="0"/>
              </a:rPr>
              <a:t>TestNav</a:t>
            </a:r>
            <a:r>
              <a:rPr lang="en-US" sz="1200" b="0" i="0" u="none" strike="noStrike" kern="1200" dirty="0" smtClean="0">
                <a:solidFill>
                  <a:schemeClr val="tx1"/>
                </a:solidFill>
                <a:effectLst/>
                <a:latin typeface="Arial" pitchFamily="34" charset="0"/>
                <a:ea typeface="+mn-ea"/>
                <a:cs typeface="Arial" pitchFamily="34" charset="0"/>
              </a:rPr>
              <a:t> and will not resume the same test, or the student never logged in to this test and will not have another opportunity to test within the administration but must be accounted for.</a:t>
            </a:r>
          </a:p>
          <a:p>
            <a:endParaRPr lang="en-US" sz="1200" i="0" dirty="0" smtClean="0">
              <a:solidFill>
                <a:schemeClr val="tx1"/>
              </a:solidFill>
              <a:latin typeface="Arial" pitchFamily="34" charset="0"/>
              <a:cs typeface="Arial" pitchFamily="34" charset="0"/>
            </a:endParaRP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53</a:t>
            </a:fld>
            <a:endParaRPr lang="en-US" smtClean="0">
              <a:latin typeface="Trebuchet MS"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t>A test administrator must resume an Exited student’s test in order for the student to complete testing. </a:t>
            </a:r>
            <a:r>
              <a:rPr lang="en-US" i="0" baseline="0" dirty="0" smtClean="0"/>
              <a:t> From the </a:t>
            </a:r>
            <a:r>
              <a:rPr lang="en-US" i="1" baseline="0" dirty="0" smtClean="0"/>
              <a:t>Session Details</a:t>
            </a:r>
            <a:r>
              <a:rPr lang="en-US" i="0" baseline="0" dirty="0" smtClean="0"/>
              <a:t> screen, select the checkbox for the student.  Click the </a:t>
            </a:r>
            <a:r>
              <a:rPr lang="en-US" b="1" i="1" baseline="0" dirty="0" smtClean="0"/>
              <a:t>Resume Test</a:t>
            </a:r>
            <a:r>
              <a:rPr lang="en-US" b="0" i="1" baseline="0" dirty="0" smtClean="0"/>
              <a:t> </a:t>
            </a:r>
            <a:r>
              <a:rPr lang="en-US" b="0" i="0" baseline="0" dirty="0" smtClean="0"/>
              <a:t>button; the student’s status will change to “Resumed” (if the student was in “Exited” status) or “Resumed-Upload” </a:t>
            </a:r>
            <a:r>
              <a:rPr lang="en-US" dirty="0" smtClean="0"/>
              <a:t>(if the student was in “Active” status).</a:t>
            </a:r>
            <a:r>
              <a:rPr lang="en-US" i="0" baseline="0" dirty="0" smtClean="0"/>
              <a:t> The student can then log in using the same username and test code from the original student authorization. If you are proctor caching and the student’s response file was saved on the local client computer, have the student log in to </a:t>
            </a:r>
            <a:r>
              <a:rPr lang="en-US" i="0" baseline="0" dirty="0" err="1" smtClean="0"/>
              <a:t>TestNav</a:t>
            </a:r>
            <a:r>
              <a:rPr lang="en-US" i="0" baseline="0" dirty="0" smtClean="0"/>
              <a:t> from the same computer so that the file can be transmitted to the Pearson testing server.</a:t>
            </a:r>
            <a:endParaRPr lang="en-US" dirty="0" smtClean="0"/>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54</a:t>
            </a:fld>
            <a:endParaRPr lang="en-US" smtClean="0">
              <a:latin typeface="Trebuchet MS"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i="0" dirty="0" smtClean="0">
                <a:solidFill>
                  <a:schemeClr val="tx1"/>
                </a:solidFill>
                <a:latin typeface="Arial" pitchFamily="34" charset="0"/>
                <a:cs typeface="Arial" pitchFamily="34" charset="0"/>
              </a:rPr>
              <a:t>The Status column in the Session Details allows administrators to view test progress.</a:t>
            </a:r>
            <a:r>
              <a:rPr lang="en-US" sz="1200" i="0" baseline="0" dirty="0" smtClean="0">
                <a:solidFill>
                  <a:schemeClr val="tx1"/>
                </a:solidFill>
                <a:latin typeface="Arial" pitchFamily="34" charset="0"/>
                <a:cs typeface="Arial" pitchFamily="34" charset="0"/>
              </a:rPr>
              <a:t>  When available, you may select the </a:t>
            </a:r>
            <a:r>
              <a:rPr lang="en-US" sz="1200" b="0" i="1" baseline="0" dirty="0" smtClean="0">
                <a:solidFill>
                  <a:schemeClr val="tx1"/>
                </a:solidFill>
                <a:latin typeface="Arial" pitchFamily="34" charset="0"/>
                <a:cs typeface="Arial" pitchFamily="34" charset="0"/>
              </a:rPr>
              <a:t>View Progress </a:t>
            </a:r>
            <a:r>
              <a:rPr lang="en-US" sz="1200" i="0" baseline="0" dirty="0" smtClean="0">
                <a:solidFill>
                  <a:schemeClr val="tx1"/>
                </a:solidFill>
                <a:latin typeface="Arial" pitchFamily="34" charset="0"/>
                <a:cs typeface="Arial" pitchFamily="34" charset="0"/>
              </a:rPr>
              <a:t>link for any student to review test progress. </a:t>
            </a:r>
            <a:r>
              <a:rPr lang="en-US" sz="1200" dirty="0" smtClean="0"/>
              <a:t>Users with Organization and Technology Coordinator Roles only do not have access to view progress. </a:t>
            </a:r>
            <a:r>
              <a:rPr lang="en-US" sz="1200" b="0" i="0" u="none" strike="noStrike" kern="1200" baseline="0" dirty="0" smtClean="0">
                <a:solidFill>
                  <a:schemeClr val="tx1"/>
                </a:solidFill>
                <a:latin typeface="Arial" pitchFamily="34" charset="0"/>
                <a:ea typeface="+mn-ea"/>
                <a:cs typeface="Arial" pitchFamily="34" charset="0"/>
              </a:rPr>
              <a:t>You will not be able to view the student’s actual responses but you will be able to see the status of each question.  There are 4 possible statuses for each question:</a:t>
            </a:r>
          </a:p>
          <a:p>
            <a:endParaRPr lang="en-US" sz="1200" b="0" i="0" u="none" strike="noStrike" kern="1200" baseline="0" dirty="0" smtClean="0">
              <a:solidFill>
                <a:schemeClr val="tx1"/>
              </a:solidFill>
              <a:latin typeface="Arial" pitchFamily="34" charset="0"/>
              <a:ea typeface="+mn-ea"/>
              <a:cs typeface="Arial" pitchFamily="34" charset="0"/>
            </a:endParaRPr>
          </a:p>
          <a:p>
            <a:pPr rtl="0" eaLnBrk="1" fontAlgn="t" latinLnBrk="0" hangingPunct="1"/>
            <a:r>
              <a:rPr lang="en-US" sz="1200" b="1" i="0" u="none" strike="noStrike" kern="1200" dirty="0" smtClean="0">
                <a:solidFill>
                  <a:schemeClr val="tx1"/>
                </a:solidFill>
                <a:effectLst/>
                <a:latin typeface="Arial" pitchFamily="34" charset="0"/>
                <a:ea typeface="+mn-ea"/>
                <a:cs typeface="Arial" pitchFamily="34" charset="0"/>
              </a:rPr>
              <a:t>Visited/No Response Required</a:t>
            </a:r>
            <a:r>
              <a:rPr lang="en-US" sz="1200" b="0" i="0" u="none" strike="noStrike" kern="1200" dirty="0" smtClean="0">
                <a:solidFill>
                  <a:schemeClr val="tx1"/>
                </a:solidFill>
                <a:effectLst/>
                <a:latin typeface="Arial" pitchFamily="34" charset="0"/>
                <a:ea typeface="+mn-ea"/>
                <a:cs typeface="Arial" pitchFamily="34" charset="0"/>
              </a:rPr>
              <a:t>: Student has visited the item but no response is required.</a:t>
            </a:r>
          </a:p>
          <a:p>
            <a:pPr rtl="0" eaLnBrk="1" fontAlgn="t" latinLnBrk="0" hangingPunct="1"/>
            <a:r>
              <a:rPr lang="en-US" sz="1200" b="1" i="0" u="none" strike="noStrike" kern="1200" dirty="0" smtClean="0">
                <a:solidFill>
                  <a:schemeClr val="tx1"/>
                </a:solidFill>
                <a:effectLst/>
                <a:latin typeface="Arial" pitchFamily="34" charset="0"/>
                <a:ea typeface="+mn-ea"/>
                <a:cs typeface="Arial" pitchFamily="34" charset="0"/>
              </a:rPr>
              <a:t>Visited/Answered</a:t>
            </a:r>
            <a:r>
              <a:rPr lang="en-US" sz="1200" b="0" i="0" u="none" strike="noStrike" kern="1200" dirty="0" smtClean="0">
                <a:solidFill>
                  <a:schemeClr val="tx1"/>
                </a:solidFill>
                <a:effectLst/>
                <a:latin typeface="Arial" pitchFamily="34" charset="0"/>
                <a:ea typeface="+mn-ea"/>
                <a:cs typeface="Arial" pitchFamily="34" charset="0"/>
              </a:rPr>
              <a:t>:</a:t>
            </a:r>
            <a:r>
              <a:rPr lang="en-US" sz="1200" b="0" i="0" u="none" strike="noStrike" kern="1200" baseline="0" dirty="0" smtClean="0">
                <a:solidFill>
                  <a:schemeClr val="tx1"/>
                </a:solidFill>
                <a:effectLst/>
                <a:latin typeface="Arial" pitchFamily="34" charset="0"/>
                <a:ea typeface="+mn-ea"/>
                <a:cs typeface="Arial" pitchFamily="34" charset="0"/>
              </a:rPr>
              <a:t> </a:t>
            </a:r>
            <a:r>
              <a:rPr lang="en-US" sz="1200" b="0" i="0" u="none" strike="noStrike" kern="1200" dirty="0" smtClean="0">
                <a:solidFill>
                  <a:schemeClr val="tx1"/>
                </a:solidFill>
                <a:effectLst/>
                <a:latin typeface="Arial" pitchFamily="34" charset="0"/>
                <a:ea typeface="+mn-ea"/>
                <a:cs typeface="Arial" pitchFamily="34" charset="0"/>
              </a:rPr>
              <a:t>Student has visited the item and entered a response.</a:t>
            </a:r>
          </a:p>
          <a:p>
            <a:pPr rtl="0" eaLnBrk="1" fontAlgn="t" latinLnBrk="0" hangingPunct="1"/>
            <a:r>
              <a:rPr lang="en-US" sz="1200" b="1" i="0" u="none" strike="noStrike" kern="1200" dirty="0" smtClean="0">
                <a:solidFill>
                  <a:schemeClr val="tx1"/>
                </a:solidFill>
                <a:effectLst/>
                <a:latin typeface="Arial" pitchFamily="34" charset="0"/>
                <a:ea typeface="+mn-ea"/>
                <a:cs typeface="Arial" pitchFamily="34" charset="0"/>
              </a:rPr>
              <a:t>Visited/Not Answered</a:t>
            </a:r>
            <a:r>
              <a:rPr lang="en-US" sz="1200" b="0" i="0" u="none" strike="noStrike" kern="1200" dirty="0" smtClean="0">
                <a:solidFill>
                  <a:schemeClr val="tx1"/>
                </a:solidFill>
                <a:effectLst/>
                <a:latin typeface="Arial" pitchFamily="34" charset="0"/>
                <a:ea typeface="+mn-ea"/>
                <a:cs typeface="Arial" pitchFamily="34" charset="0"/>
              </a:rPr>
              <a:t>:</a:t>
            </a:r>
            <a:r>
              <a:rPr lang="en-US" sz="1200" b="0" i="0" u="none" strike="noStrike" kern="1200" baseline="0" dirty="0" smtClean="0">
                <a:solidFill>
                  <a:schemeClr val="tx1"/>
                </a:solidFill>
                <a:effectLst/>
                <a:latin typeface="Arial" pitchFamily="34" charset="0"/>
                <a:ea typeface="+mn-ea"/>
                <a:cs typeface="Arial" pitchFamily="34" charset="0"/>
              </a:rPr>
              <a:t> </a:t>
            </a:r>
            <a:r>
              <a:rPr lang="en-US" sz="1200" b="0" i="0" u="none" strike="noStrike" kern="1200" dirty="0" smtClean="0">
                <a:solidFill>
                  <a:schemeClr val="tx1"/>
                </a:solidFill>
                <a:effectLst/>
                <a:latin typeface="Arial" pitchFamily="34" charset="0"/>
                <a:ea typeface="+mn-ea"/>
                <a:cs typeface="Arial" pitchFamily="34" charset="0"/>
              </a:rPr>
              <a:t>Student has visited the item but has not entered a response.</a:t>
            </a:r>
          </a:p>
          <a:p>
            <a:pPr rtl="0" eaLnBrk="1" fontAlgn="t" latinLnBrk="0" hangingPunct="1"/>
            <a:r>
              <a:rPr lang="en-US" sz="1200" b="1" i="0" u="none" strike="noStrike" kern="1200" dirty="0" smtClean="0">
                <a:solidFill>
                  <a:schemeClr val="tx1"/>
                </a:solidFill>
                <a:effectLst/>
                <a:latin typeface="Arial" pitchFamily="34" charset="0"/>
                <a:ea typeface="+mn-ea"/>
                <a:cs typeface="Arial" pitchFamily="34" charset="0"/>
              </a:rPr>
              <a:t>Not Visited</a:t>
            </a:r>
            <a:r>
              <a:rPr lang="en-US" sz="1200" b="0" i="0" u="none" strike="noStrike" kern="1200" dirty="0" smtClean="0">
                <a:solidFill>
                  <a:schemeClr val="tx1"/>
                </a:solidFill>
                <a:effectLst/>
                <a:latin typeface="Arial" pitchFamily="34" charset="0"/>
                <a:ea typeface="+mn-ea"/>
                <a:cs typeface="Arial" pitchFamily="34" charset="0"/>
              </a:rPr>
              <a:t>: Student has not visited the item.</a:t>
            </a:r>
          </a:p>
          <a:p>
            <a:pPr rtl="0" eaLnBrk="1" fontAlgn="t" latinLnBrk="0" hangingPunct="1"/>
            <a:endParaRPr lang="en-US" sz="1200" b="0" i="0" u="none" strike="noStrike" kern="1200" dirty="0" smtClean="0">
              <a:solidFill>
                <a:schemeClr val="tx1"/>
              </a:solidFill>
              <a:effectLst/>
              <a:latin typeface="Arial" pitchFamily="34" charset="0"/>
              <a:ea typeface="+mn-ea"/>
              <a:cs typeface="Arial" pitchFamily="34" charset="0"/>
            </a:endParaRPr>
          </a:p>
          <a:p>
            <a:pPr rtl="0" eaLnBrk="1" fontAlgn="t" latinLnBrk="0" hangingPunct="1"/>
            <a:r>
              <a:rPr lang="en-US" sz="1200" b="0" i="0" u="none" strike="noStrike" kern="1200" dirty="0" smtClean="0">
                <a:solidFill>
                  <a:schemeClr val="tx1"/>
                </a:solidFill>
                <a:effectLst/>
                <a:latin typeface="Arial" pitchFamily="34" charset="0"/>
                <a:ea typeface="+mn-ea"/>
                <a:cs typeface="Arial" pitchFamily="34" charset="0"/>
              </a:rPr>
              <a:t>This option</a:t>
            </a:r>
            <a:r>
              <a:rPr lang="en-US" sz="1200" b="0" i="0" u="none" strike="noStrike" kern="1200" baseline="0" dirty="0" smtClean="0">
                <a:solidFill>
                  <a:schemeClr val="tx1"/>
                </a:solidFill>
                <a:effectLst/>
                <a:latin typeface="Arial" pitchFamily="34" charset="0"/>
                <a:ea typeface="+mn-ea"/>
                <a:cs typeface="Arial" pitchFamily="34" charset="0"/>
              </a:rPr>
              <a:t> is also available at Administrative Management &gt; System Status &gt; View Test Progress. </a:t>
            </a:r>
            <a:endParaRPr lang="en-US" sz="1200" b="0" i="0" u="none" strike="noStrike" kern="1200" dirty="0" smtClean="0">
              <a:solidFill>
                <a:schemeClr val="tx1"/>
              </a:solidFill>
              <a:effectLst/>
              <a:latin typeface="Arial" pitchFamily="34" charset="0"/>
              <a:ea typeface="+mn-ea"/>
              <a:cs typeface="Arial" pitchFamily="34" charset="0"/>
            </a:endParaRPr>
          </a:p>
          <a:p>
            <a:endParaRPr lang="en-US" sz="1200" b="0" i="0" u="none" strike="noStrike" kern="1200" baseline="0" dirty="0" smtClean="0">
              <a:solidFill>
                <a:schemeClr val="tx1"/>
              </a:solidFill>
              <a:latin typeface="Arial" pitchFamily="34" charset="0"/>
              <a:ea typeface="+mn-ea"/>
              <a:cs typeface="Arial" pitchFamily="34" charset="0"/>
            </a:endParaRPr>
          </a:p>
          <a:p>
            <a:endParaRPr lang="en-US" sz="1200" i="0" dirty="0" smtClean="0">
              <a:solidFill>
                <a:schemeClr val="tx1"/>
              </a:solidFill>
              <a:latin typeface="Arial" pitchFamily="34" charset="0"/>
              <a:cs typeface="Arial" pitchFamily="34" charset="0"/>
            </a:endParaRP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55</a:t>
            </a:fld>
            <a:endParaRPr lang="en-US" smtClean="0">
              <a:latin typeface="Trebuchet MS"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i="0" dirty="0" smtClean="0"/>
              <a:t>If a student has exited a test and will not resume testing (for</a:t>
            </a:r>
            <a:r>
              <a:rPr lang="en-US" i="0" baseline="0" dirty="0" smtClean="0"/>
              <a:t> example, the student has left due to illness)</a:t>
            </a:r>
            <a:r>
              <a:rPr lang="en-US" i="0" dirty="0" smtClean="0"/>
              <a:t>, the test can be manually marked “complete.”</a:t>
            </a:r>
            <a:r>
              <a:rPr lang="en-US" i="0" baseline="0" dirty="0" smtClean="0"/>
              <a:t>  From the </a:t>
            </a:r>
            <a:r>
              <a:rPr lang="en-US" i="1" baseline="0" dirty="0" smtClean="0"/>
              <a:t>Session Details</a:t>
            </a:r>
            <a:r>
              <a:rPr lang="en-US" i="0" baseline="0" dirty="0" smtClean="0"/>
              <a:t> screen, select the checkbox next to the student, and then click the </a:t>
            </a:r>
            <a:r>
              <a:rPr lang="en-US" b="1" i="1" baseline="0" dirty="0" smtClean="0"/>
              <a:t>Mark Test Complete</a:t>
            </a:r>
            <a:r>
              <a:rPr lang="en-US" b="0" i="1" baseline="0" dirty="0" smtClean="0"/>
              <a:t> </a:t>
            </a:r>
            <a:r>
              <a:rPr lang="en-US" b="0" i="0" baseline="0" dirty="0" smtClean="0"/>
              <a:t>button.  You will be prompted to enter a reason for marking the test “complete.” Click the </a:t>
            </a:r>
            <a:r>
              <a:rPr lang="en-US" b="1" i="1" baseline="0" dirty="0" smtClean="0"/>
              <a:t>Save</a:t>
            </a:r>
            <a:r>
              <a:rPr lang="en-US" b="1" i="0" baseline="0" dirty="0" smtClean="0"/>
              <a:t> </a:t>
            </a:r>
            <a:r>
              <a:rPr lang="en-US" b="0" i="0" baseline="0" dirty="0" smtClean="0"/>
              <a:t>button, and the student’s status will then change to “Marked Complete.” </a:t>
            </a:r>
            <a:endParaRPr lang="en-US" i="0" dirty="0" smtClean="0"/>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56</a:t>
            </a:fld>
            <a:endParaRPr lang="en-US" smtClean="0">
              <a:latin typeface="Trebuchet MS"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i="0" dirty="0" smtClean="0">
                <a:latin typeface="Arial" panose="020B0604020202020204" pitchFamily="34" charset="0"/>
                <a:cs typeface="Arial" panose="020B0604020202020204" pitchFamily="34" charset="0"/>
              </a:rPr>
              <a:t>After all students have completed the test and submitted their responses, or been marked “complete,” you should stop the session.</a:t>
            </a:r>
            <a:r>
              <a:rPr lang="en-US" sz="1200" i="0" baseline="0" dirty="0" smtClean="0">
                <a:latin typeface="Arial" panose="020B0604020202020204" pitchFamily="34" charset="0"/>
                <a:cs typeface="Arial" panose="020B0604020202020204" pitchFamily="34" charset="0"/>
              </a:rPr>
              <a:t>  If necessary, you can move students who were unable to test to a separate make-up session.  From the Session Details screen, select the </a:t>
            </a:r>
            <a:r>
              <a:rPr lang="en-US" sz="1200" b="1" i="1" baseline="0" dirty="0" smtClean="0">
                <a:latin typeface="Arial" panose="020B0604020202020204" pitchFamily="34" charset="0"/>
                <a:cs typeface="Arial" panose="020B0604020202020204" pitchFamily="34" charset="0"/>
              </a:rPr>
              <a:t>Stop</a:t>
            </a:r>
            <a:r>
              <a:rPr lang="en-US" sz="1200" i="0" baseline="0" dirty="0" smtClean="0">
                <a:latin typeface="Arial" panose="020B0604020202020204" pitchFamily="34" charset="0"/>
                <a:cs typeface="Arial" panose="020B0604020202020204" pitchFamily="34" charset="0"/>
              </a:rPr>
              <a:t> button to close the session.  Once a session has been stopped, </a:t>
            </a:r>
            <a:r>
              <a:rPr lang="en-US" sz="1200" dirty="0" smtClean="0">
                <a:latin typeface="Arial" panose="020B0604020202020204" pitchFamily="34" charset="0"/>
                <a:cs typeface="Arial" panose="020B0604020202020204" pitchFamily="34" charset="0"/>
              </a:rPr>
              <a:t>it can no longer be modified.</a:t>
            </a:r>
            <a:endParaRPr lang="en-US" sz="1200" i="0" baseline="0" dirty="0" smtClean="0">
              <a:latin typeface="Arial" panose="020B0604020202020204" pitchFamily="34" charset="0"/>
              <a:cs typeface="Arial" panose="020B0604020202020204" pitchFamily="34" charset="0"/>
            </a:endParaRPr>
          </a:p>
          <a:p>
            <a:endParaRPr lang="en-US" sz="1200" i="0" baseline="0" dirty="0" smtClean="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latin typeface="Arial" panose="020B0604020202020204" pitchFamily="34" charset="0"/>
                <a:cs typeface="Arial" panose="020B0604020202020204" pitchFamily="34" charset="0"/>
              </a:rPr>
              <a:t>NOTE: </a:t>
            </a:r>
            <a:r>
              <a:rPr lang="en-US" sz="1200" dirty="0" smtClean="0">
                <a:latin typeface="Arial" panose="020B0604020202020204" pitchFamily="34" charset="0"/>
                <a:cs typeface="Arial" panose="020B0604020202020204" pitchFamily="34" charset="0"/>
              </a:rPr>
              <a:t>A session does not stop until you click the </a:t>
            </a:r>
            <a:r>
              <a:rPr lang="en-US" sz="1200" b="1" i="1" dirty="0" smtClean="0">
                <a:latin typeface="Arial" panose="020B0604020202020204" pitchFamily="34" charset="0"/>
                <a:cs typeface="Arial" panose="020B0604020202020204" pitchFamily="34" charset="0"/>
              </a:rPr>
              <a:t>Stop </a:t>
            </a:r>
            <a:r>
              <a:rPr lang="en-US" sz="1200" dirty="0" smtClean="0">
                <a:latin typeface="Arial" panose="020B0604020202020204" pitchFamily="34" charset="0"/>
                <a:cs typeface="Arial" panose="020B0604020202020204" pitchFamily="34" charset="0"/>
              </a:rPr>
              <a:t>button. The system will </a:t>
            </a:r>
            <a:r>
              <a:rPr lang="en-US" sz="1200" b="1" dirty="0" smtClean="0">
                <a:latin typeface="Arial" panose="020B0604020202020204" pitchFamily="34" charset="0"/>
                <a:cs typeface="Arial" panose="020B0604020202020204" pitchFamily="34" charset="0"/>
              </a:rPr>
              <a:t>NOT </a:t>
            </a:r>
            <a:r>
              <a:rPr lang="en-US" sz="1200" dirty="0" smtClean="0">
                <a:latin typeface="Arial" panose="020B0604020202020204" pitchFamily="34" charset="0"/>
                <a:cs typeface="Arial" panose="020B0604020202020204" pitchFamily="34" charset="0"/>
              </a:rPr>
              <a:t>automatically start or stop a session.</a:t>
            </a: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solidFill>
                  <a:prstClr val="black"/>
                </a:solidFill>
                <a:latin typeface="Trebuchet MS" pitchFamily="34" charset="0"/>
              </a:rPr>
              <a:pPr/>
              <a:t>57</a:t>
            </a:fld>
            <a:endParaRPr lang="en-US" smtClean="0">
              <a:solidFill>
                <a:prstClr val="black"/>
              </a:solidFill>
              <a:latin typeface="Trebuchet MS"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en-US" sz="1200" dirty="0" smtClean="0">
                <a:latin typeface="Arial" panose="020B0604020202020204" pitchFamily="34" charset="0"/>
                <a:cs typeface="Arial" panose="020B0604020202020204" pitchFamily="34" charset="0"/>
              </a:rPr>
              <a:t>For Spring</a:t>
            </a:r>
            <a:r>
              <a:rPr lang="en-US" sz="1200" baseline="0" dirty="0" smtClean="0">
                <a:latin typeface="Arial" panose="020B0604020202020204" pitchFamily="34" charset="0"/>
                <a:cs typeface="Arial" panose="020B0604020202020204" pitchFamily="34" charset="0"/>
              </a:rPr>
              <a:t> 2014, the only reports available will be data extracts requested in the PearsonAccess system.  These include requested registration files and summaries, for example.</a:t>
            </a:r>
          </a:p>
          <a:p>
            <a:pPr eaLnBrk="1" hangingPunct="1">
              <a:buFontTx/>
              <a:buNone/>
            </a:pPr>
            <a:endParaRPr lang="en-US" sz="1200" baseline="0" dirty="0" smtClean="0">
              <a:latin typeface="Arial" panose="020B0604020202020204" pitchFamily="34" charset="0"/>
              <a:cs typeface="Arial" panose="020B0604020202020204" pitchFamily="34" charset="0"/>
            </a:endParaRPr>
          </a:p>
          <a:p>
            <a:pPr fontAlgn="auto">
              <a:spcAft>
                <a:spcPts val="0"/>
              </a:spcAft>
            </a:pPr>
            <a:r>
              <a:rPr lang="en-US" sz="1200" dirty="0" smtClean="0">
                <a:latin typeface="Arial" panose="020B0604020202020204" pitchFamily="34" charset="0"/>
                <a:cs typeface="Arial" panose="020B0604020202020204" pitchFamily="34" charset="0"/>
              </a:rPr>
              <a:t>Go to Test Results &gt; View Published Reports to see a list of available reports.  If necessary, click the </a:t>
            </a:r>
            <a:r>
              <a:rPr lang="en-US" sz="1200" i="1" dirty="0" smtClean="0">
                <a:latin typeface="Arial" panose="020B0604020202020204" pitchFamily="34" charset="0"/>
                <a:cs typeface="Arial" panose="020B0604020202020204" pitchFamily="34" charset="0"/>
              </a:rPr>
              <a:t>Change </a:t>
            </a:r>
            <a:r>
              <a:rPr lang="en-US" sz="1200" dirty="0" smtClean="0">
                <a:latin typeface="Arial" panose="020B0604020202020204" pitchFamily="34" charset="0"/>
                <a:cs typeface="Arial" panose="020B0604020202020204" pitchFamily="34" charset="0"/>
              </a:rPr>
              <a:t>link and select the correct administration.</a:t>
            </a:r>
          </a:p>
          <a:p>
            <a:pPr fontAlgn="auto">
              <a:spcAft>
                <a:spcPts val="0"/>
              </a:spcAft>
            </a:pPr>
            <a:endParaRPr lang="en-US" sz="1200" dirty="0" smtClean="0">
              <a:latin typeface="Arial" panose="020B0604020202020204" pitchFamily="34" charset="0"/>
              <a:cs typeface="Arial" panose="020B0604020202020204" pitchFamily="34" charset="0"/>
            </a:endParaRPr>
          </a:p>
          <a:p>
            <a:r>
              <a:rPr lang="en-US" sz="1200" dirty="0" smtClean="0">
                <a:latin typeface="Arial" panose="020B0604020202020204" pitchFamily="34" charset="0"/>
                <a:cs typeface="Arial" panose="020B0604020202020204" pitchFamily="34" charset="0"/>
              </a:rPr>
              <a:t>From the </a:t>
            </a:r>
            <a:r>
              <a:rPr lang="en-US" sz="1200" b="1" dirty="0" smtClean="0">
                <a:latin typeface="Arial" panose="020B0604020202020204" pitchFamily="34" charset="0"/>
                <a:cs typeface="Arial" panose="020B0604020202020204" pitchFamily="34" charset="0"/>
              </a:rPr>
              <a:t>View By</a:t>
            </a:r>
            <a:r>
              <a:rPr lang="en-US" sz="1200" dirty="0" smtClean="0">
                <a:latin typeface="Arial" panose="020B0604020202020204" pitchFamily="34" charset="0"/>
                <a:cs typeface="Arial" panose="020B0604020202020204" pitchFamily="34" charset="0"/>
              </a:rPr>
              <a:t> options set, select the correct organization type.  Click on the organization link in the available list. Open the desired report(s); icons designate the report’s format.</a:t>
            </a:r>
          </a:p>
          <a:p>
            <a:pPr eaLnBrk="1" hangingPunct="1">
              <a:buFontTx/>
              <a:buNone/>
            </a:pPr>
            <a:endParaRPr lang="en-US" sz="1200" dirty="0" smtClean="0">
              <a:latin typeface="Arial" panose="020B0604020202020204" pitchFamily="34" charset="0"/>
              <a:cs typeface="Arial" panose="020B0604020202020204" pitchFamily="34" charset="0"/>
            </a:endParaRPr>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solidFill>
                  <a:prstClr val="black"/>
                </a:solidFill>
                <a:latin typeface="Trebuchet MS" pitchFamily="34" charset="0"/>
              </a:rPr>
              <a:pPr/>
              <a:t>58</a:t>
            </a:fld>
            <a:endParaRPr lang="en-US" smtClean="0">
              <a:solidFill>
                <a:prstClr val="black"/>
              </a:solidFill>
              <a:latin typeface="Trebuchet MS"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Slide]</a:t>
            </a:r>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solidFill>
                  <a:prstClr val="black"/>
                </a:solidFill>
              </a:rPr>
              <a:pPr>
                <a:defRPr/>
              </a:pPr>
              <a:t>59</a:t>
            </a:fld>
            <a:endParaRPr lang="en-US" dirty="0">
              <a:solidFill>
                <a:prstClr val="black"/>
              </a:solidFill>
            </a:endParaRPr>
          </a:p>
        </p:txBody>
      </p:sp>
    </p:spTree>
    <p:extLst>
      <p:ext uri="{BB962C8B-B14F-4D97-AF65-F5344CB8AC3E}">
        <p14:creationId xmlns:p14="http://schemas.microsoft.com/office/powerpoint/2010/main" val="1711688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Once logged in, the </a:t>
            </a:r>
            <a:r>
              <a:rPr lang="en-US" i="1" dirty="0" smtClean="0"/>
              <a:t>Home</a:t>
            </a:r>
            <a:r>
              <a:rPr lang="en-US" dirty="0" smtClean="0"/>
              <a:t> page will list the different tasks associated within each tab. The right-hand side of the screen will list the current organization. If you would like to work on a particular school, you will click on </a:t>
            </a:r>
            <a:r>
              <a:rPr lang="en-US" b="0" i="1" dirty="0" smtClean="0"/>
              <a:t>change organization </a:t>
            </a:r>
            <a:r>
              <a:rPr lang="en-US" dirty="0" smtClean="0"/>
              <a:t>and select the appropriate organization.</a:t>
            </a:r>
          </a:p>
        </p:txBody>
      </p:sp>
      <p:sp>
        <p:nvSpPr>
          <p:cNvPr id="6349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4FDE50D2-CFC3-4177-BC5E-EED31BB61303}" type="slidenum">
              <a:rPr lang="en-US" smtClean="0">
                <a:latin typeface="Trebuchet MS" pitchFamily="34" charset="0"/>
              </a:rPr>
              <a:pPr/>
              <a:t>6</a:t>
            </a:fld>
            <a:endParaRPr lang="en-US" smtClean="0">
              <a:latin typeface="Trebuchet MS"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chemeClr val="tx1"/>
                </a:solidFill>
                <a:latin typeface="Arial" pitchFamily="34" charset="0"/>
                <a:ea typeface="ＭＳ Ｐゴシック" charset="0"/>
                <a:cs typeface="Arial" pitchFamily="34" charset="0"/>
              </a:rPr>
              <a:t>The Accessibility Features and Accommodations Manual details a three-tiered process to providing access to the assessments for all students:</a:t>
            </a:r>
          </a:p>
          <a:p>
            <a:r>
              <a:rPr lang="en-US" dirty="0" smtClean="0">
                <a:solidFill>
                  <a:schemeClr val="tx1"/>
                </a:solidFill>
                <a:latin typeface="Arial" pitchFamily="34" charset="0"/>
                <a:ea typeface="ＭＳ Ｐゴシック" charset="0"/>
                <a:cs typeface="Arial" pitchFamily="34" charset="0"/>
              </a:rPr>
              <a:t> </a:t>
            </a:r>
          </a:p>
          <a:p>
            <a:pPr lvl="0"/>
            <a:r>
              <a:rPr lang="en-US" u="sng" dirty="0" smtClean="0">
                <a:solidFill>
                  <a:schemeClr val="tx1"/>
                </a:solidFill>
                <a:latin typeface="Arial" pitchFamily="34" charset="0"/>
                <a:ea typeface="ＭＳ Ｐゴシック" charset="0"/>
                <a:cs typeface="Arial" pitchFamily="34" charset="0"/>
              </a:rPr>
              <a:t>Features for All</a:t>
            </a:r>
            <a:r>
              <a:rPr lang="en-US" u="sng" baseline="0" dirty="0" smtClean="0">
                <a:solidFill>
                  <a:schemeClr val="tx1"/>
                </a:solidFill>
                <a:latin typeface="Arial" pitchFamily="34" charset="0"/>
                <a:ea typeface="ＭＳ Ｐゴシック" charset="0"/>
                <a:cs typeface="Arial" pitchFamily="34" charset="0"/>
              </a:rPr>
              <a:t> Students</a:t>
            </a:r>
            <a:r>
              <a:rPr lang="en-US" dirty="0" smtClean="0">
                <a:solidFill>
                  <a:schemeClr val="tx1"/>
                </a:solidFill>
                <a:latin typeface="Arial" pitchFamily="34" charset="0"/>
                <a:ea typeface="ＭＳ Ｐゴシック" charset="0"/>
                <a:cs typeface="Arial" pitchFamily="34" charset="0"/>
              </a:rPr>
              <a:t>: Tools embedded in the computer-delivered system available to all students to use (e.g. font magnification, highlighting tool, bolding, underlining)</a:t>
            </a:r>
          </a:p>
          <a:p>
            <a:pPr lvl="0"/>
            <a:endParaRPr lang="en-US" dirty="0" smtClean="0">
              <a:solidFill>
                <a:schemeClr val="tx1"/>
              </a:solidFill>
              <a:latin typeface="Arial" pitchFamily="34" charset="0"/>
              <a:ea typeface="ＭＳ Ｐゴシック" charset="0"/>
              <a:cs typeface="Arial" pitchFamily="34" charset="0"/>
            </a:endParaRPr>
          </a:p>
          <a:p>
            <a:pPr lvl="0"/>
            <a:r>
              <a:rPr lang="en-US" u="sng" dirty="0" smtClean="0">
                <a:solidFill>
                  <a:schemeClr val="tx1"/>
                </a:solidFill>
                <a:latin typeface="Arial" pitchFamily="34" charset="0"/>
                <a:ea typeface="ＭＳ Ｐゴシック" charset="0"/>
                <a:cs typeface="Arial" pitchFamily="34" charset="0"/>
              </a:rPr>
              <a:t>Accessibility Features*</a:t>
            </a:r>
            <a:r>
              <a:rPr lang="en-US" dirty="0" smtClean="0">
                <a:solidFill>
                  <a:schemeClr val="tx1"/>
                </a:solidFill>
                <a:latin typeface="Arial" pitchFamily="34" charset="0"/>
                <a:ea typeface="ＭＳ Ｐゴシック" charset="0"/>
                <a:cs typeface="Arial" pitchFamily="34" charset="0"/>
              </a:rPr>
              <a:t>: Tools embedded in the computer-delivered system open to all students to use, but must be made available at the discretion of school-based educators (e.g. background/font color, answer masking) </a:t>
            </a:r>
          </a:p>
          <a:p>
            <a:pPr lvl="0"/>
            <a:endParaRPr lang="en-US" u="sng" dirty="0" smtClean="0">
              <a:solidFill>
                <a:schemeClr val="tx1"/>
              </a:solidFill>
              <a:latin typeface="Arial" pitchFamily="34" charset="0"/>
              <a:ea typeface="ＭＳ Ｐゴシック" charset="0"/>
              <a:cs typeface="Arial" pitchFamily="34" charset="0"/>
            </a:endParaRPr>
          </a:p>
          <a:p>
            <a:pPr lvl="0"/>
            <a:r>
              <a:rPr lang="en-US" u="sng" dirty="0" smtClean="0">
                <a:solidFill>
                  <a:schemeClr val="tx1"/>
                </a:solidFill>
                <a:latin typeface="Arial" pitchFamily="34" charset="0"/>
                <a:ea typeface="ＭＳ Ｐゴシック" charset="0"/>
                <a:cs typeface="Arial" pitchFamily="34" charset="0"/>
              </a:rPr>
              <a:t>Accommodations**</a:t>
            </a:r>
            <a:r>
              <a:rPr lang="en-US" dirty="0" smtClean="0">
                <a:solidFill>
                  <a:schemeClr val="tx1"/>
                </a:solidFill>
                <a:latin typeface="Arial" pitchFamily="34" charset="0"/>
                <a:ea typeface="ＭＳ Ｐゴシック" charset="0"/>
                <a:cs typeface="Arial" pitchFamily="34" charset="0"/>
              </a:rPr>
              <a:t>: Supports for SWD and ELs that increase access while maintaining a valid and reliable score (e.g. braille form, extended time, small group testing, word-to-word native language dictionary)</a:t>
            </a:r>
          </a:p>
          <a:p>
            <a:endParaRPr lang="en-US" dirty="0">
              <a:solidFill>
                <a:schemeClr val="tx1"/>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2DA2F25F-6DCD-45F3-AD02-4167EF5A2304}" type="slidenum">
              <a:rPr lang="en-US" smtClean="0">
                <a:solidFill>
                  <a:prstClr val="black"/>
                </a:solidFill>
              </a:rPr>
              <a:pPr>
                <a:defRPr/>
              </a:pPr>
              <a:t>60</a:t>
            </a:fld>
            <a:endParaRPr lang="en-US">
              <a:solidFill>
                <a:prstClr val="black"/>
              </a:solidFill>
            </a:endParaRPr>
          </a:p>
        </p:txBody>
      </p:sp>
    </p:spTree>
    <p:extLst>
      <p:ext uri="{BB962C8B-B14F-4D97-AF65-F5344CB8AC3E}">
        <p14:creationId xmlns:p14="http://schemas.microsoft.com/office/powerpoint/2010/main" val="373796137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Slide]</a:t>
            </a:r>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pPr>
                <a:defRPr/>
              </a:pPr>
              <a:t>61</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200" dirty="0" smtClean="0"/>
              <a:t>During the PARCC field test administration, some accessibility features and accommodations will not be</a:t>
            </a:r>
            <a:r>
              <a:rPr lang="en-US" sz="1200" baseline="0" dirty="0" smtClean="0"/>
              <a:t> </a:t>
            </a:r>
            <a:r>
              <a:rPr lang="en-US" sz="1200" dirty="0" smtClean="0"/>
              <a:t>available due to ongoing development and research that is required to ensure that all accessibility features</a:t>
            </a:r>
            <a:r>
              <a:rPr lang="en-US" sz="1200" baseline="0" dirty="0" smtClean="0"/>
              <a:t> </a:t>
            </a:r>
            <a:r>
              <a:rPr lang="en-US" sz="1200" dirty="0" smtClean="0"/>
              <a:t>and accommodations provide a valid reflection of what students know and can do. In addition, some</a:t>
            </a:r>
            <a:r>
              <a:rPr lang="en-US" sz="1200" baseline="0" dirty="0" smtClean="0"/>
              <a:t> </a:t>
            </a:r>
            <a:r>
              <a:rPr lang="en-US" sz="1200" dirty="0" smtClean="0"/>
              <a:t>specific accessibility features and accommodations may not be available on specific devices such as</a:t>
            </a:r>
            <a:r>
              <a:rPr lang="en-US" sz="1200" baseline="0" dirty="0" smtClean="0"/>
              <a:t> </a:t>
            </a:r>
            <a:r>
              <a:rPr lang="en-US" sz="1200" dirty="0" err="1" smtClean="0"/>
              <a:t>Chromebooks</a:t>
            </a:r>
            <a:r>
              <a:rPr lang="en-US" sz="1200" dirty="0" smtClean="0"/>
              <a:t>.</a:t>
            </a:r>
          </a:p>
          <a:p>
            <a:pPr>
              <a:buNone/>
            </a:pPr>
            <a:endParaRPr lang="en-US" sz="1200" dirty="0" smtClean="0"/>
          </a:p>
          <a:p>
            <a:pPr>
              <a:buNone/>
            </a:pPr>
            <a:r>
              <a:rPr lang="en-US" sz="1200" dirty="0" smtClean="0"/>
              <a:t>The following slides will summarize which accessibility features and computer-based accommodations will be</a:t>
            </a:r>
          </a:p>
          <a:p>
            <a:pPr>
              <a:buNone/>
            </a:pPr>
            <a:r>
              <a:rPr lang="en-US" sz="1200" dirty="0" smtClean="0"/>
              <a:t>Available  for the PARCC Field Test. </a:t>
            </a:r>
          </a:p>
          <a:p>
            <a:pPr>
              <a:buNone/>
            </a:pPr>
            <a:endParaRPr lang="en-US" sz="1200" dirty="0" smtClean="0"/>
          </a:p>
          <a:p>
            <a:r>
              <a:rPr lang="en-US" dirty="0" smtClean="0"/>
              <a:t>The following list includes</a:t>
            </a:r>
            <a:r>
              <a:rPr lang="en-US" baseline="0" dirty="0" smtClean="0"/>
              <a:t> accessibility features available for all students.</a:t>
            </a:r>
          </a:p>
          <a:p>
            <a:r>
              <a:rPr lang="en-US" baseline="0" dirty="0" smtClean="0"/>
              <a:t>[Read Slide]</a:t>
            </a:r>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pPr>
                <a:defRPr/>
              </a:pPr>
              <a:t>62</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a:t>
            </a:r>
            <a:r>
              <a:rPr lang="en-US" baseline="0" dirty="0" smtClean="0"/>
              <a:t> table lists accommodations that will be enable for computer-based testing for the PARACC Field Test and Operational Administration. This table is available in the full Technology Specifications document available on the PARCC Online website at http://parcconline.org/field-test-technology.</a:t>
            </a:r>
            <a:endParaRPr lang="en-US" sz="1200" kern="1200" dirty="0" smtClean="0">
              <a:solidFill>
                <a:schemeClr val="tx1"/>
              </a:solidFill>
              <a:latin typeface="Arial" charset="0"/>
              <a:ea typeface="ＭＳ Ｐゴシック" pitchFamily="1" charset="-128"/>
              <a:cs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solidFill>
                  <a:prstClr val="black"/>
                </a:solidFill>
              </a:rPr>
              <a:pPr>
                <a:defRPr/>
              </a:pPr>
              <a:t>63</a:t>
            </a:fld>
            <a:endParaRPr lang="en-US" dirty="0">
              <a:solidFill>
                <a:prstClr val="black"/>
              </a:solidFill>
            </a:endParaRPr>
          </a:p>
        </p:txBody>
      </p:sp>
    </p:spTree>
    <p:extLst>
      <p:ext uri="{BB962C8B-B14F-4D97-AF65-F5344CB8AC3E}">
        <p14:creationId xmlns:p14="http://schemas.microsoft.com/office/powerpoint/2010/main" val="171168849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a:t>
            </a:r>
            <a:r>
              <a:rPr lang="en-US" baseline="0" dirty="0" smtClean="0"/>
              <a:t> table lists accommodations that can be selected by local test administrators prior to the PARCC Field Tests. This table is available in the Full Technology Specifications document available on the PARCC Online website at </a:t>
            </a:r>
            <a:r>
              <a:rPr lang="en-US" sz="1200" kern="1200" dirty="0" smtClean="0">
                <a:solidFill>
                  <a:schemeClr val="tx1"/>
                </a:solidFill>
                <a:latin typeface="Arial" charset="0"/>
                <a:ea typeface="ＭＳ Ｐゴシック" pitchFamily="1" charset="-128"/>
                <a:cs typeface="ＭＳ Ｐゴシック" pitchFamily="34" charset="-128"/>
                <a:hlinkClick r:id="rId3"/>
              </a:rPr>
              <a:t>http://parcconline.org/field-test-technology</a:t>
            </a:r>
            <a:r>
              <a:rPr lang="en-US" sz="1200" kern="1200" dirty="0" smtClean="0">
                <a:solidFill>
                  <a:schemeClr val="tx1"/>
                </a:solidFill>
                <a:latin typeface="Arial" charset="0"/>
                <a:ea typeface="ＭＳ Ｐゴシック" pitchFamily="1" charset="-128"/>
                <a:cs typeface="ＭＳ Ｐゴシック" pitchFamily="34" charset="-128"/>
              </a:rPr>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Arial" charset="0"/>
              <a:ea typeface="ＭＳ Ｐゴシック" pitchFamily="1" charset="-128"/>
              <a:cs typeface="ＭＳ Ｐゴシック" pitchFamily="3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ＭＳ Ｐゴシック" pitchFamily="1" charset="-128"/>
                <a:cs typeface="ＭＳ Ｐゴシック" pitchFamily="34" charset="-128"/>
              </a:rPr>
              <a:t>Options</a:t>
            </a:r>
            <a:r>
              <a:rPr lang="en-US" sz="1200" kern="1200" baseline="0" dirty="0" smtClean="0">
                <a:solidFill>
                  <a:schemeClr val="tx1"/>
                </a:solidFill>
                <a:latin typeface="Arial" charset="0"/>
                <a:ea typeface="ＭＳ Ｐゴシック" pitchFamily="1" charset="-128"/>
                <a:cs typeface="ＭＳ Ｐゴシック" pitchFamily="34" charset="-128"/>
              </a:rPr>
              <a:t> listed in this table will require an accommodated test assignment using the form group selection when creating online sessions in PearsonAccess prior to testing. Students must have the appropriate form group selected to access an accommodated form. The next section, will describe the steps to assign an accommodated for a student or students eligible for the computer-based accommodation.</a:t>
            </a:r>
            <a:endParaRPr lang="en-US" sz="1200" kern="1200" dirty="0" smtClean="0">
              <a:solidFill>
                <a:schemeClr val="tx1"/>
              </a:solidFill>
              <a:latin typeface="Arial" charset="0"/>
              <a:ea typeface="ＭＳ Ｐゴシック" pitchFamily="1" charset="-128"/>
              <a:cs typeface="ＭＳ Ｐゴシック" pitchFamily="34" charset="-128"/>
            </a:endParaRP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solidFill>
                  <a:prstClr val="black"/>
                </a:solidFill>
              </a:rPr>
              <a:pPr>
                <a:defRPr/>
              </a:pPr>
              <a:t>64</a:t>
            </a:fld>
            <a:endParaRPr lang="en-US" dirty="0">
              <a:solidFill>
                <a:prstClr val="black"/>
              </a:solidFill>
            </a:endParaRPr>
          </a:p>
        </p:txBody>
      </p:sp>
    </p:spTree>
    <p:extLst>
      <p:ext uri="{BB962C8B-B14F-4D97-AF65-F5344CB8AC3E}">
        <p14:creationId xmlns:p14="http://schemas.microsoft.com/office/powerpoint/2010/main" val="171168849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smtClean="0"/>
              <a:t>Read Slide]</a:t>
            </a:r>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solidFill>
                  <a:prstClr val="black"/>
                </a:solidFill>
              </a:rPr>
              <a:pPr>
                <a:defRPr/>
              </a:pPr>
              <a:t>65</a:t>
            </a:fld>
            <a:endParaRPr lang="en-US" dirty="0">
              <a:solidFill>
                <a:prstClr val="black"/>
              </a:solidFill>
            </a:endParaRPr>
          </a:p>
        </p:txBody>
      </p:sp>
    </p:spTree>
    <p:extLst>
      <p:ext uri="{BB962C8B-B14F-4D97-AF65-F5344CB8AC3E}">
        <p14:creationId xmlns:p14="http://schemas.microsoft.com/office/powerpoint/2010/main" val="171168849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ＭＳ Ｐゴシック" pitchFamily="1" charset="-128"/>
                <a:cs typeface="ＭＳ Ｐゴシック" pitchFamily="34" charset="-128"/>
              </a:rPr>
              <a:t>For students who will receive the read-aloud/text-to-speech on the PARCC ELA/literacy or mathematics field test, the following guidelines apply</a:t>
            </a:r>
            <a:r>
              <a:rPr lang="en-US" baseline="0" dirty="0" smtClean="0"/>
              <a:t>. [Read Slide] </a:t>
            </a:r>
          </a:p>
          <a:p>
            <a:endParaRPr lang="en-US" baseline="0" dirty="0" smtClean="0"/>
          </a:p>
          <a:p>
            <a:r>
              <a:rPr lang="en-US" baseline="0" dirty="0" smtClean="0"/>
              <a:t>As a reminder, you must indicate that the student received a read-aloud accommodation on the student registration record. Assigning a student to a read-aloud test session will not automatically update the student’s registration record.</a:t>
            </a:r>
            <a:endParaRPr lang="en-US" dirty="0" smtClean="0"/>
          </a:p>
          <a:p>
            <a:endParaRPr lang="en-US" dirty="0" smtClean="0"/>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66</a:t>
            </a:fld>
            <a:endParaRPr lang="en-US" dirty="0" smtClean="0">
              <a:latin typeface="Trebuchet MS" pitchFamily="34"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following</a:t>
            </a:r>
            <a:r>
              <a:rPr lang="en-US" baseline="0" dirty="0" smtClean="0"/>
              <a:t> list </a:t>
            </a:r>
            <a:r>
              <a:rPr lang="en-US" b="0" u="none" baseline="0" dirty="0" smtClean="0"/>
              <a:t>are accessibility features that must be </a:t>
            </a:r>
            <a:r>
              <a:rPr lang="en-US" b="0" u="none" baseline="0" dirty="0" smtClean="0">
                <a:solidFill>
                  <a:srgbClr val="FF0000"/>
                </a:solidFill>
              </a:rPr>
              <a:t>identified in advance of the PARCC field test in PearsonAccess. These accessibility features or accommodation must be identified by test form</a:t>
            </a:r>
            <a:r>
              <a:rPr lang="en-US" b="0" u="none" baseline="0" dirty="0" smtClean="0"/>
              <a:t>. A test form is defined as the test assigned to the student in an online session in PearsonAccess.</a:t>
            </a:r>
          </a:p>
          <a:p>
            <a:endParaRPr lang="en-US" baseline="0" dirty="0" smtClean="0"/>
          </a:p>
          <a:p>
            <a:r>
              <a:rPr lang="en-US" baseline="0" dirty="0" smtClean="0"/>
              <a:t>This slide provides you with the available accessibility features and accommodations</a:t>
            </a:r>
            <a:r>
              <a:rPr lang="en-US" b="0" u="none" baseline="0" dirty="0" smtClean="0"/>
              <a:t> test </a:t>
            </a:r>
            <a:r>
              <a:rPr lang="en-US" baseline="0" dirty="0" smtClean="0"/>
              <a:t>forms that are available for the field test. These accessibility features or accommodations cannot be combined on a test form. For example, if a student needs answer masking and color-contrast, a student’s IEP team, 504 team, EL team or content teacher will need to prioritize a student’s assessment needs based upon what’s available for the field test. A human reader is always available for a student who taking with a computer-based or paper and pencil form.</a:t>
            </a:r>
          </a:p>
          <a:p>
            <a:r>
              <a:rPr lang="en-US" baseline="0" dirty="0" smtClean="0"/>
              <a:t> </a:t>
            </a:r>
          </a:p>
          <a:p>
            <a:r>
              <a:rPr lang="en-US" baseline="0" dirty="0" smtClean="0"/>
              <a:t>The test forms with accessibility features and accommodations are available on a limited basis since the PNP is not operational for the field test.</a:t>
            </a:r>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pPr>
                <a:defRPr/>
              </a:pPr>
              <a:t>67</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auto">
              <a:spcAft>
                <a:spcPts val="0"/>
              </a:spcAft>
            </a:pPr>
            <a:r>
              <a:rPr lang="en-US" dirty="0" smtClean="0"/>
              <a:t>Some</a:t>
            </a:r>
            <a:r>
              <a:rPr lang="en-US" baseline="0" dirty="0" smtClean="0"/>
              <a:t> students may be eligible for computer-based accommodations other than a proctor read-aloud administration. </a:t>
            </a:r>
            <a:r>
              <a:rPr lang="en-US" sz="1200" dirty="0" smtClean="0"/>
              <a:t>A separate test session must be created for each test subject where an accommodation applies.</a:t>
            </a:r>
            <a:r>
              <a:rPr lang="en-US" sz="1200" baseline="0" dirty="0" smtClean="0"/>
              <a:t> </a:t>
            </a:r>
            <a:r>
              <a:rPr lang="en-US" sz="1200" dirty="0" smtClean="0"/>
              <a:t>You may add multiple students to the session, as long as they are all receiving the same accommodation.</a:t>
            </a:r>
            <a:r>
              <a:rPr lang="en-US" sz="1200" baseline="0" dirty="0" smtClean="0"/>
              <a:t> </a:t>
            </a:r>
            <a:r>
              <a:rPr lang="en-US" sz="1200" dirty="0" smtClean="0"/>
              <a:t>To assign an accommodated form, select</a:t>
            </a:r>
            <a:r>
              <a:rPr lang="en-US" sz="1200" baseline="0" dirty="0" smtClean="0"/>
              <a:t> </a:t>
            </a:r>
            <a:r>
              <a:rPr lang="en-US" sz="1200" dirty="0" smtClean="0"/>
              <a:t>the appropriate Form Group Type from the dropdown during the “Create New Session” activity.</a:t>
            </a:r>
          </a:p>
          <a:p>
            <a:endParaRPr lang="en-US" baseline="0" dirty="0" smtClean="0"/>
          </a:p>
          <a:p>
            <a:endParaRPr lang="en-US" baseline="0" dirty="0" smtClean="0"/>
          </a:p>
          <a:p>
            <a:r>
              <a:rPr lang="en-US" baseline="0" dirty="0" smtClean="0"/>
              <a:t>As a reminder, you must indicate that the student received an accommodation on the student registration record. Assigning a student to a test session with an accommodation will not automatically update the student’s registration record.</a:t>
            </a:r>
            <a:endParaRPr lang="en-US" dirty="0" smtClean="0"/>
          </a:p>
          <a:p>
            <a:endParaRPr lang="en-US" dirty="0" smtClean="0"/>
          </a:p>
        </p:txBody>
      </p:sp>
      <p:sp>
        <p:nvSpPr>
          <p:cNvPr id="921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5C7BE5E0-2179-4E16-905B-04599D8A7218}" type="slidenum">
              <a:rPr lang="en-US" smtClean="0">
                <a:latin typeface="Trebuchet MS" pitchFamily="34" charset="0"/>
              </a:rPr>
              <a:pPr/>
              <a:t>68</a:t>
            </a:fld>
            <a:endParaRPr lang="en-US" dirty="0" smtClean="0">
              <a:latin typeface="Trebuchet MS" pitchFamily="34"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33237">
              <a:defRPr/>
            </a:pPr>
            <a:r>
              <a:rPr lang="en-US" dirty="0" smtClean="0"/>
              <a:t>That concludes our presentation.</a:t>
            </a:r>
            <a:r>
              <a:rPr lang="en-US" baseline="0" dirty="0" smtClean="0"/>
              <a:t> </a:t>
            </a:r>
            <a:r>
              <a:rPr lang="en-US" dirty="0" smtClean="0"/>
              <a:t>For</a:t>
            </a:r>
            <a:r>
              <a:rPr lang="en-US" baseline="0" dirty="0" smtClean="0"/>
              <a:t> additional support, you may contact the PARCC Support Center at 888-493-9888 or by email at PARCC@support.pearson.com.</a:t>
            </a:r>
            <a:endParaRPr lang="en-US" dirty="0"/>
          </a:p>
        </p:txBody>
      </p:sp>
      <p:sp>
        <p:nvSpPr>
          <p:cNvPr id="4" name="Slide Number Placeholder 3"/>
          <p:cNvSpPr>
            <a:spLocks noGrp="1"/>
          </p:cNvSpPr>
          <p:nvPr>
            <p:ph type="sldNum" sz="quarter" idx="10"/>
          </p:nvPr>
        </p:nvSpPr>
        <p:spPr/>
        <p:txBody>
          <a:bodyPr/>
          <a:lstStyle/>
          <a:p>
            <a:pPr>
              <a:defRPr/>
            </a:pPr>
            <a:fld id="{24AA9509-08A1-41E0-AE81-E0736E70D0E3}" type="slidenum">
              <a:rPr lang="en-US" smtClean="0"/>
              <a:pPr>
                <a:defRPr/>
              </a:pPr>
              <a:t>69</a:t>
            </a:fld>
            <a:endParaRPr lang="en-US"/>
          </a:p>
        </p:txBody>
      </p:sp>
    </p:spTree>
    <p:extLst>
      <p:ext uri="{BB962C8B-B14F-4D97-AF65-F5344CB8AC3E}">
        <p14:creationId xmlns:p14="http://schemas.microsoft.com/office/powerpoint/2010/main" val="3431905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ln/>
        </p:spPr>
        <p:txBody>
          <a:bodyPr/>
          <a:lstStyle/>
          <a:p>
            <a:pPr>
              <a:defRPr/>
            </a:pPr>
            <a:r>
              <a:rPr lang="en-US" dirty="0" smtClean="0"/>
              <a:t>Additionally,</a:t>
            </a:r>
            <a:r>
              <a:rPr lang="en-US" baseline="0" dirty="0" smtClean="0"/>
              <a:t> t</a:t>
            </a:r>
            <a:r>
              <a:rPr lang="en-US" dirty="0" smtClean="0"/>
              <a:t>here are multiple resources available that you can access through the </a:t>
            </a:r>
            <a:r>
              <a:rPr lang="en-US" b="0" i="1" dirty="0" smtClean="0"/>
              <a:t>Support</a:t>
            </a:r>
            <a:r>
              <a:rPr lang="en-US" dirty="0" smtClean="0"/>
              <a:t> tab.  </a:t>
            </a:r>
          </a:p>
          <a:p>
            <a:pPr>
              <a:defRPr/>
            </a:pPr>
            <a:endParaRPr lang="en-US" dirty="0" smtClean="0"/>
          </a:p>
          <a:p>
            <a:pPr>
              <a:defRPr/>
            </a:pPr>
            <a:r>
              <a:rPr lang="en-US" dirty="0" smtClean="0">
                <a:solidFill>
                  <a:srgbClr val="404040"/>
                </a:solidFill>
                <a:effectLst>
                  <a:outerShdw blurRad="38100" dist="38100" dir="2700000" algn="tl">
                    <a:srgbClr val="C0C0C0"/>
                  </a:outerShdw>
                </a:effectLst>
              </a:rPr>
              <a:t>The </a:t>
            </a:r>
            <a:r>
              <a:rPr lang="en-US" i="1" dirty="0" smtClean="0">
                <a:solidFill>
                  <a:srgbClr val="404040"/>
                </a:solidFill>
                <a:effectLst>
                  <a:outerShdw blurRad="38100" dist="38100" dir="2700000" algn="tl">
                    <a:srgbClr val="C0C0C0"/>
                  </a:outerShdw>
                </a:effectLst>
              </a:rPr>
              <a:t>Support </a:t>
            </a:r>
            <a:r>
              <a:rPr lang="en-US" dirty="0" smtClean="0">
                <a:solidFill>
                  <a:srgbClr val="404040"/>
                </a:solidFill>
                <a:effectLst>
                  <a:outerShdw blurRad="38100" dist="38100" dir="2700000" algn="tl">
                    <a:srgbClr val="C0C0C0"/>
                  </a:outerShdw>
                </a:effectLst>
              </a:rPr>
              <a:t>page provides a range of support options, including sections for Resources and Frequently Asked Questions (FAQs), and</a:t>
            </a:r>
            <a:r>
              <a:rPr lang="en-US" baseline="0" dirty="0" smtClean="0">
                <a:solidFill>
                  <a:srgbClr val="404040"/>
                </a:solidFill>
                <a:effectLst>
                  <a:outerShdw blurRad="38100" dist="38100" dir="2700000" algn="tl">
                    <a:srgbClr val="C0C0C0"/>
                  </a:outerShdw>
                </a:effectLst>
              </a:rPr>
              <a:t> </a:t>
            </a:r>
            <a:r>
              <a:rPr lang="en-US" dirty="0" smtClean="0">
                <a:solidFill>
                  <a:srgbClr val="404040"/>
                </a:solidFill>
                <a:effectLst>
                  <a:outerShdw blurRad="38100" dist="38100" dir="2700000" algn="tl">
                    <a:srgbClr val="C0C0C0"/>
                  </a:outerShdw>
                </a:effectLst>
              </a:rPr>
              <a:t>information about how to contact PARCC Customer Support if you have a question. </a:t>
            </a:r>
            <a:r>
              <a:rPr lang="en-US" sz="1200" dirty="0" smtClean="0">
                <a:latin typeface="Arial" panose="020B0604020202020204" pitchFamily="34" charset="0"/>
                <a:cs typeface="Arial" panose="020B0604020202020204" pitchFamily="34" charset="0"/>
              </a:rPr>
              <a:t>Resources are organized by </a:t>
            </a:r>
            <a:r>
              <a:rPr lang="en-US" sz="1200" baseline="0" dirty="0" smtClean="0">
                <a:latin typeface="Arial" panose="020B0604020202020204" pitchFamily="34" charset="0"/>
                <a:cs typeface="Arial" panose="020B0604020202020204" pitchFamily="34" charset="0"/>
              </a:rPr>
              <a:t>category, such as Ma</a:t>
            </a:r>
            <a:r>
              <a:rPr lang="en-US" sz="1200" dirty="0" smtClean="0">
                <a:latin typeface="Arial" panose="020B0604020202020204" pitchFamily="34" charset="0"/>
                <a:cs typeface="Arial" panose="020B0604020202020204" pitchFamily="34" charset="0"/>
              </a:rPr>
              <a:t>nuals and Documents, Training, and more. </a:t>
            </a:r>
          </a:p>
          <a:p>
            <a:pPr>
              <a:defRPr/>
            </a:pPr>
            <a:endParaRPr lang="en-US" dirty="0" smtClean="0"/>
          </a:p>
        </p:txBody>
      </p:sp>
      <p:sp>
        <p:nvSpPr>
          <p:cNvPr id="65541"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CD78B0FB-E7A3-43D1-9079-7D4E295E46B3}" type="slidenum">
              <a:rPr lang="en-US" smtClean="0">
                <a:latin typeface="Trebuchet MS" pitchFamily="34" charset="0"/>
              </a:rPr>
              <a:pPr/>
              <a:t>7</a:t>
            </a:fld>
            <a:endParaRPr lang="en-US" smtClean="0">
              <a:latin typeface="Trebuchet MS"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pPr eaLnBrk="1" hangingPunct="1">
              <a:buClr>
                <a:schemeClr val="tx1"/>
              </a:buClr>
              <a:buFont typeface="Wingdings" pitchFamily="2" charset="2"/>
              <a:buNone/>
              <a:defRPr/>
            </a:pPr>
            <a:r>
              <a:rPr lang="en-US" sz="1200" baseline="0" dirty="0" smtClean="0">
                <a:solidFill>
                  <a:srgbClr val="404040"/>
                </a:solidFill>
                <a:effectLst>
                  <a:outerShdw blurRad="38100" dist="38100" dir="2700000" algn="tl">
                    <a:srgbClr val="C0C0C0"/>
                  </a:outerShdw>
                </a:effectLst>
              </a:rPr>
              <a:t>All of the PARCC training modules will be located on the PARCC Training Management System</a:t>
            </a:r>
            <a:endParaRPr lang="en-US" sz="1200" dirty="0" smtClean="0">
              <a:solidFill>
                <a:srgbClr val="404040"/>
              </a:solidFill>
              <a:effectLst>
                <a:outerShdw blurRad="38100" dist="38100" dir="2700000" algn="tl">
                  <a:srgbClr val="C0C0C0"/>
                </a:outerShdw>
              </a:effectLst>
            </a:endParaRPr>
          </a:p>
          <a:p>
            <a:pPr>
              <a:defRPr/>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smtClean="0">
                <a:latin typeface="Arial" panose="020B0604020202020204" pitchFamily="34" charset="0"/>
                <a:cs typeface="Arial" panose="020B0604020202020204" pitchFamily="34" charset="0"/>
              </a:rPr>
              <a:t>Now let’s review the functionality</a:t>
            </a:r>
            <a:r>
              <a:rPr lang="en-US" sz="1200" baseline="0" dirty="0" smtClean="0">
                <a:latin typeface="Arial" panose="020B0604020202020204" pitchFamily="34" charset="0"/>
                <a:cs typeface="Arial" panose="020B0604020202020204" pitchFamily="34" charset="0"/>
              </a:rPr>
              <a:t> within </a:t>
            </a:r>
            <a:r>
              <a:rPr lang="en-US" sz="1200" baseline="0" dirty="0" err="1" smtClean="0">
                <a:latin typeface="Arial" panose="020B0604020202020204" pitchFamily="34" charset="0"/>
                <a:cs typeface="Arial" panose="020B0604020202020204" pitchFamily="34" charset="0"/>
              </a:rPr>
              <a:t>PearsonAccess</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This chart will help you navigate through</a:t>
            </a:r>
            <a:r>
              <a:rPr lang="en-US" sz="1200" baseline="0" dirty="0" smtClean="0">
                <a:latin typeface="Arial" panose="020B0604020202020204" pitchFamily="34" charset="0"/>
                <a:cs typeface="Arial" panose="020B0604020202020204" pitchFamily="34" charset="0"/>
              </a:rPr>
              <a:t> the system.</a:t>
            </a:r>
            <a:r>
              <a:rPr lang="en-US" sz="1200" dirty="0" smtClean="0">
                <a:latin typeface="Arial" panose="020B0604020202020204" pitchFamily="34" charset="0"/>
                <a:cs typeface="Arial" panose="020B0604020202020204" pitchFamily="34" charset="0"/>
              </a:rPr>
              <a:t> The column on the left hand side describes the different tasks and points to the related tab where you will perform these functions.    </a:t>
            </a:r>
          </a:p>
        </p:txBody>
      </p:sp>
      <p:sp>
        <p:nvSpPr>
          <p:cNvPr id="64517"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Tahoma" pitchFamily="34" charset="0"/>
                <a:cs typeface="Arial" charset="0"/>
              </a:defRPr>
            </a:lvl1pPr>
            <a:lvl2pPr marL="742950" indent="-285750" defTabSz="931863">
              <a:defRPr>
                <a:solidFill>
                  <a:schemeClr val="tx1"/>
                </a:solidFill>
                <a:latin typeface="Tahoma" pitchFamily="34" charset="0"/>
                <a:cs typeface="Arial" charset="0"/>
              </a:defRPr>
            </a:lvl2pPr>
            <a:lvl3pPr marL="1143000" indent="-228600" defTabSz="931863">
              <a:defRPr>
                <a:solidFill>
                  <a:schemeClr val="tx1"/>
                </a:solidFill>
                <a:latin typeface="Tahoma" pitchFamily="34" charset="0"/>
                <a:cs typeface="Arial" charset="0"/>
              </a:defRPr>
            </a:lvl3pPr>
            <a:lvl4pPr marL="1600200" indent="-228600" defTabSz="931863">
              <a:defRPr>
                <a:solidFill>
                  <a:schemeClr val="tx1"/>
                </a:solidFill>
                <a:latin typeface="Tahoma" pitchFamily="34" charset="0"/>
                <a:cs typeface="Arial" charset="0"/>
              </a:defRPr>
            </a:lvl4pPr>
            <a:lvl5pPr marL="2057400" indent="-228600" defTabSz="931863">
              <a:defRPr>
                <a:solidFill>
                  <a:schemeClr val="tx1"/>
                </a:solidFill>
                <a:latin typeface="Tahoma" pitchFamily="34" charset="0"/>
                <a:cs typeface="Arial" charset="0"/>
              </a:defRPr>
            </a:lvl5pPr>
            <a:lvl6pPr marL="2514600" indent="-228600" defTabSz="931863" eaLnBrk="0" fontAlgn="base" hangingPunct="0">
              <a:spcBef>
                <a:spcPct val="0"/>
              </a:spcBef>
              <a:spcAft>
                <a:spcPct val="0"/>
              </a:spcAft>
              <a:defRPr>
                <a:solidFill>
                  <a:schemeClr val="tx1"/>
                </a:solidFill>
                <a:latin typeface="Tahoma" pitchFamily="34" charset="0"/>
                <a:cs typeface="Arial" charset="0"/>
              </a:defRPr>
            </a:lvl6pPr>
            <a:lvl7pPr marL="2971800" indent="-228600" defTabSz="931863" eaLnBrk="0" fontAlgn="base" hangingPunct="0">
              <a:spcBef>
                <a:spcPct val="0"/>
              </a:spcBef>
              <a:spcAft>
                <a:spcPct val="0"/>
              </a:spcAft>
              <a:defRPr>
                <a:solidFill>
                  <a:schemeClr val="tx1"/>
                </a:solidFill>
                <a:latin typeface="Tahoma" pitchFamily="34" charset="0"/>
                <a:cs typeface="Arial" charset="0"/>
              </a:defRPr>
            </a:lvl7pPr>
            <a:lvl8pPr marL="3429000" indent="-228600" defTabSz="931863" eaLnBrk="0" fontAlgn="base" hangingPunct="0">
              <a:spcBef>
                <a:spcPct val="0"/>
              </a:spcBef>
              <a:spcAft>
                <a:spcPct val="0"/>
              </a:spcAft>
              <a:defRPr>
                <a:solidFill>
                  <a:schemeClr val="tx1"/>
                </a:solidFill>
                <a:latin typeface="Tahoma" pitchFamily="34" charset="0"/>
                <a:cs typeface="Arial" charset="0"/>
              </a:defRPr>
            </a:lvl8pPr>
            <a:lvl9pPr marL="3886200" indent="-228600" defTabSz="931863" eaLnBrk="0" fontAlgn="base" hangingPunct="0">
              <a:spcBef>
                <a:spcPct val="0"/>
              </a:spcBef>
              <a:spcAft>
                <a:spcPct val="0"/>
              </a:spcAft>
              <a:defRPr>
                <a:solidFill>
                  <a:schemeClr val="tx1"/>
                </a:solidFill>
                <a:latin typeface="Tahoma" pitchFamily="34" charset="0"/>
                <a:cs typeface="Arial" charset="0"/>
              </a:defRPr>
            </a:lvl9pPr>
          </a:lstStyle>
          <a:p>
            <a:fld id="{688532F0-1CCC-4667-B79F-160BB4B16861}" type="slidenum">
              <a:rPr lang="en-US" smtClean="0">
                <a:solidFill>
                  <a:prstClr val="black"/>
                </a:solidFill>
                <a:latin typeface="Trebuchet MS" pitchFamily="34" charset="0"/>
              </a:rPr>
              <a:pPr/>
              <a:t>9</a:t>
            </a:fld>
            <a:endParaRPr lang="en-US" smtClean="0">
              <a:solidFill>
                <a:prstClr val="black"/>
              </a:solidFill>
              <a:latin typeface="Trebuchet MS"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smtClean="0"/>
              <a:pPr>
                <a:defRPr/>
              </a:pPr>
              <a:t>‹#›</a:t>
            </a:fld>
            <a:endParaRPr lang="en-US" dirty="0"/>
          </a:p>
        </p:txBody>
      </p:sp>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2"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fld id="{630710B3-777E-4803-90E8-DC7556CC3D8A}" type="slidenum">
              <a:rPr lang="en-US" smtClean="0"/>
              <a:pPr/>
              <a:t>‹#›</a:t>
            </a:fld>
            <a:endParaRPr lang="en-US" dirty="0"/>
          </a:p>
        </p:txBody>
      </p:sp>
      <p:sp>
        <p:nvSpPr>
          <p:cNvPr id="14"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cSld>
  <p:clrMapOvr>
    <a:masterClrMapping/>
  </p:clrMapOvr>
  <p:transition spd="med"/>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263163973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282369671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660115521"/>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220273496"/>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2898134448"/>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925070449"/>
      </p:ext>
    </p:extLst>
  </p:cSld>
  <p:clrMapOvr>
    <a:masterClrMapping/>
  </p:clrMapOvr>
  <p:transition spd="med" advClick="0">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98084043"/>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180550537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403408055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3860422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30710B3-777E-4803-90E8-DC7556CC3D8A}" type="slidenum">
              <a:rPr lang="en-US" smtClean="0"/>
              <a:pPr/>
              <a:t>‹#›</a:t>
            </a:fld>
            <a:endParaRPr lang="en-US" dirty="0"/>
          </a:p>
        </p:txBody>
      </p:sp>
      <p:sp>
        <p:nvSpPr>
          <p:cNvPr id="7" name="Title 16"/>
          <p:cNvSpPr txBox="1">
            <a:spLocks/>
          </p:cNvSpPr>
          <p:nvPr/>
        </p:nvSpPr>
        <p:spPr>
          <a:xfrm>
            <a:off x="2819400" y="0"/>
            <a:ext cx="6324600" cy="1219200"/>
          </a:xfrm>
          <a:prstGeom prst="rect">
            <a:avLst/>
          </a:prstGeom>
        </p:spPr>
        <p:txBody>
          <a:bodyPr lIns="89879" tIns="44940" rIns="89879" bIns="44940" anchor="ctr"/>
          <a:lstStyle>
            <a:lvl1pPr marL="168524" indent="0" algn="l">
              <a:defRPr sz="2800"/>
            </a:lvl1pPr>
          </a:lstStyle>
          <a:p>
            <a:pPr marL="168524" marR="0" lvl="0" indent="0" algn="l" defTabSz="898796"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mj-lt"/>
                <a:ea typeface="+mj-ea"/>
                <a:cs typeface="+mj-cs"/>
              </a:rPr>
              <a:t>Click to edit Master title style</a:t>
            </a:r>
            <a:endParaRPr kumimoji="0" lang="en-US" sz="28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60909189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415047386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20250222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149593259"/>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4024854610"/>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869955112"/>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1016372314"/>
      </p:ext>
    </p:extLst>
  </p:cSld>
  <p:clrMapOvr>
    <a:masterClrMapping/>
  </p:clrMapOvr>
  <p:transition spd="med" advClick="0">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4929792"/>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235738305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2156320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fld id="{630710B3-777E-4803-90E8-DC7556CC3D8A}" type="slidenum">
              <a:rPr lang="en-US" smtClean="0"/>
              <a:pPr/>
              <a:t>‹#›</a:t>
            </a:fld>
            <a:endParaRPr lang="en-US" dirty="0"/>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279348782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274017142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103500175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33975226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77426539"/>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4016638663"/>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1783456120"/>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1542805668"/>
      </p:ext>
    </p:extLst>
  </p:cSld>
  <p:clrMapOvr>
    <a:masterClrMapping/>
  </p:clrMapOvr>
  <p:transition spd="med" advClick="0">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5064445"/>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4264062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30710B3-777E-4803-90E8-DC7556CC3D8A}" type="slidenum">
              <a:rPr lang="en-US" smtClean="0"/>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cSld>
  <p:clrMapOvr>
    <a:masterClrMapping/>
  </p:clrMapOvr>
  <p:transition spd="med"/>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367006453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14207435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33313494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342345837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172463428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546755392"/>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3714767508"/>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1180013171"/>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2648732135"/>
      </p:ext>
    </p:extLst>
  </p:cSld>
  <p:clrMapOvr>
    <a:masterClrMapping/>
  </p:clrMapOvr>
  <p:transition spd="med" advClick="0">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478289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30710B3-777E-4803-90E8-DC7556CC3D8A}" type="slidenum">
              <a:rPr lang="en-US" smtClean="0"/>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cSld>
  <p:clrMapOvr>
    <a:masterClrMapping/>
  </p:clrMapOvr>
  <p:transition spd="med"/>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411687986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333653267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00369044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215670510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424121419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363970195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4047825915"/>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3966755759"/>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3024225961"/>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2929179765"/>
      </p:ext>
    </p:extLst>
  </p:cSld>
  <p:clrMapOvr>
    <a:masterClrMapping/>
  </p:clrMapOvr>
  <p:transition spd="med" advClick="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30710B3-777E-4803-90E8-DC7556CC3D8A}" type="slidenum">
              <a:rPr lang="en-US" smtClean="0"/>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cSld>
  <p:clrMapOvr>
    <a:masterClrMapping/>
  </p:clrMapOvr>
  <p:transition spd="med"/>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05750525"/>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42743347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367495956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18328114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276742305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40334723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391927257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829312149"/>
      </p:ext>
    </p:extLst>
  </p:cSld>
  <p:clrMapOvr>
    <a:masterClrMapping/>
  </p:clrMapOvr>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2652842822"/>
      </p:ext>
    </p:extLst>
  </p:cSld>
  <p:clrMapOvr>
    <a:masterClrMapping/>
  </p:clrMapOvr>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414520952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30710B3-777E-4803-90E8-DC7556CC3D8A}" type="slidenum">
              <a:rPr lang="en-US" smtClean="0"/>
              <a:pPr/>
              <a:t>‹#›</a:t>
            </a:fld>
            <a:endParaRPr lang="en-US" dirty="0"/>
          </a:p>
        </p:txBody>
      </p:sp>
    </p:spTree>
    <p:extLst>
      <p:ext uri="{BB962C8B-B14F-4D97-AF65-F5344CB8AC3E}">
        <p14:creationId xmlns:p14="http://schemas.microsoft.com/office/powerpoint/2010/main" val="1681024241"/>
      </p:ext>
    </p:extLst>
  </p:cSld>
  <p:clrMapOvr>
    <a:masterClrMapping/>
  </p:clrMapOvr>
  <p:transition spd="med"/>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634192314"/>
      </p:ext>
    </p:extLst>
  </p:cSld>
  <p:clrMapOvr>
    <a:masterClrMapping/>
  </p:clrMapOvr>
  <p:transition spd="med" advClick="0">
    <p:fade/>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24509750"/>
      </p:ext>
    </p:extLst>
  </p:cSld>
  <p:clrMapOvr>
    <a:masterClrMapping/>
  </p:clrMapOvr>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16898580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98694109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477422910"/>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2301177867"/>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3183266425"/>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389195622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554160218"/>
      </p:ext>
    </p:extLst>
  </p:cSld>
  <p:clrMapOvr>
    <a:masterClrMapping/>
  </p:clrMapOvr>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275588310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smtClean="0"/>
              <a:pPr>
                <a:defRPr/>
              </a:pPr>
              <a:t>‹#›</a:t>
            </a:fld>
            <a:endParaRPr lang="en-US" dirty="0"/>
          </a:p>
        </p:txBody>
      </p:sp>
    </p:spTree>
  </p:cSld>
  <p:clrMapOvr>
    <a:masterClrMapping/>
  </p:clrMapOvr>
  <p:transition spd="med"/>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727258320"/>
      </p:ext>
    </p:extLst>
  </p:cSld>
  <p:clrMapOvr>
    <a:masterClrMapping/>
  </p:clrMapOvr>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3502001943"/>
      </p:ext>
    </p:extLst>
  </p:cSld>
  <p:clrMapOvr>
    <a:masterClrMapping/>
  </p:clrMapOvr>
  <p:transition spd="med" advClick="0">
    <p:fade/>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64773843"/>
      </p:ext>
    </p:extLst>
  </p:cSld>
  <p:clrMapOvr>
    <a:masterClrMapping/>
  </p:clrMapOvr>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277686776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1539861115"/>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621412635"/>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3858873616"/>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1626241492"/>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50012452"/>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35400288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cSld>
  <p:clrMapOvr>
    <a:masterClrMapping/>
  </p:clrMapOvr>
  <p:transition spd="med"/>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3394450373"/>
      </p:ext>
    </p:extLst>
  </p:cSld>
  <p:clrMapOvr>
    <a:masterClrMapping/>
  </p:clrMapOvr>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954651909"/>
      </p:ext>
    </p:extLst>
  </p:cSld>
  <p:clrMapOvr>
    <a:masterClrMapping/>
  </p:clrMapOvr>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2339909590"/>
      </p:ext>
    </p:extLst>
  </p:cSld>
  <p:clrMapOvr>
    <a:masterClrMapping/>
  </p:clrMapOvr>
  <p:transition spd="med" advClick="0">
    <p:fade/>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1833584"/>
      </p:ext>
    </p:extLst>
  </p:cSld>
  <p:clrMapOvr>
    <a:masterClrMapping/>
  </p:clrMapOvr>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141102963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3917998216"/>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3194255152"/>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123564622"/>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3337220196"/>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37556118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cSld>
  <p:clrMapOvr>
    <a:masterClrMapping/>
  </p:clrMapOvr>
  <p:transition spd="med"/>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941723363"/>
      </p:ext>
    </p:extLst>
  </p:cSld>
  <p:clrMapOvr>
    <a:masterClrMapping/>
  </p:clrMapOvr>
  <p:timing>
    <p:tnLst>
      <p:par>
        <p:cTn id="1" dur="indefinite" restart="never" nodeType="tmRoot"/>
      </p:par>
    </p:tnLst>
  </p:timing>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2116935779"/>
      </p:ext>
    </p:extLst>
  </p:cSld>
  <p:clrMapOvr>
    <a:masterClrMapping/>
  </p:clrMapOvr>
  <p:timing>
    <p:tnLst>
      <p:par>
        <p:cTn id="1" dur="indefinite" restart="never" nodeType="tmRoot"/>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726712340"/>
      </p:ext>
    </p:extLst>
  </p:cSld>
  <p:clrMapOvr>
    <a:masterClrMapping/>
  </p:clrMapOvr>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3209911481"/>
      </p:ext>
    </p:extLst>
  </p:cSld>
  <p:clrMapOvr>
    <a:masterClrMapping/>
  </p:clrMapOvr>
  <p:transition spd="med" advClick="0">
    <p:fade/>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13281531"/>
      </p:ext>
    </p:extLst>
  </p:cSld>
  <p:clrMapOvr>
    <a:masterClrMapping/>
  </p:clrMapOvr>
  <p:timing>
    <p:tnLst>
      <p:par>
        <p:cTn id="1" dur="indefinite" restart="never" nodeType="tmRoot"/>
      </p:par>
    </p:tnLst>
  </p:timing>
</p:sldLayout>
</file>

<file path=ppt/slideLayouts/slideLayout1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1785932212"/>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1860155090"/>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2729652327"/>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674824934"/>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2249475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cSld>
  <p:clrMapOvr>
    <a:masterClrMapping/>
  </p:clrMapOvr>
  <p:transition spd="med"/>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smtClean="0"/>
              <a:pPr>
                <a:defRPr/>
              </a:pPr>
              <a:t>‹#›</a:t>
            </a:fld>
            <a:endParaRPr lang="en-US" dirty="0"/>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1597293843"/>
      </p:ext>
    </p:extLst>
  </p:cSld>
  <p:clrMapOvr>
    <a:masterClrMapping/>
  </p:clrMapOvr>
  <p:transition spd="med"/>
</p:sldLayout>
</file>

<file path=ppt/slideLayouts/slideLayout200.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293718343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3333270536"/>
      </p:ext>
    </p:extLst>
  </p:cSld>
  <p:clrMapOvr>
    <a:masterClrMapping/>
  </p:clrMapOvr>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1024695238"/>
      </p:ext>
    </p:extLst>
  </p:cSld>
  <p:clrMapOvr>
    <a:masterClrMapping/>
  </p:clrMapOvr>
  <p:timing>
    <p:tnLst>
      <p:par>
        <p:cTn id="1" dur="indefinite" restart="never" nodeType="tmRoot"/>
      </p:par>
    </p:tnLst>
  </p:timing>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2571982130"/>
      </p:ext>
    </p:extLst>
  </p:cSld>
  <p:clrMapOvr>
    <a:masterClrMapping/>
  </p:clrMapOvr>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2050636225"/>
      </p:ext>
    </p:extLst>
  </p:cSld>
  <p:clrMapOvr>
    <a:masterClrMapping/>
  </p:clrMapOvr>
  <p:transition spd="med" advClick="0">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22273878"/>
      </p:ext>
    </p:extLst>
  </p:cSld>
  <p:clrMapOvr>
    <a:masterClrMapping/>
  </p:clrMapOvr>
  <p:timing>
    <p:tnLst>
      <p:par>
        <p:cTn id="1" dur="indefinite" restart="never" nodeType="tmRoot"/>
      </p:par>
    </p:tnLst>
  </p:timing>
</p:sldLayout>
</file>

<file path=ppt/slideLayouts/slideLayout2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2386501869"/>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391992010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876301201"/>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34206547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2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lvl1pPr>
              <a:buClr>
                <a:srgbClr val="7030A0"/>
              </a:buClr>
              <a:defRPr/>
            </a:lvl1pPr>
            <a:lvl2pPr>
              <a:buClr>
                <a:srgbClr val="7030A0"/>
              </a:buClr>
              <a:defRPr/>
            </a:lvl2pPr>
            <a:lvl3pPr>
              <a:buClr>
                <a:srgbClr val="7030A0"/>
              </a:buClr>
              <a:defRPr/>
            </a:lvl3pPr>
            <a:lvl4pPr>
              <a:buClr>
                <a:srgbClr val="7030A0"/>
              </a:buClr>
              <a:defRPr/>
            </a:lvl4pPr>
            <a:lvl5pPr>
              <a:buClr>
                <a:srgbClr val="7030A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spd="med"/>
  <p:timing>
    <p:tnLst>
      <p:par>
        <p:cTn id="1" dur="indefinite" restart="never" nodeType="tmRoot"/>
      </p:par>
    </p:tnLst>
  </p:timing>
</p:sldLayout>
</file>

<file path=ppt/slideLayouts/slideLayout21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2228102545"/>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3024137772"/>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3697671805"/>
      </p:ext>
    </p:extLst>
  </p:cSld>
  <p:clrMapOvr>
    <a:masterClrMapping/>
  </p:clrMapOvr>
  <p:timing>
    <p:tnLst>
      <p:par>
        <p:cTn id="1" dur="indefinite" restart="never" nodeType="tmRoot"/>
      </p:par>
    </p:tnLst>
  </p:timing>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1868819600"/>
      </p:ext>
    </p:extLst>
  </p:cSld>
  <p:clrMapOvr>
    <a:masterClrMapping/>
  </p:clrMapOvr>
  <p:timing>
    <p:tnLst>
      <p:par>
        <p:cTn id="1" dur="indefinite" restart="never" nodeType="tmRoot"/>
      </p:par>
    </p:tnLst>
  </p:timing>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2138020793"/>
      </p:ext>
    </p:extLst>
  </p:cSld>
  <p:clrMapOvr>
    <a:masterClrMapping/>
  </p:clrMapOvr>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1364039927"/>
      </p:ext>
    </p:extLst>
  </p:cSld>
  <p:clrMapOvr>
    <a:masterClrMapping/>
  </p:clrMapOvr>
  <p:transition spd="med" advClick="0">
    <p:fade/>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31225692"/>
      </p:ext>
    </p:extLst>
  </p:cSld>
  <p:clrMapOvr>
    <a:masterClrMapping/>
  </p:clrMapOvr>
  <p:timing>
    <p:tnLst>
      <p:par>
        <p:cTn id="1" dur="indefinite" restart="never" nodeType="tmRoot"/>
      </p:par>
    </p:tnLst>
  </p:timing>
</p:sldLayout>
</file>

<file path=ppt/slideLayouts/slideLayout2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1348236671"/>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3838311120"/>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5776904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6" name="Picture 2" descr="PARCC_Header_A2"/>
          <p:cNvPicPr>
            <a:picLocks noChangeAspect="1" noChangeArrowheads="1"/>
          </p:cNvPicPr>
          <p:nvPr/>
        </p:nvPicPr>
        <p:blipFill>
          <a:blip r:embed="rId2" cstate="print"/>
          <a:srcRect l="63492" r="5597"/>
          <a:stretch>
            <a:fillRect/>
          </a:stretch>
        </p:blipFill>
        <p:spPr bwMode="auto">
          <a:xfrm>
            <a:off x="0" y="2"/>
            <a:ext cx="2819400" cy="1216152"/>
          </a:xfrm>
          <a:prstGeom prst="rect">
            <a:avLst/>
          </a:prstGeom>
          <a:noFill/>
          <a:ln w="9525">
            <a:noFill/>
            <a:miter lim="800000"/>
            <a:headEnd/>
            <a:tailEnd/>
          </a:ln>
        </p:spPr>
      </p:pic>
      <p:sp>
        <p:nvSpPr>
          <p:cNvPr id="7" name="Rectangle 6"/>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10" name="Rectangle 9"/>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pic>
        <p:nvPicPr>
          <p:cNvPr id="12" name="Picture 2" descr="PARCC_Header_A2"/>
          <p:cNvPicPr>
            <a:picLocks noChangeAspect="1" noChangeArrowheads="1"/>
          </p:cNvPicPr>
          <p:nvPr/>
        </p:nvPicPr>
        <p:blipFill>
          <a:blip r:embed="rId2" cstate="print"/>
          <a:srcRect r="68254"/>
          <a:stretch>
            <a:fillRect/>
          </a:stretch>
        </p:blipFill>
        <p:spPr bwMode="auto">
          <a:xfrm>
            <a:off x="6785429" y="5867400"/>
            <a:ext cx="2358571" cy="990600"/>
          </a:xfrm>
          <a:prstGeom prst="rect">
            <a:avLst/>
          </a:prstGeom>
          <a:noFill/>
          <a:ln w="9525">
            <a:noFill/>
            <a:miter lim="800000"/>
            <a:headEnd/>
            <a:tailEnd/>
          </a:ln>
        </p:spPr>
      </p:pic>
      <p:pic>
        <p:nvPicPr>
          <p:cNvPr id="16" name="Picture 2" descr="PARCC_Header_A2"/>
          <p:cNvPicPr>
            <a:picLocks noChangeAspect="1" noChangeArrowheads="1"/>
          </p:cNvPicPr>
          <p:nvPr/>
        </p:nvPicPr>
        <p:blipFill>
          <a:blip r:embed="rId2" cstate="print"/>
          <a:srcRect l="29744" r="68254"/>
          <a:stretch>
            <a:fillRect/>
          </a:stretch>
        </p:blipFill>
        <p:spPr bwMode="auto">
          <a:xfrm>
            <a:off x="6858001" y="5867400"/>
            <a:ext cx="148771" cy="990600"/>
          </a:xfrm>
          <a:prstGeom prst="rect">
            <a:avLst/>
          </a:prstGeom>
          <a:noFill/>
          <a:ln w="9525">
            <a:noFill/>
            <a:miter lim="800000"/>
            <a:headEnd/>
            <a:tailEnd/>
          </a:ln>
        </p:spPr>
      </p:pic>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fld id="{630710B3-777E-4803-90E8-DC7556CC3D8A}" type="slidenum">
              <a:rPr lang="en-US" smtClean="0"/>
              <a:pPr/>
              <a:t>‹#›</a:t>
            </a:fld>
            <a:endParaRPr lang="en-US" dirty="0"/>
          </a:p>
        </p:txBody>
      </p:sp>
      <p:sp>
        <p:nvSpPr>
          <p:cNvPr id="11" name="Rectangle 10"/>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spd="med"/>
  <p:timing>
    <p:tnLst>
      <p:par>
        <p:cTn id="1" dur="indefinite" restart="never" nodeType="tmRoot"/>
      </p:par>
    </p:tnLst>
  </p:timing>
</p:sldLayout>
</file>

<file path=ppt/slideLayouts/slideLayout2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1423685570"/>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1934125411"/>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2074356429"/>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692154093"/>
      </p:ext>
    </p:extLst>
  </p:cSld>
  <p:clrMapOvr>
    <a:masterClrMapping/>
  </p:clrMapOvr>
  <p:timing>
    <p:tnLst>
      <p:par>
        <p:cTn id="1" dur="indefinite" restart="never" nodeType="tmRoot"/>
      </p:par>
    </p:tnLst>
  </p:timing>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1437866472"/>
      </p:ext>
    </p:extLst>
  </p:cSld>
  <p:clrMapOvr>
    <a:masterClrMapping/>
  </p:clrMapOvr>
  <p:timing>
    <p:tnLst>
      <p:par>
        <p:cTn id="1" dur="indefinite" restart="never" nodeType="tmRoot"/>
      </p:par>
    </p:tnLst>
  </p:timing>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1901838676"/>
      </p:ext>
    </p:extLst>
  </p:cSld>
  <p:clrMapOvr>
    <a:masterClrMapping/>
  </p:clrMapOvr>
  <p:timing>
    <p:tnLst>
      <p:par>
        <p:cTn id="1" dur="indefinite" restart="never" nodeType="tmRoot"/>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1733380002"/>
      </p:ext>
    </p:extLst>
  </p:cSld>
  <p:clrMapOvr>
    <a:masterClrMapping/>
  </p:clrMapOvr>
  <p:transition spd="med" advClick="0">
    <p:fade/>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650033"/>
      </p:ext>
    </p:extLst>
  </p:cSld>
  <p:clrMapOvr>
    <a:masterClrMapping/>
  </p:clrMapOvr>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3363984295"/>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36891434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762000" y="1600200"/>
            <a:ext cx="7467600" cy="4267200"/>
          </a:xfrm>
          <a:prstGeom prst="rect">
            <a:avLst/>
          </a:prstGeom>
        </p:spPr>
        <p:txBody>
          <a:bodyPr lIns="89879" tIns="44940" rIns="89879" bIns="44940"/>
          <a:lstStyle>
            <a:lvl1pPr>
              <a:buNone/>
              <a:defRPr/>
            </a:lvl1pPr>
          </a:lstStyle>
          <a:p>
            <a:r>
              <a:rPr lang="en-US" dirty="0" smtClean="0"/>
              <a:t>Map</a:t>
            </a:r>
            <a:endParaRPr lang="en-US" dirty="0"/>
          </a:p>
        </p:txBody>
      </p:sp>
      <p:sp>
        <p:nvSpPr>
          <p:cNvPr id="11"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5"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fld id="{630710B3-777E-4803-90E8-DC7556CC3D8A}" type="slidenum">
              <a:rPr lang="en-US" smtClean="0"/>
              <a:pPr/>
              <a:t>‹#›</a:t>
            </a:fld>
            <a:endParaRPr lang="en-US" dirty="0"/>
          </a:p>
        </p:txBody>
      </p:sp>
      <p:sp>
        <p:nvSpPr>
          <p:cNvPr id="6" name="Rectangle 5"/>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p>
        </p:txBody>
      </p:sp>
      <p:sp>
        <p:nvSpPr>
          <p:cNvPr id="14"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cSld>
  <p:clrMapOvr>
    <a:masterClrMapping/>
  </p:clrMapOvr>
  <p:transition spd="med"/>
  <p:timing>
    <p:tnLst>
      <p:par>
        <p:cTn id="1" dur="indefinite" restart="never" nodeType="tmRoot"/>
      </p:par>
    </p:tnLst>
  </p:timing>
</p:sldLayout>
</file>

<file path=ppt/slideLayouts/slideLayout2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259204370"/>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1160886794"/>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1386559655"/>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1774811082"/>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3518188970"/>
      </p:ext>
    </p:extLst>
  </p:cSld>
  <p:clrMapOvr>
    <a:masterClrMapping/>
  </p:clrMapOvr>
  <p:timing>
    <p:tnLst>
      <p:par>
        <p:cTn id="1" dur="indefinite" restart="never" nodeType="tmRoot"/>
      </p:par>
    </p:tnLst>
  </p:timing>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1765804117"/>
      </p:ext>
    </p:extLst>
  </p:cSld>
  <p:clrMapOvr>
    <a:masterClrMapping/>
  </p:clrMapOvr>
  <p:timing>
    <p:tnLst>
      <p:par>
        <p:cTn id="1" dur="indefinite" restart="never" nodeType="tmRoot"/>
      </p:par>
    </p:tnLst>
  </p:timing>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2397506607"/>
      </p:ext>
    </p:extLst>
  </p:cSld>
  <p:clrMapOvr>
    <a:masterClrMapping/>
  </p:clrMapOvr>
  <p:timing>
    <p:tnLst>
      <p:par>
        <p:cTn id="1" dur="indefinite" restart="never" nodeType="tmRoot"/>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96513711"/>
      </p:ext>
    </p:extLst>
  </p:cSld>
  <p:clrMapOvr>
    <a:masterClrMapping/>
  </p:clrMapOvr>
  <p:transition spd="med" advClick="0">
    <p:fade/>
  </p:transition>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32591882"/>
      </p:ext>
    </p:extLst>
  </p:cSld>
  <p:clrMapOvr>
    <a:masterClrMapping/>
  </p:clrMapOvr>
  <p:timing>
    <p:tnLst>
      <p:par>
        <p:cTn id="1" dur="indefinite" restart="never" nodeType="tmRoot"/>
      </p:par>
    </p:tnLst>
  </p:timing>
</p:sldLayout>
</file>

<file path=ppt/slideLayouts/slideLayout2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8055122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2"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fld id="{630710B3-777E-4803-90E8-DC7556CC3D8A}" type="slidenum">
              <a:rPr lang="en-US" smtClean="0"/>
              <a:pPr/>
              <a:t>‹#›</a:t>
            </a:fld>
            <a:endParaRPr lang="en-US" dirty="0"/>
          </a:p>
        </p:txBody>
      </p:sp>
      <p:sp>
        <p:nvSpPr>
          <p:cNvPr id="14"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cSld>
  <p:clrMapOvr>
    <a:masterClrMapping/>
  </p:clrMapOvr>
  <p:transition spd="med"/>
  <p:timing>
    <p:tnLst>
      <p:par>
        <p:cTn id="1" dur="indefinite" restart="never" nodeType="tmRoot"/>
      </p:par>
    </p:tnLst>
  </p:timing>
</p:sldLayout>
</file>

<file path=ppt/slideLayouts/slideLayout24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944483314"/>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4167630778"/>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3456639240"/>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3093711930"/>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3251726100"/>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4248098502"/>
      </p:ext>
    </p:extLst>
  </p:cSld>
  <p:clrMapOvr>
    <a:masterClrMapping/>
  </p:clrMapOvr>
  <p:timing>
    <p:tnLst>
      <p:par>
        <p:cTn id="1" dur="indefinite" restart="never" nodeType="tmRoot"/>
      </p:par>
    </p:tnLst>
  </p:timing>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2935364746"/>
      </p:ext>
    </p:extLst>
  </p:cSld>
  <p:clrMapOvr>
    <a:masterClrMapping/>
  </p:clrMapOvr>
  <p:timing>
    <p:tnLst>
      <p:par>
        <p:cTn id="1" dur="indefinite" restart="never" nodeType="tmRoot"/>
      </p:par>
    </p:tnLst>
  </p:timing>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1492493900"/>
      </p:ext>
    </p:extLst>
  </p:cSld>
  <p:clrMapOvr>
    <a:masterClrMapping/>
  </p:clrMapOvr>
  <p:timing>
    <p:tnLst>
      <p:par>
        <p:cTn id="1" dur="indefinite" restart="never" nodeType="tmRoot"/>
      </p:par>
    </p:tnLst>
  </p:timing>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1615925885"/>
      </p:ext>
    </p:extLst>
  </p:cSld>
  <p:clrMapOvr>
    <a:masterClrMapping/>
  </p:clrMapOvr>
  <p:transition spd="med" advClick="0">
    <p:fade/>
  </p:transition>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4621992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30710B3-777E-4803-90E8-DC7556CC3D8A}" type="slidenum">
              <a:rPr lang="en-US" smtClean="0"/>
              <a:pPr/>
              <a:t>‹#›</a:t>
            </a:fld>
            <a:endParaRPr lang="en-US" dirty="0"/>
          </a:p>
        </p:txBody>
      </p:sp>
      <p:sp>
        <p:nvSpPr>
          <p:cNvPr id="7" name="Title 16"/>
          <p:cNvSpPr txBox="1">
            <a:spLocks/>
          </p:cNvSpPr>
          <p:nvPr/>
        </p:nvSpPr>
        <p:spPr>
          <a:xfrm>
            <a:off x="2819400" y="0"/>
            <a:ext cx="6324600" cy="1219200"/>
          </a:xfrm>
          <a:prstGeom prst="rect">
            <a:avLst/>
          </a:prstGeom>
        </p:spPr>
        <p:txBody>
          <a:bodyPr lIns="89879" tIns="44940" rIns="89879" bIns="44940" anchor="ctr"/>
          <a:lstStyle>
            <a:lvl1pPr marL="168524" indent="0" algn="l">
              <a:defRPr sz="2800"/>
            </a:lvl1pPr>
          </a:lstStyle>
          <a:p>
            <a:pPr marL="168524" marR="0" lvl="0" indent="0" algn="l" defTabSz="898796"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mj-lt"/>
                <a:ea typeface="+mj-ea"/>
                <a:cs typeface="+mj-cs"/>
              </a:rPr>
              <a:t>Click to edit Master title style</a:t>
            </a:r>
            <a:endParaRPr kumimoji="0" lang="en-US" sz="28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spd="med"/>
</p:sldLayout>
</file>

<file path=ppt/slideLayouts/slideLayout2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2772464512"/>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120900813"/>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161602019"/>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3732147963"/>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4082832037"/>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2198178383"/>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330616508"/>
      </p:ext>
    </p:extLst>
  </p:cSld>
  <p:clrMapOvr>
    <a:masterClrMapping/>
  </p:clrMapOvr>
  <p:timing>
    <p:tnLst>
      <p:par>
        <p:cTn id="1" dur="indefinite" restart="never" nodeType="tmRoot"/>
      </p:par>
    </p:tnLst>
  </p:timing>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221953789"/>
      </p:ext>
    </p:extLst>
  </p:cSld>
  <p:clrMapOvr>
    <a:masterClrMapping/>
  </p:clrMapOvr>
  <p:timing>
    <p:tnLst>
      <p:par>
        <p:cTn id="1" dur="indefinite" restart="never" nodeType="tmRoot"/>
      </p:par>
    </p:tnLst>
  </p:timing>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3971224623"/>
      </p:ext>
    </p:extLst>
  </p:cSld>
  <p:clrMapOvr>
    <a:masterClrMapping/>
  </p:clrMapOvr>
  <p:timing>
    <p:tnLst>
      <p:par>
        <p:cTn id="1" dur="indefinite" restart="never" nodeType="tmRoot"/>
      </p:par>
    </p:tnLst>
  </p:timing>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1091998335"/>
      </p:ext>
    </p:extLst>
  </p:cSld>
  <p:clrMapOvr>
    <a:masterClrMapping/>
  </p:clrMapOvr>
  <p:transition spd="med" advClick="0">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fld id="{630710B3-777E-4803-90E8-DC7556CC3D8A}" type="slidenum">
              <a:rPr lang="en-US" smtClean="0"/>
              <a:pPr/>
              <a:t>‹#›</a:t>
            </a:fld>
            <a:endParaRPr lang="en-US" dirty="0"/>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cSld>
  <p:clrMapOvr>
    <a:masterClrMapping/>
  </p:clrMapOvr>
  <p:transition spd="med"/>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05008775"/>
      </p:ext>
    </p:extLst>
  </p:cSld>
  <p:clrMapOvr>
    <a:masterClrMapping/>
  </p:clrMapOvr>
  <p:timing>
    <p:tnLst>
      <p:par>
        <p:cTn id="1" dur="indefinite" restart="never" nodeType="tmRoot"/>
      </p:par>
    </p:tnLst>
  </p:timing>
</p:sldLayout>
</file>

<file path=ppt/slideLayouts/slideLayout2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1664010853"/>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2309749554"/>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493498153"/>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3689006218"/>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2703389867"/>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178004772"/>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3461818418"/>
      </p:ext>
    </p:extLst>
  </p:cSld>
  <p:clrMapOvr>
    <a:masterClrMapping/>
  </p:clrMapOvr>
  <p:timing>
    <p:tnLst>
      <p:par>
        <p:cTn id="1" dur="indefinite" restart="never" nodeType="tmRoot"/>
      </p:par>
    </p:tnLst>
  </p:timing>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3735852443"/>
      </p:ext>
    </p:extLst>
  </p:cSld>
  <p:clrMapOvr>
    <a:masterClrMapping/>
  </p:clrMapOvr>
  <p:timing>
    <p:tnLst>
      <p:par>
        <p:cTn id="1" dur="indefinite" restart="never" nodeType="tmRoot"/>
      </p:par>
    </p:tnLst>
  </p:timing>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280003731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30710B3-777E-4803-90E8-DC7556CC3D8A}" type="slidenum">
              <a:rPr lang="en-US" smtClean="0"/>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cSld>
  <p:clrMapOvr>
    <a:masterClrMapping/>
  </p:clrMapOvr>
  <p:transition spd="med"/>
  <p:timing>
    <p:tnLst>
      <p:par>
        <p:cTn id="1" dur="indefinite" restart="never" nodeType="tmRoot"/>
      </p:par>
    </p:tnLst>
  </p:timing>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2374696611"/>
      </p:ext>
    </p:extLst>
  </p:cSld>
  <p:clrMapOvr>
    <a:masterClrMapping/>
  </p:clrMapOvr>
  <p:transition spd="med" advClick="0">
    <p:fade/>
  </p:transition>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8900069"/>
      </p:ext>
    </p:extLst>
  </p:cSld>
  <p:clrMapOvr>
    <a:masterClrMapping/>
  </p:clrMapOvr>
  <p:timing>
    <p:tnLst>
      <p:par>
        <p:cTn id="1" dur="indefinite" restart="never" nodeType="tmRoot"/>
      </p:par>
    </p:tnLst>
  </p:timing>
</p:sldLayout>
</file>

<file path=ppt/slideLayouts/slideLayout2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4033797139"/>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997118041"/>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003131893"/>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4263761155"/>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221512217"/>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2573455995"/>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193688922"/>
      </p:ext>
    </p:extLst>
  </p:cSld>
  <p:clrMapOvr>
    <a:masterClrMapping/>
  </p:clrMapOvr>
  <p:timing>
    <p:tnLst>
      <p:par>
        <p:cTn id="1" dur="indefinite" restart="never" nodeType="tmRoot"/>
      </p:par>
    </p:tnLst>
  </p:timing>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114245454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30710B3-777E-4803-90E8-DC7556CC3D8A}" type="slidenum">
              <a:rPr lang="en-US" smtClean="0"/>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cSld>
  <p:clrMapOvr>
    <a:masterClrMapping/>
  </p:clrMapOvr>
  <p:transition spd="med"/>
  <p:timing>
    <p:tnLst>
      <p:par>
        <p:cTn id="1" dur="indefinite" restart="never" nodeType="tmRoot"/>
      </p:par>
    </p:tnLst>
  </p:timing>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964765818"/>
      </p:ext>
    </p:extLst>
  </p:cSld>
  <p:clrMapOvr>
    <a:masterClrMapping/>
  </p:clrMapOvr>
  <p:timing>
    <p:tnLst>
      <p:par>
        <p:cTn id="1" dur="indefinite" restart="never" nodeType="tmRoot"/>
      </p:par>
    </p:tnLst>
  </p:timing>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2916096494"/>
      </p:ext>
    </p:extLst>
  </p:cSld>
  <p:clrMapOvr>
    <a:masterClrMapping/>
  </p:clrMapOvr>
  <p:transition spd="med" advClick="0">
    <p:fade/>
  </p:transition>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31514982"/>
      </p:ext>
    </p:extLst>
  </p:cSld>
  <p:clrMapOvr>
    <a:masterClrMapping/>
  </p:clrMapOvr>
  <p:timing>
    <p:tnLst>
      <p:par>
        <p:cTn id="1" dur="indefinite" restart="never" nodeType="tmRoot"/>
      </p:par>
    </p:tnLst>
  </p:timing>
</p:sldLayout>
</file>

<file path=ppt/slideLayouts/slideLayout2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1775989381"/>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1137504808"/>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659367453"/>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2558449070"/>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1219699286"/>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2862681088"/>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63448004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30710B3-777E-4803-90E8-DC7556CC3D8A}" type="slidenum">
              <a:rPr lang="en-US" smtClean="0"/>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cSld>
  <p:clrMapOvr>
    <a:masterClrMapping/>
  </p:clrMapOvr>
  <p:transition spd="med"/>
  <p:timing>
    <p:tnLst>
      <p:par>
        <p:cTn id="1" dur="indefinite" restart="never" nodeType="tmRoot"/>
      </p:par>
    </p:tnLst>
  </p:timing>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791059186"/>
      </p:ext>
    </p:extLst>
  </p:cSld>
  <p:clrMapOvr>
    <a:masterClrMapping/>
  </p:clrMapOvr>
  <p:timing>
    <p:tnLst>
      <p:par>
        <p:cTn id="1" dur="indefinite" restart="never" nodeType="tmRoot"/>
      </p:par>
    </p:tnLst>
  </p:timing>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508455492"/>
      </p:ext>
    </p:extLst>
  </p:cSld>
  <p:clrMapOvr>
    <a:masterClrMapping/>
  </p:clrMapOvr>
  <p:timing>
    <p:tnLst>
      <p:par>
        <p:cTn id="1" dur="indefinite" restart="never" nodeType="tmRoot"/>
      </p:par>
    </p:tnLst>
  </p:timing>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893682813"/>
      </p:ext>
    </p:extLst>
  </p:cSld>
  <p:clrMapOvr>
    <a:masterClrMapping/>
  </p:clrMapOvr>
  <p:transition spd="med" advClick="0">
    <p:fade/>
  </p:transition>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69818804"/>
      </p:ext>
    </p:extLst>
  </p:cSld>
  <p:clrMapOvr>
    <a:masterClrMapping/>
  </p:clrMapOvr>
  <p:timing>
    <p:tnLst>
      <p:par>
        <p:cTn id="1" dur="indefinite" restart="never" nodeType="tmRoot"/>
      </p:par>
    </p:tnLst>
  </p:timing>
</p:sldLayout>
</file>

<file path=ppt/slideLayouts/slideLayout2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3201417027"/>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133822853"/>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3434623145"/>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1081533353"/>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1651495591"/>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347057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cSld>
  <p:clrMapOvr>
    <a:masterClrMapping/>
  </p:clrMapOvr>
  <p:transition spd="med"/>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30710B3-777E-4803-90E8-DC7556CC3D8A}" type="slidenum">
              <a:rPr lang="en-US" smtClean="0"/>
              <a:pPr/>
              <a:t>‹#›</a:t>
            </a:fld>
            <a:endParaRPr lang="en-US" dirty="0"/>
          </a:p>
        </p:txBody>
      </p:sp>
    </p:spTree>
    <p:extLst>
      <p:ext uri="{BB962C8B-B14F-4D97-AF65-F5344CB8AC3E}">
        <p14:creationId xmlns:p14="http://schemas.microsoft.com/office/powerpoint/2010/main" val="1681024241"/>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418207730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98413624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79747713"/>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1103864068"/>
      </p:ext>
    </p:extLst>
  </p:cSld>
  <p:clrMapOvr>
    <a:masterClrMapping/>
  </p:clrMapOvr>
  <p:transition spd="med" advClick="0">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59295474"/>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dirty="0">
              <a:solidFill>
                <a:prstClr val="black"/>
              </a:solidFill>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2038472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dirty="0">
              <a:solidFill>
                <a:prstClr val="black"/>
              </a:solidFill>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21093856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dirty="0">
              <a:solidFill>
                <a:prstClr val="black"/>
              </a:solidFill>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37848259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a:solidFill>
                <a:prstClr val="black"/>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520245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smtClean="0"/>
              <a:pPr>
                <a:defRPr/>
              </a:pPr>
              <a:t>‹#›</a:t>
            </a:fld>
            <a:endParaRPr lang="en-US" dirty="0"/>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1597293843"/>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endParaRPr lang="en-US" dirty="0">
              <a:solidFill>
                <a:prstClr val="black"/>
              </a:solidFill>
            </a:endParaRPr>
          </a:p>
        </p:txBody>
      </p:sp>
      <p:sp>
        <p:nvSpPr>
          <p:cNvPr id="3" name="Rectangle 6"/>
          <p:cNvSpPr>
            <a:spLocks noGrp="1" noChangeArrowheads="1"/>
          </p:cNvSpPr>
          <p:nvPr>
            <p:ph type="sldNum" sz="quarter" idx="11"/>
          </p:nvPr>
        </p:nvSpPr>
        <p:spPr>
          <a:ln/>
        </p:spPr>
        <p:txBody>
          <a:bodyPr/>
          <a:lstStyle>
            <a:lvl1pPr>
              <a:defRPr/>
            </a:lvl1pPr>
          </a:lstStyle>
          <a:p>
            <a:fld id="{DC19C90B-3B12-4396-B64D-EF284E537978}" type="slidenum">
              <a:rPr lang="en-US"/>
              <a:pPr/>
              <a:t>‹#›</a:t>
            </a:fld>
            <a:endParaRPr lang="en-US" dirty="0"/>
          </a:p>
        </p:txBody>
      </p:sp>
    </p:spTree>
    <p:extLst>
      <p:ext uri="{BB962C8B-B14F-4D97-AF65-F5344CB8AC3E}">
        <p14:creationId xmlns:p14="http://schemas.microsoft.com/office/powerpoint/2010/main" val="19501258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35766946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a:p>
        </p:txBody>
      </p:sp>
    </p:spTree>
    <p:extLst>
      <p:ext uri="{BB962C8B-B14F-4D97-AF65-F5344CB8AC3E}">
        <p14:creationId xmlns:p14="http://schemas.microsoft.com/office/powerpoint/2010/main" val="3738890770"/>
      </p:ext>
    </p:extLst>
  </p:cSld>
  <p:clrMapOvr>
    <a:masterClrMapping/>
  </p:clrMapOvr>
  <p:timing>
    <p:tnLst>
      <p:par>
        <p:cTn id="1" dur="indefinite" restart="never" nodeType="tmRoot"/>
      </p:par>
    </p:tnLst>
  </p:timing>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225544297"/>
      </p:ext>
    </p:extLst>
  </p:cSld>
  <p:clrMapOvr>
    <a:masterClrMapping/>
  </p:clrMapOvr>
  <p:timing>
    <p:tnLst>
      <p:par>
        <p:cTn id="1" dur="indefinite" restart="never" nodeType="tmRoot"/>
      </p:par>
    </p:tnLst>
  </p:timing>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3184556365"/>
      </p:ext>
    </p:extLst>
  </p:cSld>
  <p:clrMapOvr>
    <a:masterClrMapping/>
  </p:clrMapOvr>
  <p:transition spd="med" advClick="0">
    <p:fade/>
  </p:transition>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9976670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r>
              <a:rPr lang="en-US">
                <a:solidFill>
                  <a:prstClr val="black"/>
                </a:solidFill>
              </a:rPr>
              <a:t>Copyright © </a:t>
            </a:r>
            <a:r>
              <a:rPr lang="en-US" smtClean="0">
                <a:solidFill>
                  <a:prstClr val="black"/>
                </a:solidFill>
              </a:rPr>
              <a:t>2013 </a:t>
            </a:r>
            <a:r>
              <a:rPr lang="en-US">
                <a:solidFill>
                  <a:prstClr val="black"/>
                </a:solidFill>
              </a:rPr>
              <a:t>Pearson Education, Inc. or its affiliates. All rights reserved.</a:t>
            </a: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a:p>
        </p:txBody>
      </p:sp>
    </p:spTree>
    <p:extLst>
      <p:ext uri="{BB962C8B-B14F-4D97-AF65-F5344CB8AC3E}">
        <p14:creationId xmlns:p14="http://schemas.microsoft.com/office/powerpoint/2010/main" val="423427724"/>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941358888"/>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3560836335"/>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154290702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spd="med"/>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523925694"/>
      </p:ext>
    </p:extLst>
  </p:cSld>
  <p:clrMapOvr>
    <a:masterClrMapping/>
  </p:clrMapOvr>
  <p:transition spd="med" advClick="0">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68341750"/>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364387292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5249389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77393645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156481035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28476438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34443648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589965632"/>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341474600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178016115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3360239918"/>
      </p:ext>
    </p:extLst>
  </p:cSld>
  <p:clrMapOvr>
    <a:masterClrMapping/>
  </p:clrMapOvr>
  <p:transition spd="med" advClick="0">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98773856"/>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4547440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4885338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26684452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155100417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234255069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346265161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53405925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1422196108"/>
      </p:ext>
    </p:extLst>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4003677971"/>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1713288141"/>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1046912825"/>
      </p:ext>
    </p:extLst>
  </p:cSld>
  <p:clrMapOvr>
    <a:masterClrMapping/>
  </p:clrMapOvr>
  <p:transition spd="med" advClick="0">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23704627"/>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208493738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99327621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122054534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80390300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268463263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885817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6" name="Picture 2" descr="PARCC_Header_A2"/>
          <p:cNvPicPr>
            <a:picLocks noChangeAspect="1" noChangeArrowheads="1"/>
          </p:cNvPicPr>
          <p:nvPr/>
        </p:nvPicPr>
        <p:blipFill>
          <a:blip r:embed="rId2" cstate="print"/>
          <a:srcRect l="63492" r="5597"/>
          <a:stretch>
            <a:fillRect/>
          </a:stretch>
        </p:blipFill>
        <p:spPr bwMode="auto">
          <a:xfrm>
            <a:off x="0" y="2"/>
            <a:ext cx="2819400" cy="1216152"/>
          </a:xfrm>
          <a:prstGeom prst="rect">
            <a:avLst/>
          </a:prstGeom>
          <a:noFill/>
          <a:ln w="9525">
            <a:noFill/>
            <a:miter lim="800000"/>
            <a:headEnd/>
            <a:tailEnd/>
          </a:ln>
        </p:spPr>
      </p:pic>
      <p:sp>
        <p:nvSpPr>
          <p:cNvPr id="7" name="Rectangle 6"/>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10" name="Rectangle 9"/>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pic>
        <p:nvPicPr>
          <p:cNvPr id="12" name="Picture 2" descr="PARCC_Header_A2"/>
          <p:cNvPicPr>
            <a:picLocks noChangeAspect="1" noChangeArrowheads="1"/>
          </p:cNvPicPr>
          <p:nvPr/>
        </p:nvPicPr>
        <p:blipFill>
          <a:blip r:embed="rId2" cstate="print"/>
          <a:srcRect r="68254"/>
          <a:stretch>
            <a:fillRect/>
          </a:stretch>
        </p:blipFill>
        <p:spPr bwMode="auto">
          <a:xfrm>
            <a:off x="6785429" y="5867400"/>
            <a:ext cx="2358571" cy="990600"/>
          </a:xfrm>
          <a:prstGeom prst="rect">
            <a:avLst/>
          </a:prstGeom>
          <a:noFill/>
          <a:ln w="9525">
            <a:noFill/>
            <a:miter lim="800000"/>
            <a:headEnd/>
            <a:tailEnd/>
          </a:ln>
        </p:spPr>
      </p:pic>
      <p:pic>
        <p:nvPicPr>
          <p:cNvPr id="16" name="Picture 2" descr="PARCC_Header_A2"/>
          <p:cNvPicPr>
            <a:picLocks noChangeAspect="1" noChangeArrowheads="1"/>
          </p:cNvPicPr>
          <p:nvPr/>
        </p:nvPicPr>
        <p:blipFill>
          <a:blip r:embed="rId2" cstate="print"/>
          <a:srcRect l="29744" r="68254"/>
          <a:stretch>
            <a:fillRect/>
          </a:stretch>
        </p:blipFill>
        <p:spPr bwMode="auto">
          <a:xfrm>
            <a:off x="6858001" y="5867400"/>
            <a:ext cx="148771" cy="990600"/>
          </a:xfrm>
          <a:prstGeom prst="rect">
            <a:avLst/>
          </a:prstGeom>
          <a:noFill/>
          <a:ln w="9525">
            <a:noFill/>
            <a:miter lim="800000"/>
            <a:headEnd/>
            <a:tailEnd/>
          </a:ln>
        </p:spPr>
      </p:pic>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fld id="{630710B3-777E-4803-90E8-DC7556CC3D8A}" type="slidenum">
              <a:rPr lang="en-US" smtClean="0"/>
              <a:pPr/>
              <a:t>‹#›</a:t>
            </a:fld>
            <a:endParaRPr lang="en-US" dirty="0"/>
          </a:p>
        </p:txBody>
      </p:sp>
      <p:sp>
        <p:nvSpPr>
          <p:cNvPr id="11" name="Rectangle 10"/>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spd="med"/>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459082090"/>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1770241404"/>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2502640394"/>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3177004545"/>
      </p:ext>
    </p:extLst>
  </p:cSld>
  <p:clrMapOvr>
    <a:masterClrMapping/>
  </p:clrMapOvr>
  <p:transition spd="med" advClick="0">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69248218"/>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190287696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132153997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6600487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24160415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5" name="Rectangle 6"/>
          <p:cNvSpPr>
            <a:spLocks noGrp="1" noChangeArrowheads="1"/>
          </p:cNvSpPr>
          <p:nvPr>
            <p:ph type="sldNum" sz="quarter" idx="11"/>
          </p:nvPr>
        </p:nvSpPr>
        <p:spPr>
          <a:ln/>
        </p:spPr>
        <p:txBody>
          <a:bodyPr/>
          <a:lstStyle>
            <a:lvl1pPr>
              <a:defRPr/>
            </a:lvl1pPr>
          </a:lstStyle>
          <a:p>
            <a:pPr>
              <a:defRPr/>
            </a:pPr>
            <a:fld id="{77AA75F5-4E70-4088-8BEA-CA2EC0287C4E}" type="slidenum">
              <a:rPr lang="en-US"/>
              <a:pPr>
                <a:defRPr/>
              </a:pPr>
              <a:t>‹#›</a:t>
            </a:fld>
            <a:endParaRPr lang="en-US"/>
          </a:p>
        </p:txBody>
      </p:sp>
    </p:spTree>
    <p:extLst>
      <p:ext uri="{BB962C8B-B14F-4D97-AF65-F5344CB8AC3E}">
        <p14:creationId xmlns:p14="http://schemas.microsoft.com/office/powerpoint/2010/main" val="2385782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5" hasCustomPrompt="1"/>
          </p:nvPr>
        </p:nvSpPr>
        <p:spPr>
          <a:xfrm>
            <a:off x="762000" y="1600200"/>
            <a:ext cx="7467600" cy="4267200"/>
          </a:xfrm>
          <a:prstGeom prst="rect">
            <a:avLst/>
          </a:prstGeom>
        </p:spPr>
        <p:txBody>
          <a:bodyPr lIns="89879" tIns="44940" rIns="89879" bIns="44940"/>
          <a:lstStyle>
            <a:lvl1pPr>
              <a:buNone/>
              <a:defRPr/>
            </a:lvl1pPr>
          </a:lstStyle>
          <a:p>
            <a:r>
              <a:rPr lang="en-US" dirty="0" smtClean="0"/>
              <a:t>Map</a:t>
            </a:r>
            <a:endParaRPr lang="en-US" dirty="0"/>
          </a:p>
        </p:txBody>
      </p:sp>
      <p:sp>
        <p:nvSpPr>
          <p:cNvPr id="11"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5"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fld id="{630710B3-777E-4803-90E8-DC7556CC3D8A}" type="slidenum">
              <a:rPr lang="en-US" smtClean="0"/>
              <a:pPr/>
              <a:t>‹#›</a:t>
            </a:fld>
            <a:endParaRPr lang="en-US" dirty="0"/>
          </a:p>
        </p:txBody>
      </p:sp>
      <p:sp>
        <p:nvSpPr>
          <p:cNvPr id="6" name="Rectangle 5"/>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p>
        </p:txBody>
      </p:sp>
      <p:sp>
        <p:nvSpPr>
          <p:cNvPr id="14"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cSld>
  <p:clrMapOvr>
    <a:masterClrMapping/>
  </p:clrMapOvr>
  <p:transition spd="med"/>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xfrm>
            <a:off x="457200" y="6251575"/>
            <a:ext cx="2133600" cy="47625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
        <p:nvSpPr>
          <p:cNvPr id="6" name="Rectangle 3"/>
          <p:cNvSpPr>
            <a:spLocks noGrp="1" noChangeArrowheads="1"/>
          </p:cNvSpPr>
          <p:nvPr>
            <p:ph type="sldNum" sz="quarter" idx="11"/>
          </p:nvPr>
        </p:nvSpPr>
        <p:spPr/>
        <p:txBody>
          <a:bodyPr/>
          <a:lstStyle>
            <a:lvl1pPr>
              <a:defRPr/>
            </a:lvl1pPr>
          </a:lstStyle>
          <a:p>
            <a:pPr>
              <a:defRPr/>
            </a:pPr>
            <a:fld id="{6850BD91-E0F0-43C3-A298-87233CA757AB}" type="slidenum">
              <a:rPr lang="en-US"/>
              <a:pPr>
                <a:defRPr/>
              </a:pPr>
              <a:t>‹#›</a:t>
            </a:fld>
            <a:endParaRPr lang="en-US"/>
          </a:p>
        </p:txBody>
      </p:sp>
      <p:sp>
        <p:nvSpPr>
          <p:cNvPr id="7" name="Rectangle 14"/>
          <p:cNvSpPr>
            <a:spLocks noGrp="1" noChangeArrowheads="1"/>
          </p:cNvSpPr>
          <p:nvPr>
            <p:ph type="ftr" sz="quarter" idx="12"/>
          </p:nvPr>
        </p:nvSpPr>
        <p:spPr>
          <a:xfrm>
            <a:off x="2603500" y="6172200"/>
            <a:ext cx="4122738" cy="457200"/>
          </a:xfrm>
          <a:prstGeom prst="rect">
            <a:avLst/>
          </a:prstGeom>
        </p:spPr>
        <p:txBody>
          <a:bodyPr/>
          <a:lstStyle>
            <a:lvl1pPr>
              <a:defRPr/>
            </a:lvl1pPr>
          </a:lstStyle>
          <a:p>
            <a:pPr>
              <a:defRPr/>
            </a:pPr>
            <a:endParaRPr lang="en-US" sz="1800">
              <a:solidFill>
                <a:prstClr val="black"/>
              </a:solidFill>
              <a:latin typeface="Tahoma" pitchFamily="34" charset="0"/>
              <a:cs typeface="Arial" charset="0"/>
            </a:endParaRPr>
          </a:p>
        </p:txBody>
      </p:sp>
    </p:spTree>
    <p:extLst>
      <p:ext uri="{BB962C8B-B14F-4D97-AF65-F5344CB8AC3E}">
        <p14:creationId xmlns:p14="http://schemas.microsoft.com/office/powerpoint/2010/main" val="9555405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8" name="Slide Number Placeholder 24"/>
          <p:cNvSpPr>
            <a:spLocks noGrp="1"/>
          </p:cNvSpPr>
          <p:nvPr>
            <p:ph type="sldNum" sz="quarter" idx="10"/>
          </p:nvPr>
        </p:nvSpPr>
        <p:spPr>
          <a:xfrm>
            <a:off x="2" y="6569078"/>
            <a:ext cx="609600" cy="288925"/>
          </a:xfrm>
        </p:spPr>
        <p:txBody>
          <a:bodyPr/>
          <a:lstStyle>
            <a:lvl1pPr algn="r">
              <a:defRPr sz="1200" smtClean="0">
                <a:solidFill>
                  <a:schemeClr val="tx1"/>
                </a:solidFill>
              </a:defRPr>
            </a:lvl1pPr>
          </a:lstStyle>
          <a:p>
            <a:pPr>
              <a:defRPr/>
            </a:pPr>
            <a:fld id="{8A85A12D-F284-471C-8250-D25B013F6AB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515112731"/>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2566474649"/>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53EAB4E-B152-44CE-8C23-C6686266861F}" type="slidenum">
              <a:rPr lang="en-US" smtClean="0"/>
              <a:pPr>
                <a:defRPr/>
              </a:pPr>
              <a:t>‹#›</a:t>
            </a:fld>
            <a:endParaRPr lang="en-US" dirty="0"/>
          </a:p>
        </p:txBody>
      </p:sp>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Tree>
    <p:extLst>
      <p:ext uri="{BB962C8B-B14F-4D97-AF65-F5344CB8AC3E}">
        <p14:creationId xmlns:p14="http://schemas.microsoft.com/office/powerpoint/2010/main" val="3881462804"/>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2"/>
          <p:cNvSpPr>
            <a:spLocks noGrp="1"/>
          </p:cNvSpPr>
          <p:nvPr>
            <p:ph type="sldNum" sz="quarter" idx="10"/>
          </p:nvPr>
        </p:nvSpPr>
        <p:spPr/>
        <p:txBody>
          <a:bodyPr/>
          <a:lstStyle>
            <a:lvl1pPr>
              <a:defRPr smtClean="0">
                <a:solidFill>
                  <a:schemeClr val="tx1"/>
                </a:solidFill>
              </a:defRPr>
            </a:lvl1pPr>
          </a:lstStyle>
          <a:p>
            <a:pPr>
              <a:defRPr/>
            </a:pPr>
            <a:fld id="{F53EAB4E-B152-44CE-8C23-C6686266861F}" type="slidenum">
              <a:rPr lang="en-US">
                <a:solidFill>
                  <a:prstClr val="black"/>
                </a:solidFill>
              </a:rPr>
              <a:pPr>
                <a:defRPr/>
              </a:pPr>
              <a:t>‹#›</a:t>
            </a:fld>
            <a:endParaRPr lang="en-US" dirty="0">
              <a:solidFill>
                <a:prstClr val="black"/>
              </a:solidFill>
            </a:endParaRP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10" name="Text Placeholder 6"/>
          <p:cNvSpPr>
            <a:spLocks noGrp="1"/>
          </p:cNvSpPr>
          <p:nvPr>
            <p:ph type="body" sz="quarter" idx="14" hasCustomPrompt="1"/>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Source:</a:t>
            </a:r>
            <a:endParaRPr lang="en-US" dirty="0"/>
          </a:p>
        </p:txBody>
      </p:sp>
    </p:spTree>
    <p:extLst>
      <p:ext uri="{BB962C8B-B14F-4D97-AF65-F5344CB8AC3E}">
        <p14:creationId xmlns:p14="http://schemas.microsoft.com/office/powerpoint/2010/main" val="415376529"/>
      </p:ext>
    </p:extLst>
  </p:cSld>
  <p:clrMapOvr>
    <a:masterClrMapping/>
  </p:clrMapOvr>
  <p:transition spd="med" advClick="0">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smtClean="0"/>
              <a:t>Click to edit Master title style</a:t>
            </a:r>
            <a:endParaRPr lang="en-US" dirty="0"/>
          </a:p>
        </p:txBody>
      </p:sp>
      <p:sp>
        <p:nvSpPr>
          <p:cNvPr id="20" name="Slide Number Placeholder 4"/>
          <p:cNvSpPr>
            <a:spLocks noGrp="1"/>
          </p:cNvSpPr>
          <p:nvPr>
            <p:ph type="sldNum" sz="quarter" idx="12"/>
          </p:nvPr>
        </p:nvSpPr>
        <p:spPr>
          <a:xfrm>
            <a:off x="2" y="6569078"/>
            <a:ext cx="609600" cy="288925"/>
          </a:xfrm>
          <a:prstGeom prst="rect">
            <a:avLst/>
          </a:prstGeom>
        </p:spPr>
        <p:txBody>
          <a:bodyPr wrap="square">
            <a:normAutofit/>
          </a:bodyPr>
          <a:lstStyle>
            <a:lvl1pPr algn="ctr">
              <a:defRPr sz="1400">
                <a:solidFill>
                  <a:sysClr val="windowText" lastClr="000000"/>
                </a:solidFill>
              </a:defRPr>
            </a:lvl1pPr>
          </a:lstStyle>
          <a:p>
            <a:pPr>
              <a:defRPr/>
            </a:pPr>
            <a:fld id="{8B1FB4F6-53D1-4649-B6D3-57C1A85B2B3E}" type="slidenum">
              <a:rPr lang="en-US" smtClean="0"/>
              <a:pPr>
                <a:defRPr/>
              </a:pPr>
              <a:t>‹#›</a:t>
            </a:fld>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2462910"/>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4" name="Rectangle 6"/>
          <p:cNvSpPr>
            <a:spLocks noGrp="1" noChangeArrowheads="1"/>
          </p:cNvSpPr>
          <p:nvPr>
            <p:ph type="sldNum" sz="quarter" idx="11"/>
          </p:nvPr>
        </p:nvSpPr>
        <p:spPr/>
        <p:txBody>
          <a:bodyPr/>
          <a:lstStyle>
            <a:lvl1pPr>
              <a:defRPr/>
            </a:lvl1pPr>
          </a:lstStyle>
          <a:p>
            <a:pPr>
              <a:defRPr/>
            </a:pPr>
            <a:fld id="{4D64C5BC-8F38-4C1A-B58B-D1A4F9CCA149}" type="slidenum">
              <a:rPr lang="en-US"/>
              <a:pPr>
                <a:defRPr/>
              </a:pPr>
              <a:t>‹#›</a:t>
            </a:fld>
            <a:endParaRPr lang="en-US" dirty="0"/>
          </a:p>
        </p:txBody>
      </p:sp>
    </p:spTree>
    <p:extLst>
      <p:ext uri="{BB962C8B-B14F-4D97-AF65-F5344CB8AC3E}">
        <p14:creationId xmlns:p14="http://schemas.microsoft.com/office/powerpoint/2010/main" val="347252338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61950"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D29AAA9D-33EF-48FD-B607-7EAE2C6E9AEE}" type="slidenum">
              <a:rPr lang="en-US"/>
              <a:pPr>
                <a:defRPr/>
              </a:pPr>
              <a:t>‹#›</a:t>
            </a:fld>
            <a:endParaRPr lang="en-US" dirty="0"/>
          </a:p>
        </p:txBody>
      </p:sp>
    </p:spTree>
    <p:extLst>
      <p:ext uri="{BB962C8B-B14F-4D97-AF65-F5344CB8AC3E}">
        <p14:creationId xmlns:p14="http://schemas.microsoft.com/office/powerpoint/2010/main" val="77496912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61950" y="392113"/>
            <a:ext cx="8362950" cy="67468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61950"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19200"/>
            <a:ext cx="4105275" cy="48006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3500" y="6172200"/>
            <a:ext cx="4122738" cy="457200"/>
          </a:xfrm>
          <a:prstGeom prst="rect">
            <a:avLst/>
          </a:prstGeom>
        </p:spPr>
        <p:txBody>
          <a:bodyPr/>
          <a:lstStyle>
            <a:lvl1pPr>
              <a:defRPr/>
            </a:lvl1pPr>
          </a:lstStyle>
          <a:p>
            <a:pPr>
              <a:defRPr/>
            </a:pPr>
            <a:endParaRPr lang="en-US" sz="1800" dirty="0">
              <a:solidFill>
                <a:prstClr val="black"/>
              </a:solidFill>
              <a:latin typeface="Tahoma" pitchFamily="34" charset="0"/>
              <a:cs typeface="Arial" charset="0"/>
            </a:endParaRPr>
          </a:p>
        </p:txBody>
      </p:sp>
      <p:sp>
        <p:nvSpPr>
          <p:cNvPr id="6" name="Rectangle 6"/>
          <p:cNvSpPr>
            <a:spLocks noGrp="1" noChangeArrowheads="1"/>
          </p:cNvSpPr>
          <p:nvPr>
            <p:ph type="sldNum" sz="quarter" idx="11"/>
          </p:nvPr>
        </p:nvSpPr>
        <p:spPr/>
        <p:txBody>
          <a:bodyPr/>
          <a:lstStyle>
            <a:lvl1pPr>
              <a:defRPr/>
            </a:lvl1pPr>
          </a:lstStyle>
          <a:p>
            <a:pPr>
              <a:defRPr/>
            </a:pPr>
            <a:fld id="{F7E8F79F-5FF1-4FFA-AB7D-CB569EBD93A6}" type="slidenum">
              <a:rPr lang="en-US"/>
              <a:pPr>
                <a:defRPr/>
              </a:pPr>
              <a:t>‹#›</a:t>
            </a:fld>
            <a:endParaRPr lang="en-US" dirty="0"/>
          </a:p>
        </p:txBody>
      </p:sp>
    </p:spTree>
    <p:extLst>
      <p:ext uri="{BB962C8B-B14F-4D97-AF65-F5344CB8AC3E}">
        <p14:creationId xmlns:p14="http://schemas.microsoft.com/office/powerpoint/2010/main" val="279980979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3500" y="6172200"/>
            <a:ext cx="4122738" cy="457200"/>
          </a:xfrm>
          <a:prstGeom prst="rect">
            <a:avLst/>
          </a:prstGeom>
          <a:ln/>
        </p:spPr>
        <p:txBody>
          <a:bodyPr/>
          <a:lstStyle>
            <a:lvl1pPr>
              <a:defRPr/>
            </a:lvl1pPr>
          </a:lstStyle>
          <a:p>
            <a:pPr>
              <a:defRPr/>
            </a:pPr>
            <a:endParaRPr lang="en-US" sz="1800">
              <a:solidFill>
                <a:prstClr val="black"/>
              </a:solidFill>
              <a:latin typeface="Tahoma" pitchFamily="34" charset="0"/>
              <a:cs typeface="Arial" charset="0"/>
            </a:endParaRPr>
          </a:p>
        </p:txBody>
      </p:sp>
      <p:sp>
        <p:nvSpPr>
          <p:cNvPr id="3" name="Rectangle 6"/>
          <p:cNvSpPr>
            <a:spLocks noGrp="1" noChangeArrowheads="1"/>
          </p:cNvSpPr>
          <p:nvPr>
            <p:ph type="sldNum" sz="quarter" idx="11"/>
          </p:nvPr>
        </p:nvSpPr>
        <p:spPr>
          <a:ln/>
        </p:spPr>
        <p:txBody>
          <a:bodyPr/>
          <a:lstStyle>
            <a:lvl1pPr>
              <a:defRPr/>
            </a:lvl1pPr>
          </a:lstStyle>
          <a:p>
            <a:pPr>
              <a:defRPr/>
            </a:pPr>
            <a:fld id="{14B57FDD-4496-401E-961C-D340FF550F65}" type="slidenum">
              <a:rPr lang="en-US"/>
              <a:pPr>
                <a:defRPr/>
              </a:pPr>
              <a:t>‹#›</a:t>
            </a:fld>
            <a:endParaRPr lang="en-US"/>
          </a:p>
        </p:txBody>
      </p:sp>
    </p:spTree>
    <p:extLst>
      <p:ext uri="{BB962C8B-B14F-4D97-AF65-F5344CB8AC3E}">
        <p14:creationId xmlns:p14="http://schemas.microsoft.com/office/powerpoint/2010/main" val="1117307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image" Target="../media/image1.jpeg"/><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10.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image" Target="../media/image1.jpeg"/><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11.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image" Target="../media/image1.jpeg"/><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12.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image" Target="../media/image1.jpeg"/><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13.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image" Target="../media/image1.jpeg"/><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theme" Target="../theme/theme14.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42.xml"/><Relationship Id="rId13" Type="http://schemas.openxmlformats.org/officeDocument/2006/relationships/image" Target="../media/image1.jpeg"/><Relationship Id="rId3" Type="http://schemas.openxmlformats.org/officeDocument/2006/relationships/slideLayout" Target="../slideLayouts/slideLayout137.xml"/><Relationship Id="rId7" Type="http://schemas.openxmlformats.org/officeDocument/2006/relationships/slideLayout" Target="../slideLayouts/slideLayout141.xml"/><Relationship Id="rId12" Type="http://schemas.openxmlformats.org/officeDocument/2006/relationships/theme" Target="../theme/theme15.xml"/><Relationship Id="rId2" Type="http://schemas.openxmlformats.org/officeDocument/2006/relationships/slideLayout" Target="../slideLayouts/slideLayout136.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11" Type="http://schemas.openxmlformats.org/officeDocument/2006/relationships/slideLayout" Target="../slideLayouts/slideLayout145.xml"/><Relationship Id="rId5" Type="http://schemas.openxmlformats.org/officeDocument/2006/relationships/slideLayout" Target="../slideLayouts/slideLayout139.xml"/><Relationship Id="rId10" Type="http://schemas.openxmlformats.org/officeDocument/2006/relationships/slideLayout" Target="../slideLayouts/slideLayout144.xml"/><Relationship Id="rId4" Type="http://schemas.openxmlformats.org/officeDocument/2006/relationships/slideLayout" Target="../slideLayouts/slideLayout138.xml"/><Relationship Id="rId9" Type="http://schemas.openxmlformats.org/officeDocument/2006/relationships/slideLayout" Target="../slideLayouts/slideLayout14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53.xml"/><Relationship Id="rId13" Type="http://schemas.openxmlformats.org/officeDocument/2006/relationships/image" Target="../media/image1.jpeg"/><Relationship Id="rId3" Type="http://schemas.openxmlformats.org/officeDocument/2006/relationships/slideLayout" Target="../slideLayouts/slideLayout148.xml"/><Relationship Id="rId7" Type="http://schemas.openxmlformats.org/officeDocument/2006/relationships/slideLayout" Target="../slideLayouts/slideLayout152.xml"/><Relationship Id="rId12" Type="http://schemas.openxmlformats.org/officeDocument/2006/relationships/theme" Target="../theme/theme16.xml"/><Relationship Id="rId2" Type="http://schemas.openxmlformats.org/officeDocument/2006/relationships/slideLayout" Target="../slideLayouts/slideLayout147.xml"/><Relationship Id="rId1" Type="http://schemas.openxmlformats.org/officeDocument/2006/relationships/slideLayout" Target="../slideLayouts/slideLayout146.xml"/><Relationship Id="rId6" Type="http://schemas.openxmlformats.org/officeDocument/2006/relationships/slideLayout" Target="../slideLayouts/slideLayout151.xml"/><Relationship Id="rId11" Type="http://schemas.openxmlformats.org/officeDocument/2006/relationships/slideLayout" Target="../slideLayouts/slideLayout156.xml"/><Relationship Id="rId5" Type="http://schemas.openxmlformats.org/officeDocument/2006/relationships/slideLayout" Target="../slideLayouts/slideLayout150.xml"/><Relationship Id="rId10" Type="http://schemas.openxmlformats.org/officeDocument/2006/relationships/slideLayout" Target="../slideLayouts/slideLayout155.xml"/><Relationship Id="rId4" Type="http://schemas.openxmlformats.org/officeDocument/2006/relationships/slideLayout" Target="../slideLayouts/slideLayout149.xml"/><Relationship Id="rId9" Type="http://schemas.openxmlformats.org/officeDocument/2006/relationships/slideLayout" Target="../slideLayouts/slideLayout15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image" Target="../media/image1.jpeg"/><Relationship Id="rId3" Type="http://schemas.openxmlformats.org/officeDocument/2006/relationships/slideLayout" Target="../slideLayouts/slideLayout159.xml"/><Relationship Id="rId7" Type="http://schemas.openxmlformats.org/officeDocument/2006/relationships/slideLayout" Target="../slideLayouts/slideLayout163.xml"/><Relationship Id="rId12" Type="http://schemas.openxmlformats.org/officeDocument/2006/relationships/theme" Target="../theme/theme17.xml"/><Relationship Id="rId2" Type="http://schemas.openxmlformats.org/officeDocument/2006/relationships/slideLayout" Target="../slideLayouts/slideLayout158.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5" Type="http://schemas.openxmlformats.org/officeDocument/2006/relationships/slideLayout" Target="../slideLayouts/slideLayout161.xml"/><Relationship Id="rId10" Type="http://schemas.openxmlformats.org/officeDocument/2006/relationships/slideLayout" Target="../slideLayouts/slideLayout166.xml"/><Relationship Id="rId4" Type="http://schemas.openxmlformats.org/officeDocument/2006/relationships/slideLayout" Target="../slideLayouts/slideLayout160.xml"/><Relationship Id="rId9" Type="http://schemas.openxmlformats.org/officeDocument/2006/relationships/slideLayout" Target="../slideLayouts/slideLayout16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75.xml"/><Relationship Id="rId13" Type="http://schemas.openxmlformats.org/officeDocument/2006/relationships/image" Target="../media/image1.jpeg"/><Relationship Id="rId3" Type="http://schemas.openxmlformats.org/officeDocument/2006/relationships/slideLayout" Target="../slideLayouts/slideLayout170.xml"/><Relationship Id="rId7" Type="http://schemas.openxmlformats.org/officeDocument/2006/relationships/slideLayout" Target="../slideLayouts/slideLayout174.xml"/><Relationship Id="rId12" Type="http://schemas.openxmlformats.org/officeDocument/2006/relationships/theme" Target="../theme/theme18.xml"/><Relationship Id="rId2" Type="http://schemas.openxmlformats.org/officeDocument/2006/relationships/slideLayout" Target="../slideLayouts/slideLayout169.xml"/><Relationship Id="rId1" Type="http://schemas.openxmlformats.org/officeDocument/2006/relationships/slideLayout" Target="../slideLayouts/slideLayout168.xml"/><Relationship Id="rId6" Type="http://schemas.openxmlformats.org/officeDocument/2006/relationships/slideLayout" Target="../slideLayouts/slideLayout173.xml"/><Relationship Id="rId11" Type="http://schemas.openxmlformats.org/officeDocument/2006/relationships/slideLayout" Target="../slideLayouts/slideLayout178.xml"/><Relationship Id="rId5" Type="http://schemas.openxmlformats.org/officeDocument/2006/relationships/slideLayout" Target="../slideLayouts/slideLayout172.xml"/><Relationship Id="rId10" Type="http://schemas.openxmlformats.org/officeDocument/2006/relationships/slideLayout" Target="../slideLayouts/slideLayout177.xml"/><Relationship Id="rId4" Type="http://schemas.openxmlformats.org/officeDocument/2006/relationships/slideLayout" Target="../slideLayouts/slideLayout171.xml"/><Relationship Id="rId9" Type="http://schemas.openxmlformats.org/officeDocument/2006/relationships/slideLayout" Target="../slideLayouts/slideLayout17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86.xml"/><Relationship Id="rId13" Type="http://schemas.openxmlformats.org/officeDocument/2006/relationships/image" Target="../media/image1.jpeg"/><Relationship Id="rId3" Type="http://schemas.openxmlformats.org/officeDocument/2006/relationships/slideLayout" Target="../slideLayouts/slideLayout181.xml"/><Relationship Id="rId7" Type="http://schemas.openxmlformats.org/officeDocument/2006/relationships/slideLayout" Target="../slideLayouts/slideLayout185.xml"/><Relationship Id="rId12" Type="http://schemas.openxmlformats.org/officeDocument/2006/relationships/theme" Target="../theme/theme19.xml"/><Relationship Id="rId2" Type="http://schemas.openxmlformats.org/officeDocument/2006/relationships/slideLayout" Target="../slideLayouts/slideLayout180.xml"/><Relationship Id="rId1" Type="http://schemas.openxmlformats.org/officeDocument/2006/relationships/slideLayout" Target="../slideLayouts/slideLayout179.xml"/><Relationship Id="rId6" Type="http://schemas.openxmlformats.org/officeDocument/2006/relationships/slideLayout" Target="../slideLayouts/slideLayout184.xml"/><Relationship Id="rId11" Type="http://schemas.openxmlformats.org/officeDocument/2006/relationships/slideLayout" Target="../slideLayouts/slideLayout189.xml"/><Relationship Id="rId5" Type="http://schemas.openxmlformats.org/officeDocument/2006/relationships/slideLayout" Target="../slideLayouts/slideLayout183.xml"/><Relationship Id="rId10" Type="http://schemas.openxmlformats.org/officeDocument/2006/relationships/slideLayout" Target="../slideLayouts/slideLayout188.xml"/><Relationship Id="rId4" Type="http://schemas.openxmlformats.org/officeDocument/2006/relationships/slideLayout" Target="../slideLayouts/slideLayout182.xml"/><Relationship Id="rId9" Type="http://schemas.openxmlformats.org/officeDocument/2006/relationships/slideLayout" Target="../slideLayouts/slideLayout18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image" Target="../media/image1.jpeg"/><Relationship Id="rId5" Type="http://schemas.openxmlformats.org/officeDocument/2006/relationships/slideLayout" Target="../slideLayouts/slideLayout12.xml"/><Relationship Id="rId10" Type="http://schemas.openxmlformats.org/officeDocument/2006/relationships/theme" Target="../theme/theme2.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197.xml"/><Relationship Id="rId13" Type="http://schemas.openxmlformats.org/officeDocument/2006/relationships/image" Target="../media/image1.jpeg"/><Relationship Id="rId3" Type="http://schemas.openxmlformats.org/officeDocument/2006/relationships/slideLayout" Target="../slideLayouts/slideLayout192.xml"/><Relationship Id="rId7" Type="http://schemas.openxmlformats.org/officeDocument/2006/relationships/slideLayout" Target="../slideLayouts/slideLayout196.xml"/><Relationship Id="rId12" Type="http://schemas.openxmlformats.org/officeDocument/2006/relationships/theme" Target="../theme/theme20.xml"/><Relationship Id="rId2" Type="http://schemas.openxmlformats.org/officeDocument/2006/relationships/slideLayout" Target="../slideLayouts/slideLayout191.xml"/><Relationship Id="rId1" Type="http://schemas.openxmlformats.org/officeDocument/2006/relationships/slideLayout" Target="../slideLayouts/slideLayout190.xml"/><Relationship Id="rId6" Type="http://schemas.openxmlformats.org/officeDocument/2006/relationships/slideLayout" Target="../slideLayouts/slideLayout195.xml"/><Relationship Id="rId11" Type="http://schemas.openxmlformats.org/officeDocument/2006/relationships/slideLayout" Target="../slideLayouts/slideLayout200.xml"/><Relationship Id="rId5" Type="http://schemas.openxmlformats.org/officeDocument/2006/relationships/slideLayout" Target="../slideLayouts/slideLayout194.xml"/><Relationship Id="rId10" Type="http://schemas.openxmlformats.org/officeDocument/2006/relationships/slideLayout" Target="../slideLayouts/slideLayout199.xml"/><Relationship Id="rId4" Type="http://schemas.openxmlformats.org/officeDocument/2006/relationships/slideLayout" Target="../slideLayouts/slideLayout193.xml"/><Relationship Id="rId9" Type="http://schemas.openxmlformats.org/officeDocument/2006/relationships/slideLayout" Target="../slideLayouts/slideLayout19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08.xml"/><Relationship Id="rId13" Type="http://schemas.openxmlformats.org/officeDocument/2006/relationships/image" Target="../media/image1.jpeg"/><Relationship Id="rId3" Type="http://schemas.openxmlformats.org/officeDocument/2006/relationships/slideLayout" Target="../slideLayouts/slideLayout203.xml"/><Relationship Id="rId7" Type="http://schemas.openxmlformats.org/officeDocument/2006/relationships/slideLayout" Target="../slideLayouts/slideLayout207.xml"/><Relationship Id="rId12" Type="http://schemas.openxmlformats.org/officeDocument/2006/relationships/theme" Target="../theme/theme21.xml"/><Relationship Id="rId2" Type="http://schemas.openxmlformats.org/officeDocument/2006/relationships/slideLayout" Target="../slideLayouts/slideLayout202.xml"/><Relationship Id="rId1" Type="http://schemas.openxmlformats.org/officeDocument/2006/relationships/slideLayout" Target="../slideLayouts/slideLayout201.xml"/><Relationship Id="rId6" Type="http://schemas.openxmlformats.org/officeDocument/2006/relationships/slideLayout" Target="../slideLayouts/slideLayout206.xml"/><Relationship Id="rId11" Type="http://schemas.openxmlformats.org/officeDocument/2006/relationships/slideLayout" Target="../slideLayouts/slideLayout211.xml"/><Relationship Id="rId5" Type="http://schemas.openxmlformats.org/officeDocument/2006/relationships/slideLayout" Target="../slideLayouts/slideLayout205.xml"/><Relationship Id="rId10" Type="http://schemas.openxmlformats.org/officeDocument/2006/relationships/slideLayout" Target="../slideLayouts/slideLayout210.xml"/><Relationship Id="rId4" Type="http://schemas.openxmlformats.org/officeDocument/2006/relationships/slideLayout" Target="../slideLayouts/slideLayout204.xml"/><Relationship Id="rId9" Type="http://schemas.openxmlformats.org/officeDocument/2006/relationships/slideLayout" Target="../slideLayouts/slideLayout20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19.xml"/><Relationship Id="rId13" Type="http://schemas.openxmlformats.org/officeDocument/2006/relationships/image" Target="../media/image1.jpeg"/><Relationship Id="rId3" Type="http://schemas.openxmlformats.org/officeDocument/2006/relationships/slideLayout" Target="../slideLayouts/slideLayout214.xml"/><Relationship Id="rId7" Type="http://schemas.openxmlformats.org/officeDocument/2006/relationships/slideLayout" Target="../slideLayouts/slideLayout218.xml"/><Relationship Id="rId12" Type="http://schemas.openxmlformats.org/officeDocument/2006/relationships/theme" Target="../theme/theme22.xml"/><Relationship Id="rId2" Type="http://schemas.openxmlformats.org/officeDocument/2006/relationships/slideLayout" Target="../slideLayouts/slideLayout213.xml"/><Relationship Id="rId1" Type="http://schemas.openxmlformats.org/officeDocument/2006/relationships/slideLayout" Target="../slideLayouts/slideLayout212.xml"/><Relationship Id="rId6" Type="http://schemas.openxmlformats.org/officeDocument/2006/relationships/slideLayout" Target="../slideLayouts/slideLayout217.xml"/><Relationship Id="rId11" Type="http://schemas.openxmlformats.org/officeDocument/2006/relationships/slideLayout" Target="../slideLayouts/slideLayout222.xml"/><Relationship Id="rId5" Type="http://schemas.openxmlformats.org/officeDocument/2006/relationships/slideLayout" Target="../slideLayouts/slideLayout216.xml"/><Relationship Id="rId10" Type="http://schemas.openxmlformats.org/officeDocument/2006/relationships/slideLayout" Target="../slideLayouts/slideLayout221.xml"/><Relationship Id="rId4" Type="http://schemas.openxmlformats.org/officeDocument/2006/relationships/slideLayout" Target="../slideLayouts/slideLayout215.xml"/><Relationship Id="rId9" Type="http://schemas.openxmlformats.org/officeDocument/2006/relationships/slideLayout" Target="../slideLayouts/slideLayout22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30.xml"/><Relationship Id="rId13" Type="http://schemas.openxmlformats.org/officeDocument/2006/relationships/image" Target="../media/image1.jpeg"/><Relationship Id="rId3" Type="http://schemas.openxmlformats.org/officeDocument/2006/relationships/slideLayout" Target="../slideLayouts/slideLayout225.xml"/><Relationship Id="rId7" Type="http://schemas.openxmlformats.org/officeDocument/2006/relationships/slideLayout" Target="../slideLayouts/slideLayout229.xml"/><Relationship Id="rId12" Type="http://schemas.openxmlformats.org/officeDocument/2006/relationships/theme" Target="../theme/theme23.xml"/><Relationship Id="rId2" Type="http://schemas.openxmlformats.org/officeDocument/2006/relationships/slideLayout" Target="../slideLayouts/slideLayout224.xml"/><Relationship Id="rId1" Type="http://schemas.openxmlformats.org/officeDocument/2006/relationships/slideLayout" Target="../slideLayouts/slideLayout223.xml"/><Relationship Id="rId6" Type="http://schemas.openxmlformats.org/officeDocument/2006/relationships/slideLayout" Target="../slideLayouts/slideLayout228.xml"/><Relationship Id="rId11" Type="http://schemas.openxmlformats.org/officeDocument/2006/relationships/slideLayout" Target="../slideLayouts/slideLayout233.xml"/><Relationship Id="rId5" Type="http://schemas.openxmlformats.org/officeDocument/2006/relationships/slideLayout" Target="../slideLayouts/slideLayout227.xml"/><Relationship Id="rId10" Type="http://schemas.openxmlformats.org/officeDocument/2006/relationships/slideLayout" Target="../slideLayouts/slideLayout232.xml"/><Relationship Id="rId4" Type="http://schemas.openxmlformats.org/officeDocument/2006/relationships/slideLayout" Target="../slideLayouts/slideLayout226.xml"/><Relationship Id="rId9" Type="http://schemas.openxmlformats.org/officeDocument/2006/relationships/slideLayout" Target="../slideLayouts/slideLayout23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41.xml"/><Relationship Id="rId13" Type="http://schemas.openxmlformats.org/officeDocument/2006/relationships/image" Target="../media/image1.jpeg"/><Relationship Id="rId3" Type="http://schemas.openxmlformats.org/officeDocument/2006/relationships/slideLayout" Target="../slideLayouts/slideLayout236.xml"/><Relationship Id="rId7" Type="http://schemas.openxmlformats.org/officeDocument/2006/relationships/slideLayout" Target="../slideLayouts/slideLayout240.xml"/><Relationship Id="rId12" Type="http://schemas.openxmlformats.org/officeDocument/2006/relationships/theme" Target="../theme/theme24.xml"/><Relationship Id="rId2" Type="http://schemas.openxmlformats.org/officeDocument/2006/relationships/slideLayout" Target="../slideLayouts/slideLayout235.xml"/><Relationship Id="rId1" Type="http://schemas.openxmlformats.org/officeDocument/2006/relationships/slideLayout" Target="../slideLayouts/slideLayout234.xml"/><Relationship Id="rId6" Type="http://schemas.openxmlformats.org/officeDocument/2006/relationships/slideLayout" Target="../slideLayouts/slideLayout239.xml"/><Relationship Id="rId11" Type="http://schemas.openxmlformats.org/officeDocument/2006/relationships/slideLayout" Target="../slideLayouts/slideLayout244.xml"/><Relationship Id="rId5" Type="http://schemas.openxmlformats.org/officeDocument/2006/relationships/slideLayout" Target="../slideLayouts/slideLayout238.xml"/><Relationship Id="rId10" Type="http://schemas.openxmlformats.org/officeDocument/2006/relationships/slideLayout" Target="../slideLayouts/slideLayout243.xml"/><Relationship Id="rId4" Type="http://schemas.openxmlformats.org/officeDocument/2006/relationships/slideLayout" Target="../slideLayouts/slideLayout237.xml"/><Relationship Id="rId9" Type="http://schemas.openxmlformats.org/officeDocument/2006/relationships/slideLayout" Target="../slideLayouts/slideLayout24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52.xml"/><Relationship Id="rId13" Type="http://schemas.openxmlformats.org/officeDocument/2006/relationships/image" Target="../media/image1.jpeg"/><Relationship Id="rId3" Type="http://schemas.openxmlformats.org/officeDocument/2006/relationships/slideLayout" Target="../slideLayouts/slideLayout247.xml"/><Relationship Id="rId7" Type="http://schemas.openxmlformats.org/officeDocument/2006/relationships/slideLayout" Target="../slideLayouts/slideLayout251.xml"/><Relationship Id="rId12" Type="http://schemas.openxmlformats.org/officeDocument/2006/relationships/theme" Target="../theme/theme25.xml"/><Relationship Id="rId2" Type="http://schemas.openxmlformats.org/officeDocument/2006/relationships/slideLayout" Target="../slideLayouts/slideLayout246.xml"/><Relationship Id="rId1" Type="http://schemas.openxmlformats.org/officeDocument/2006/relationships/slideLayout" Target="../slideLayouts/slideLayout245.xml"/><Relationship Id="rId6" Type="http://schemas.openxmlformats.org/officeDocument/2006/relationships/slideLayout" Target="../slideLayouts/slideLayout250.xml"/><Relationship Id="rId11" Type="http://schemas.openxmlformats.org/officeDocument/2006/relationships/slideLayout" Target="../slideLayouts/slideLayout255.xml"/><Relationship Id="rId5" Type="http://schemas.openxmlformats.org/officeDocument/2006/relationships/slideLayout" Target="../slideLayouts/slideLayout249.xml"/><Relationship Id="rId10" Type="http://schemas.openxmlformats.org/officeDocument/2006/relationships/slideLayout" Target="../slideLayouts/slideLayout254.xml"/><Relationship Id="rId4" Type="http://schemas.openxmlformats.org/officeDocument/2006/relationships/slideLayout" Target="../slideLayouts/slideLayout248.xml"/><Relationship Id="rId9" Type="http://schemas.openxmlformats.org/officeDocument/2006/relationships/slideLayout" Target="../slideLayouts/slideLayout25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63.xml"/><Relationship Id="rId13" Type="http://schemas.openxmlformats.org/officeDocument/2006/relationships/image" Target="../media/image1.jpeg"/><Relationship Id="rId3" Type="http://schemas.openxmlformats.org/officeDocument/2006/relationships/slideLayout" Target="../slideLayouts/slideLayout258.xml"/><Relationship Id="rId7" Type="http://schemas.openxmlformats.org/officeDocument/2006/relationships/slideLayout" Target="../slideLayouts/slideLayout262.xml"/><Relationship Id="rId12" Type="http://schemas.openxmlformats.org/officeDocument/2006/relationships/theme" Target="../theme/theme26.xml"/><Relationship Id="rId2" Type="http://schemas.openxmlformats.org/officeDocument/2006/relationships/slideLayout" Target="../slideLayouts/slideLayout257.xml"/><Relationship Id="rId1" Type="http://schemas.openxmlformats.org/officeDocument/2006/relationships/slideLayout" Target="../slideLayouts/slideLayout256.xml"/><Relationship Id="rId6" Type="http://schemas.openxmlformats.org/officeDocument/2006/relationships/slideLayout" Target="../slideLayouts/slideLayout261.xml"/><Relationship Id="rId11" Type="http://schemas.openxmlformats.org/officeDocument/2006/relationships/slideLayout" Target="../slideLayouts/slideLayout266.xml"/><Relationship Id="rId5" Type="http://schemas.openxmlformats.org/officeDocument/2006/relationships/slideLayout" Target="../slideLayouts/slideLayout260.xml"/><Relationship Id="rId10" Type="http://schemas.openxmlformats.org/officeDocument/2006/relationships/slideLayout" Target="../slideLayouts/slideLayout265.xml"/><Relationship Id="rId4" Type="http://schemas.openxmlformats.org/officeDocument/2006/relationships/slideLayout" Target="../slideLayouts/slideLayout259.xml"/><Relationship Id="rId9" Type="http://schemas.openxmlformats.org/officeDocument/2006/relationships/slideLayout" Target="../slideLayouts/slideLayout26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74.xml"/><Relationship Id="rId13" Type="http://schemas.openxmlformats.org/officeDocument/2006/relationships/image" Target="../media/image1.jpeg"/><Relationship Id="rId3" Type="http://schemas.openxmlformats.org/officeDocument/2006/relationships/slideLayout" Target="../slideLayouts/slideLayout269.xml"/><Relationship Id="rId7" Type="http://schemas.openxmlformats.org/officeDocument/2006/relationships/slideLayout" Target="../slideLayouts/slideLayout273.xml"/><Relationship Id="rId12" Type="http://schemas.openxmlformats.org/officeDocument/2006/relationships/theme" Target="../theme/theme27.xml"/><Relationship Id="rId2" Type="http://schemas.openxmlformats.org/officeDocument/2006/relationships/slideLayout" Target="../slideLayouts/slideLayout268.xml"/><Relationship Id="rId1" Type="http://schemas.openxmlformats.org/officeDocument/2006/relationships/slideLayout" Target="../slideLayouts/slideLayout267.xml"/><Relationship Id="rId6" Type="http://schemas.openxmlformats.org/officeDocument/2006/relationships/slideLayout" Target="../slideLayouts/slideLayout272.xml"/><Relationship Id="rId11" Type="http://schemas.openxmlformats.org/officeDocument/2006/relationships/slideLayout" Target="../slideLayouts/slideLayout277.xml"/><Relationship Id="rId5" Type="http://schemas.openxmlformats.org/officeDocument/2006/relationships/slideLayout" Target="../slideLayouts/slideLayout271.xml"/><Relationship Id="rId10" Type="http://schemas.openxmlformats.org/officeDocument/2006/relationships/slideLayout" Target="../slideLayouts/slideLayout276.xml"/><Relationship Id="rId4" Type="http://schemas.openxmlformats.org/officeDocument/2006/relationships/slideLayout" Target="../slideLayouts/slideLayout270.xml"/><Relationship Id="rId9" Type="http://schemas.openxmlformats.org/officeDocument/2006/relationships/slideLayout" Target="../slideLayouts/slideLayout275.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285.xml"/><Relationship Id="rId13" Type="http://schemas.openxmlformats.org/officeDocument/2006/relationships/image" Target="../media/image1.jpeg"/><Relationship Id="rId3" Type="http://schemas.openxmlformats.org/officeDocument/2006/relationships/slideLayout" Target="../slideLayouts/slideLayout280.xml"/><Relationship Id="rId7" Type="http://schemas.openxmlformats.org/officeDocument/2006/relationships/slideLayout" Target="../slideLayouts/slideLayout284.xml"/><Relationship Id="rId12" Type="http://schemas.openxmlformats.org/officeDocument/2006/relationships/theme" Target="../theme/theme28.xml"/><Relationship Id="rId2" Type="http://schemas.openxmlformats.org/officeDocument/2006/relationships/slideLayout" Target="../slideLayouts/slideLayout279.xml"/><Relationship Id="rId1" Type="http://schemas.openxmlformats.org/officeDocument/2006/relationships/slideLayout" Target="../slideLayouts/slideLayout278.xml"/><Relationship Id="rId6" Type="http://schemas.openxmlformats.org/officeDocument/2006/relationships/slideLayout" Target="../slideLayouts/slideLayout283.xml"/><Relationship Id="rId11" Type="http://schemas.openxmlformats.org/officeDocument/2006/relationships/slideLayout" Target="../slideLayouts/slideLayout288.xml"/><Relationship Id="rId5" Type="http://schemas.openxmlformats.org/officeDocument/2006/relationships/slideLayout" Target="../slideLayouts/slideLayout282.xml"/><Relationship Id="rId10" Type="http://schemas.openxmlformats.org/officeDocument/2006/relationships/slideLayout" Target="../slideLayouts/slideLayout287.xml"/><Relationship Id="rId4" Type="http://schemas.openxmlformats.org/officeDocument/2006/relationships/slideLayout" Target="../slideLayouts/slideLayout281.xml"/><Relationship Id="rId9" Type="http://schemas.openxmlformats.org/officeDocument/2006/relationships/slideLayout" Target="../slideLayouts/slideLayout286.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296.xml"/><Relationship Id="rId13" Type="http://schemas.openxmlformats.org/officeDocument/2006/relationships/image" Target="../media/image1.jpeg"/><Relationship Id="rId3" Type="http://schemas.openxmlformats.org/officeDocument/2006/relationships/slideLayout" Target="../slideLayouts/slideLayout291.xml"/><Relationship Id="rId7" Type="http://schemas.openxmlformats.org/officeDocument/2006/relationships/slideLayout" Target="../slideLayouts/slideLayout295.xml"/><Relationship Id="rId12" Type="http://schemas.openxmlformats.org/officeDocument/2006/relationships/theme" Target="../theme/theme29.xml"/><Relationship Id="rId2" Type="http://schemas.openxmlformats.org/officeDocument/2006/relationships/slideLayout" Target="../slideLayouts/slideLayout290.xml"/><Relationship Id="rId1" Type="http://schemas.openxmlformats.org/officeDocument/2006/relationships/slideLayout" Target="../slideLayouts/slideLayout289.xml"/><Relationship Id="rId6" Type="http://schemas.openxmlformats.org/officeDocument/2006/relationships/slideLayout" Target="../slideLayouts/slideLayout294.xml"/><Relationship Id="rId11" Type="http://schemas.openxmlformats.org/officeDocument/2006/relationships/slideLayout" Target="../slideLayouts/slideLayout299.xml"/><Relationship Id="rId5" Type="http://schemas.openxmlformats.org/officeDocument/2006/relationships/slideLayout" Target="../slideLayouts/slideLayout293.xml"/><Relationship Id="rId10" Type="http://schemas.openxmlformats.org/officeDocument/2006/relationships/slideLayout" Target="../slideLayouts/slideLayout298.xml"/><Relationship Id="rId4" Type="http://schemas.openxmlformats.org/officeDocument/2006/relationships/slideLayout" Target="../slideLayouts/slideLayout292.xml"/><Relationship Id="rId9" Type="http://schemas.openxmlformats.org/officeDocument/2006/relationships/slideLayout" Target="../slideLayouts/slideLayout29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1.jpe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3.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image" Target="../media/image1.jpeg"/><Relationship Id="rId5" Type="http://schemas.openxmlformats.org/officeDocument/2006/relationships/slideLayout" Target="../slideLayouts/slideLayout26.xml"/><Relationship Id="rId10" Type="http://schemas.openxmlformats.org/officeDocument/2006/relationships/theme" Target="../theme/theme4.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image" Target="../media/image1.jpe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theme" Target="../theme/theme5.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43.xml"/><Relationship Id="rId7" Type="http://schemas.openxmlformats.org/officeDocument/2006/relationships/theme" Target="../theme/theme6.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5" Type="http://schemas.openxmlformats.org/officeDocument/2006/relationships/slideLayout" Target="../slideLayouts/slideLayout45.xml"/><Relationship Id="rId4" Type="http://schemas.openxmlformats.org/officeDocument/2006/relationships/slideLayout" Target="../slideLayouts/slideLayout4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1.jpe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7.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1.jpe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8.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1.jpe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9.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9"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6" r:id="rId6"/>
    <p:sldLayoutId id="2147484017" r:id="rId7"/>
  </p:sldLayoutIdLst>
  <p:transition spd="med"/>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321058585"/>
      </p:ext>
    </p:extLst>
  </p:cSld>
  <p:clrMap bg1="lt1" tx1="dk1" bg2="lt2" tx2="dk2" accent1="accent1" accent2="accent2" accent3="accent3" accent4="accent4" accent5="accent5" accent6="accent6" hlink="hlink" folHlink="folHlink"/>
  <p:sldLayoutIdLst>
    <p:sldLayoutId id="2147484074" r:id="rId1"/>
    <p:sldLayoutId id="2147484075" r:id="rId2"/>
    <p:sldLayoutId id="2147484076" r:id="rId3"/>
    <p:sldLayoutId id="2147484077" r:id="rId4"/>
    <p:sldLayoutId id="2147484078" r:id="rId5"/>
    <p:sldLayoutId id="2147484079" r:id="rId6"/>
    <p:sldLayoutId id="2147484080" r:id="rId7"/>
    <p:sldLayoutId id="2147484081" r:id="rId8"/>
    <p:sldLayoutId id="2147484082" r:id="rId9"/>
    <p:sldLayoutId id="2147484083" r:id="rId10"/>
    <p:sldLayoutId id="2147484084"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3049472163"/>
      </p:ext>
    </p:extLst>
  </p:cSld>
  <p:clrMap bg1="lt1" tx1="dk1" bg2="lt2" tx2="dk2" accent1="accent1" accent2="accent2" accent3="accent3" accent4="accent4" accent5="accent5" accent6="accent6" hlink="hlink" folHlink="folHlink"/>
  <p:sldLayoutIdLst>
    <p:sldLayoutId id="2147484086" r:id="rId1"/>
    <p:sldLayoutId id="2147484087" r:id="rId2"/>
    <p:sldLayoutId id="2147484088" r:id="rId3"/>
    <p:sldLayoutId id="2147484089" r:id="rId4"/>
    <p:sldLayoutId id="2147484090" r:id="rId5"/>
    <p:sldLayoutId id="2147484091" r:id="rId6"/>
    <p:sldLayoutId id="2147484092" r:id="rId7"/>
    <p:sldLayoutId id="2147484093" r:id="rId8"/>
    <p:sldLayoutId id="2147484094" r:id="rId9"/>
    <p:sldLayoutId id="2147484095" r:id="rId10"/>
    <p:sldLayoutId id="2147484096"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1743508040"/>
      </p:ext>
    </p:extLst>
  </p:cSld>
  <p:clrMap bg1="lt1" tx1="dk1" bg2="lt2" tx2="dk2" accent1="accent1" accent2="accent2" accent3="accent3" accent4="accent4" accent5="accent5" accent6="accent6" hlink="hlink" folHlink="folHlink"/>
  <p:sldLayoutIdLst>
    <p:sldLayoutId id="2147484098" r:id="rId1"/>
    <p:sldLayoutId id="2147484099" r:id="rId2"/>
    <p:sldLayoutId id="2147484100" r:id="rId3"/>
    <p:sldLayoutId id="2147484101" r:id="rId4"/>
    <p:sldLayoutId id="2147484102" r:id="rId5"/>
    <p:sldLayoutId id="2147484103" r:id="rId6"/>
    <p:sldLayoutId id="2147484104" r:id="rId7"/>
    <p:sldLayoutId id="2147484105" r:id="rId8"/>
    <p:sldLayoutId id="2147484106" r:id="rId9"/>
    <p:sldLayoutId id="2147484107" r:id="rId10"/>
    <p:sldLayoutId id="2147484108"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2489870927"/>
      </p:ext>
    </p:extLst>
  </p:cSld>
  <p:clrMap bg1="lt1" tx1="dk1" bg2="lt2" tx2="dk2" accent1="accent1" accent2="accent2" accent3="accent3" accent4="accent4" accent5="accent5" accent6="accent6" hlink="hlink" folHlink="folHlink"/>
  <p:sldLayoutIdLst>
    <p:sldLayoutId id="2147484110" r:id="rId1"/>
    <p:sldLayoutId id="2147484111" r:id="rId2"/>
    <p:sldLayoutId id="2147484112" r:id="rId3"/>
    <p:sldLayoutId id="2147484113" r:id="rId4"/>
    <p:sldLayoutId id="2147484114" r:id="rId5"/>
    <p:sldLayoutId id="2147484115" r:id="rId6"/>
    <p:sldLayoutId id="2147484116" r:id="rId7"/>
    <p:sldLayoutId id="2147484117" r:id="rId8"/>
    <p:sldLayoutId id="2147484118" r:id="rId9"/>
    <p:sldLayoutId id="2147484119" r:id="rId10"/>
    <p:sldLayoutId id="2147484120"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3532469633"/>
      </p:ext>
    </p:extLst>
  </p:cSld>
  <p:clrMap bg1="lt1" tx1="dk1" bg2="lt2" tx2="dk2" accent1="accent1" accent2="accent2" accent3="accent3" accent4="accent4" accent5="accent5" accent6="accent6" hlink="hlink" folHlink="folHlink"/>
  <p:sldLayoutIdLst>
    <p:sldLayoutId id="2147484122" r:id="rId1"/>
    <p:sldLayoutId id="2147484123" r:id="rId2"/>
    <p:sldLayoutId id="2147484124" r:id="rId3"/>
    <p:sldLayoutId id="2147484125" r:id="rId4"/>
    <p:sldLayoutId id="2147484126" r:id="rId5"/>
    <p:sldLayoutId id="2147484127" r:id="rId6"/>
    <p:sldLayoutId id="2147484128" r:id="rId7"/>
    <p:sldLayoutId id="2147484129" r:id="rId8"/>
    <p:sldLayoutId id="2147484130" r:id="rId9"/>
    <p:sldLayoutId id="2147484131" r:id="rId10"/>
    <p:sldLayoutId id="2147484132"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1332535656"/>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1531269635"/>
      </p:ext>
    </p:extLst>
  </p:cSld>
  <p:clrMap bg1="lt1" tx1="dk1" bg2="lt2" tx2="dk2" accent1="accent1" accent2="accent2" accent3="accent3" accent4="accent4" accent5="accent5" accent6="accent6" hlink="hlink" folHlink="folHlink"/>
  <p:sldLayoutIdLst>
    <p:sldLayoutId id="2147484146" r:id="rId1"/>
    <p:sldLayoutId id="2147484147" r:id="rId2"/>
    <p:sldLayoutId id="2147484148" r:id="rId3"/>
    <p:sldLayoutId id="2147484149" r:id="rId4"/>
    <p:sldLayoutId id="2147484150" r:id="rId5"/>
    <p:sldLayoutId id="2147484151" r:id="rId6"/>
    <p:sldLayoutId id="2147484152" r:id="rId7"/>
    <p:sldLayoutId id="2147484153" r:id="rId8"/>
    <p:sldLayoutId id="2147484154" r:id="rId9"/>
    <p:sldLayoutId id="2147484155" r:id="rId10"/>
    <p:sldLayoutId id="2147484156"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1122302955"/>
      </p:ext>
    </p:extLst>
  </p:cSld>
  <p:clrMap bg1="lt1" tx1="dk1" bg2="lt2" tx2="dk2" accent1="accent1" accent2="accent2" accent3="accent3" accent4="accent4" accent5="accent5" accent6="accent6" hlink="hlink" folHlink="folHlink"/>
  <p:sldLayoutIdLst>
    <p:sldLayoutId id="2147484158" r:id="rId1"/>
    <p:sldLayoutId id="2147484159" r:id="rId2"/>
    <p:sldLayoutId id="2147484160" r:id="rId3"/>
    <p:sldLayoutId id="2147484161" r:id="rId4"/>
    <p:sldLayoutId id="2147484162" r:id="rId5"/>
    <p:sldLayoutId id="2147484163" r:id="rId6"/>
    <p:sldLayoutId id="2147484164" r:id="rId7"/>
    <p:sldLayoutId id="2147484165" r:id="rId8"/>
    <p:sldLayoutId id="2147484166" r:id="rId9"/>
    <p:sldLayoutId id="2147484167" r:id="rId10"/>
    <p:sldLayoutId id="2147484168"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120443363"/>
      </p:ext>
    </p:extLst>
  </p:cSld>
  <p:clrMap bg1="lt1" tx1="dk1" bg2="lt2" tx2="dk2" accent1="accent1" accent2="accent2" accent3="accent3" accent4="accent4" accent5="accent5" accent6="accent6" hlink="hlink" folHlink="folHlink"/>
  <p:sldLayoutIdLst>
    <p:sldLayoutId id="2147484170" r:id="rId1"/>
    <p:sldLayoutId id="2147484171" r:id="rId2"/>
    <p:sldLayoutId id="2147484172" r:id="rId3"/>
    <p:sldLayoutId id="2147484173" r:id="rId4"/>
    <p:sldLayoutId id="2147484174" r:id="rId5"/>
    <p:sldLayoutId id="2147484175" r:id="rId6"/>
    <p:sldLayoutId id="2147484176" r:id="rId7"/>
    <p:sldLayoutId id="2147484177" r:id="rId8"/>
    <p:sldLayoutId id="2147484178" r:id="rId9"/>
    <p:sldLayoutId id="2147484179" r:id="rId10"/>
    <p:sldLayoutId id="2147484180"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225753160"/>
      </p:ext>
    </p:extLst>
  </p:cSld>
  <p:clrMap bg1="lt1" tx1="dk1" bg2="lt2" tx2="dk2" accent1="accent1" accent2="accent2" accent3="accent3" accent4="accent4" accent5="accent5" accent6="accent6" hlink="hlink" folHlink="folHlink"/>
  <p:sldLayoutIdLst>
    <p:sldLayoutId id="2147484182" r:id="rId1"/>
    <p:sldLayoutId id="2147484183" r:id="rId2"/>
    <p:sldLayoutId id="2147484184" r:id="rId3"/>
    <p:sldLayoutId id="2147484185" r:id="rId4"/>
    <p:sldLayoutId id="2147484186" r:id="rId5"/>
    <p:sldLayoutId id="2147484187" r:id="rId6"/>
    <p:sldLayoutId id="2147484188" r:id="rId7"/>
    <p:sldLayoutId id="2147484189" r:id="rId8"/>
    <p:sldLayoutId id="2147484190" r:id="rId9"/>
    <p:sldLayoutId id="2147484191" r:id="rId10"/>
    <p:sldLayoutId id="2147484192"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2" descr="PARCC_Header_A2"/>
          <p:cNvPicPr>
            <a:picLocks noChangeAspect="1" noChangeArrowheads="1"/>
          </p:cNvPicPr>
          <p:nvPr/>
        </p:nvPicPr>
        <p:blipFill>
          <a:blip r:embed="rId11" cstate="print"/>
          <a:srcRect l="63492" r="5597"/>
          <a:stretch>
            <a:fillRect/>
          </a:stretch>
        </p:blipFill>
        <p:spPr bwMode="auto">
          <a:xfrm>
            <a:off x="0" y="2"/>
            <a:ext cx="2819400" cy="1216152"/>
          </a:xfrm>
          <a:prstGeom prst="rect">
            <a:avLst/>
          </a:prstGeom>
          <a:noFill/>
          <a:ln w="9525">
            <a:noFill/>
            <a:miter lim="800000"/>
            <a:headEnd/>
            <a:tailEnd/>
          </a:ln>
        </p:spPr>
      </p:pic>
      <p:sp>
        <p:nvSpPr>
          <p:cNvPr id="11" name="Rectangle 10"/>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pic>
        <p:nvPicPr>
          <p:cNvPr id="7" name="Picture 2" descr="PARCC_Header_A2"/>
          <p:cNvPicPr>
            <a:picLocks noChangeAspect="1" noChangeArrowheads="1"/>
          </p:cNvPicPr>
          <p:nvPr/>
        </p:nvPicPr>
        <p:blipFill>
          <a:blip r:embed="rId11" cstate="print"/>
          <a:srcRect r="68254"/>
          <a:stretch>
            <a:fillRect/>
          </a:stretch>
        </p:blipFill>
        <p:spPr bwMode="auto">
          <a:xfrm>
            <a:off x="6785429" y="5867400"/>
            <a:ext cx="2358571" cy="990600"/>
          </a:xfrm>
          <a:prstGeom prst="rect">
            <a:avLst/>
          </a:prstGeom>
          <a:noFill/>
          <a:ln w="9525">
            <a:noFill/>
            <a:miter lim="800000"/>
            <a:headEnd/>
            <a:tailEnd/>
          </a:ln>
        </p:spPr>
      </p:pic>
      <p:pic>
        <p:nvPicPr>
          <p:cNvPr id="15" name="Picture 2" descr="PARCC_Header_A2"/>
          <p:cNvPicPr>
            <a:picLocks noChangeAspect="1" noChangeArrowheads="1"/>
          </p:cNvPicPr>
          <p:nvPr/>
        </p:nvPicPr>
        <p:blipFill>
          <a:blip r:embed="rId11" cstate="print"/>
          <a:srcRect l="29744" r="68254"/>
          <a:stretch>
            <a:fillRect/>
          </a:stretch>
        </p:blipFill>
        <p:spPr bwMode="auto">
          <a:xfrm>
            <a:off x="6858001" y="5867400"/>
            <a:ext cx="148771" cy="990600"/>
          </a:xfrm>
          <a:prstGeom prst="rect">
            <a:avLst/>
          </a:prstGeom>
          <a:noFill/>
          <a:ln w="9525">
            <a:noFill/>
            <a:miter lim="800000"/>
            <a:headEnd/>
            <a:tailEnd/>
          </a:ln>
        </p:spPr>
      </p:pic>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p>
        </p:txBody>
      </p:sp>
      <p:sp>
        <p:nvSpPr>
          <p:cNvPr id="8"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fld id="{630710B3-777E-4803-90E8-DC7556CC3D8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Lst>
  <p:transition spd="med"/>
  <p:timing>
    <p:tnLst>
      <p:par>
        <p:cTn id="1" dur="indefinite" restart="never" nodeType="tmRoot"/>
      </p:par>
    </p:tnLst>
  </p:timing>
  <p:hf hdr="0" ftr="0" dt="0"/>
  <p:txStyles>
    <p:titleStyle>
      <a:lvl1pPr algn="ctr" defTabSz="898796" rtl="0" eaLnBrk="1" latinLnBrk="0" hangingPunct="1">
        <a:spcBef>
          <a:spcPct val="0"/>
        </a:spcBef>
        <a:buNone/>
        <a:defRPr sz="3500" kern="1200">
          <a:solidFill>
            <a:schemeClr val="tx1"/>
          </a:solidFill>
          <a:latin typeface="+mj-lt"/>
          <a:ea typeface="+mj-ea"/>
          <a:cs typeface="+mj-cs"/>
        </a:defRPr>
      </a:lvl1pPr>
    </p:titleStyle>
    <p:bodyStyle>
      <a:lvl1pPr marL="337048" indent="-337048" algn="l" defTabSz="898796" rtl="0" eaLnBrk="1" latinLnBrk="0" hangingPunct="1">
        <a:spcBef>
          <a:spcPct val="20000"/>
        </a:spcBef>
        <a:buClr>
          <a:srgbClr val="8F23B3"/>
        </a:buClr>
        <a:buFont typeface="Arial" pitchFamily="34" charset="0"/>
        <a:buChar char="•"/>
        <a:defRPr sz="2300" kern="1200">
          <a:solidFill>
            <a:schemeClr val="tx1"/>
          </a:solidFill>
          <a:latin typeface="+mn-lt"/>
          <a:ea typeface="+mn-ea"/>
          <a:cs typeface="+mn-cs"/>
        </a:defRPr>
      </a:lvl1pPr>
      <a:lvl2pPr marL="730271" indent="-280874" algn="l" defTabSz="898796" rtl="0" eaLnBrk="1" latinLnBrk="0" hangingPunct="1">
        <a:spcBef>
          <a:spcPct val="20000"/>
        </a:spcBef>
        <a:buClr>
          <a:srgbClr val="8F23B3"/>
        </a:buClr>
        <a:buFont typeface="Arial" pitchFamily="34" charset="0"/>
        <a:buChar char="–"/>
        <a:defRPr sz="2000" kern="1200">
          <a:solidFill>
            <a:schemeClr val="tx1"/>
          </a:solidFill>
          <a:latin typeface="+mn-lt"/>
          <a:ea typeface="+mn-ea"/>
          <a:cs typeface="+mn-cs"/>
        </a:defRPr>
      </a:lvl2pPr>
      <a:lvl3pPr marL="1123494" indent="-224698" algn="l" defTabSz="898796" rtl="0" eaLnBrk="1" latinLnBrk="0" hangingPunct="1">
        <a:spcBef>
          <a:spcPct val="20000"/>
        </a:spcBef>
        <a:buClr>
          <a:srgbClr val="8F23B3"/>
        </a:buClr>
        <a:buFont typeface="Arial" pitchFamily="34" charset="0"/>
        <a:buChar char="•"/>
        <a:defRPr sz="1800" kern="1200">
          <a:solidFill>
            <a:schemeClr val="tx1"/>
          </a:solidFill>
          <a:latin typeface="+mn-lt"/>
          <a:ea typeface="+mn-ea"/>
          <a:cs typeface="+mn-cs"/>
        </a:defRPr>
      </a:lvl3pPr>
      <a:lvl4pPr marL="1572893" indent="-224698" algn="l" defTabSz="898796" rtl="0" eaLnBrk="1" latinLnBrk="0" hangingPunct="1">
        <a:spcBef>
          <a:spcPct val="20000"/>
        </a:spcBef>
        <a:buClr>
          <a:srgbClr val="8F23B3"/>
        </a:buClr>
        <a:buFont typeface="Arial" pitchFamily="34" charset="0"/>
        <a:buChar char="–"/>
        <a:defRPr sz="2000" kern="1200">
          <a:solidFill>
            <a:schemeClr val="tx1"/>
          </a:solidFill>
          <a:latin typeface="+mn-lt"/>
          <a:ea typeface="+mn-ea"/>
          <a:cs typeface="+mn-cs"/>
        </a:defRPr>
      </a:lvl4pPr>
      <a:lvl5pPr marL="2022290" indent="-224698" algn="l" defTabSz="898796" rtl="0" eaLnBrk="1" latinLnBrk="0" hangingPunct="1">
        <a:spcBef>
          <a:spcPct val="20000"/>
        </a:spcBef>
        <a:buClr>
          <a:srgbClr val="8F23B3"/>
        </a:buClr>
        <a:buFont typeface="Arial" pitchFamily="34" charset="0"/>
        <a:buChar char="»"/>
        <a:defRPr sz="2000" kern="1200">
          <a:solidFill>
            <a:schemeClr val="tx1"/>
          </a:solidFill>
          <a:latin typeface="+mn-lt"/>
          <a:ea typeface="+mn-ea"/>
          <a:cs typeface="+mn-cs"/>
        </a:defRPr>
      </a:lvl5pPr>
      <a:lvl6pPr marL="2471687"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21086"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370484"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19881"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898796" rtl="0" eaLnBrk="1" latinLnBrk="0" hangingPunct="1">
        <a:defRPr sz="1800" kern="1200">
          <a:solidFill>
            <a:schemeClr val="tx1"/>
          </a:solidFill>
          <a:latin typeface="+mn-lt"/>
          <a:ea typeface="+mn-ea"/>
          <a:cs typeface="+mn-cs"/>
        </a:defRPr>
      </a:lvl1pPr>
      <a:lvl2pPr marL="449398" algn="l" defTabSz="898796" rtl="0" eaLnBrk="1" latinLnBrk="0" hangingPunct="1">
        <a:defRPr sz="1800" kern="1200">
          <a:solidFill>
            <a:schemeClr val="tx1"/>
          </a:solidFill>
          <a:latin typeface="+mn-lt"/>
          <a:ea typeface="+mn-ea"/>
          <a:cs typeface="+mn-cs"/>
        </a:defRPr>
      </a:lvl2pPr>
      <a:lvl3pPr marL="898796" algn="l" defTabSz="898796" rtl="0" eaLnBrk="1" latinLnBrk="0" hangingPunct="1">
        <a:defRPr sz="1800" kern="1200">
          <a:solidFill>
            <a:schemeClr val="tx1"/>
          </a:solidFill>
          <a:latin typeface="+mn-lt"/>
          <a:ea typeface="+mn-ea"/>
          <a:cs typeface="+mn-cs"/>
        </a:defRPr>
      </a:lvl3pPr>
      <a:lvl4pPr marL="1348193" algn="l" defTabSz="898796" rtl="0" eaLnBrk="1" latinLnBrk="0" hangingPunct="1">
        <a:defRPr sz="1800" kern="1200">
          <a:solidFill>
            <a:schemeClr val="tx1"/>
          </a:solidFill>
          <a:latin typeface="+mn-lt"/>
          <a:ea typeface="+mn-ea"/>
          <a:cs typeface="+mn-cs"/>
        </a:defRPr>
      </a:lvl4pPr>
      <a:lvl5pPr marL="1797592" algn="l" defTabSz="898796" rtl="0" eaLnBrk="1" latinLnBrk="0" hangingPunct="1">
        <a:defRPr sz="1800" kern="1200">
          <a:solidFill>
            <a:schemeClr val="tx1"/>
          </a:solidFill>
          <a:latin typeface="+mn-lt"/>
          <a:ea typeface="+mn-ea"/>
          <a:cs typeface="+mn-cs"/>
        </a:defRPr>
      </a:lvl5pPr>
      <a:lvl6pPr marL="2246989" algn="l" defTabSz="898796" rtl="0" eaLnBrk="1" latinLnBrk="0" hangingPunct="1">
        <a:defRPr sz="1800" kern="1200">
          <a:solidFill>
            <a:schemeClr val="tx1"/>
          </a:solidFill>
          <a:latin typeface="+mn-lt"/>
          <a:ea typeface="+mn-ea"/>
          <a:cs typeface="+mn-cs"/>
        </a:defRPr>
      </a:lvl6pPr>
      <a:lvl7pPr marL="2696388" algn="l" defTabSz="898796" rtl="0" eaLnBrk="1" latinLnBrk="0" hangingPunct="1">
        <a:defRPr sz="1800" kern="1200">
          <a:solidFill>
            <a:schemeClr val="tx1"/>
          </a:solidFill>
          <a:latin typeface="+mn-lt"/>
          <a:ea typeface="+mn-ea"/>
          <a:cs typeface="+mn-cs"/>
        </a:defRPr>
      </a:lvl7pPr>
      <a:lvl8pPr marL="3145784" algn="l" defTabSz="898796" rtl="0" eaLnBrk="1" latinLnBrk="0" hangingPunct="1">
        <a:defRPr sz="1800" kern="1200">
          <a:solidFill>
            <a:schemeClr val="tx1"/>
          </a:solidFill>
          <a:latin typeface="+mn-lt"/>
          <a:ea typeface="+mn-ea"/>
          <a:cs typeface="+mn-cs"/>
        </a:defRPr>
      </a:lvl8pPr>
      <a:lvl9pPr marL="3595182" algn="l" defTabSz="898796"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3821416561"/>
      </p:ext>
    </p:extLst>
  </p:cSld>
  <p:clrMap bg1="lt1" tx1="dk1" bg2="lt2" tx2="dk2" accent1="accent1" accent2="accent2" accent3="accent3" accent4="accent4" accent5="accent5" accent6="accent6" hlink="hlink" folHlink="folHlink"/>
  <p:sldLayoutIdLst>
    <p:sldLayoutId id="2147484194" r:id="rId1"/>
    <p:sldLayoutId id="2147484195" r:id="rId2"/>
    <p:sldLayoutId id="2147484196" r:id="rId3"/>
    <p:sldLayoutId id="2147484197" r:id="rId4"/>
    <p:sldLayoutId id="2147484198" r:id="rId5"/>
    <p:sldLayoutId id="2147484199" r:id="rId6"/>
    <p:sldLayoutId id="2147484200" r:id="rId7"/>
    <p:sldLayoutId id="2147484201" r:id="rId8"/>
    <p:sldLayoutId id="2147484202" r:id="rId9"/>
    <p:sldLayoutId id="2147484203" r:id="rId10"/>
    <p:sldLayoutId id="2147484204"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3074607516"/>
      </p:ext>
    </p:extLst>
  </p:cSld>
  <p:clrMap bg1="lt1" tx1="dk1" bg2="lt2" tx2="dk2" accent1="accent1" accent2="accent2" accent3="accent3" accent4="accent4" accent5="accent5" accent6="accent6" hlink="hlink" folHlink="folHlink"/>
  <p:sldLayoutIdLst>
    <p:sldLayoutId id="2147484206" r:id="rId1"/>
    <p:sldLayoutId id="2147484207" r:id="rId2"/>
    <p:sldLayoutId id="2147484208" r:id="rId3"/>
    <p:sldLayoutId id="2147484209" r:id="rId4"/>
    <p:sldLayoutId id="2147484210" r:id="rId5"/>
    <p:sldLayoutId id="2147484211" r:id="rId6"/>
    <p:sldLayoutId id="2147484212" r:id="rId7"/>
    <p:sldLayoutId id="2147484213" r:id="rId8"/>
    <p:sldLayoutId id="2147484214" r:id="rId9"/>
    <p:sldLayoutId id="2147484215" r:id="rId10"/>
    <p:sldLayoutId id="2147484216"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2947158215"/>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489754773"/>
      </p:ext>
    </p:extLst>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4252893426"/>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2"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2218819343"/>
      </p:ext>
    </p:extLst>
  </p:cSld>
  <p:clrMap bg1="lt1" tx1="dk1" bg2="lt2" tx2="dk2" accent1="accent1" accent2="accent2" accent3="accent3" accent4="accent4" accent5="accent5" accent6="accent6" hlink="hlink" folHlink="folHlink"/>
  <p:sldLayoutIdLst>
    <p:sldLayoutId id="2147484254" r:id="rId1"/>
    <p:sldLayoutId id="2147484255" r:id="rId2"/>
    <p:sldLayoutId id="2147484256" r:id="rId3"/>
    <p:sldLayoutId id="2147484257" r:id="rId4"/>
    <p:sldLayoutId id="2147484258" r:id="rId5"/>
    <p:sldLayoutId id="2147484259" r:id="rId6"/>
    <p:sldLayoutId id="2147484260" r:id="rId7"/>
    <p:sldLayoutId id="2147484261" r:id="rId8"/>
    <p:sldLayoutId id="2147484262" r:id="rId9"/>
    <p:sldLayoutId id="2147484263" r:id="rId10"/>
    <p:sldLayoutId id="2147484264"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835266473"/>
      </p:ext>
    </p:extLst>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422150748"/>
      </p:ext>
    </p:extLst>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1825957604"/>
      </p:ext>
    </p:extLst>
  </p:cSld>
  <p:clrMap bg1="lt1" tx1="dk1" bg2="lt2" tx2="dk2" accent1="accent1" accent2="accent2" accent3="accent3" accent4="accent4" accent5="accent5" accent6="accent6" hlink="hlink" folHlink="folHlink"/>
  <p:sldLayoutIdLst>
    <p:sldLayoutId id="2147484290" r:id="rId1"/>
    <p:sldLayoutId id="2147484291" r:id="rId2"/>
    <p:sldLayoutId id="2147484292" r:id="rId3"/>
    <p:sldLayoutId id="2147484293" r:id="rId4"/>
    <p:sldLayoutId id="2147484294" r:id="rId5"/>
    <p:sldLayoutId id="2147484295" r:id="rId6"/>
    <p:sldLayoutId id="2147484296" r:id="rId7"/>
    <p:sldLayoutId id="2147484297" r:id="rId8"/>
    <p:sldLayoutId id="2147484298" r:id="rId9"/>
    <p:sldLayoutId id="2147484299" r:id="rId10"/>
    <p:sldLayoutId id="2147484300"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1998392919"/>
      </p:ext>
    </p:extLst>
  </p:cSld>
  <p:clrMap bg1="lt1" tx1="dk1" bg2="lt2" tx2="dk2" accent1="accent1" accent2="accent2" accent3="accent3" accent4="accent4" accent5="accent5" accent6="accent6" hlink="hlink" folHlink="folHlink"/>
  <p:sldLayoutIdLst>
    <p:sldLayoutId id="2147484302"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7"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Lst>
  <p:transition spd="med"/>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2" descr="PARCC_Header_A2"/>
          <p:cNvPicPr>
            <a:picLocks noChangeAspect="1" noChangeArrowheads="1"/>
          </p:cNvPicPr>
          <p:nvPr/>
        </p:nvPicPr>
        <p:blipFill>
          <a:blip r:embed="rId11" cstate="print"/>
          <a:srcRect l="63492" r="5597"/>
          <a:stretch>
            <a:fillRect/>
          </a:stretch>
        </p:blipFill>
        <p:spPr bwMode="auto">
          <a:xfrm>
            <a:off x="0" y="2"/>
            <a:ext cx="2819400" cy="1216152"/>
          </a:xfrm>
          <a:prstGeom prst="rect">
            <a:avLst/>
          </a:prstGeom>
          <a:noFill/>
          <a:ln w="9525">
            <a:noFill/>
            <a:miter lim="800000"/>
            <a:headEnd/>
            <a:tailEnd/>
          </a:ln>
        </p:spPr>
      </p:pic>
      <p:sp>
        <p:nvSpPr>
          <p:cNvPr id="11" name="Rectangle 10"/>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pic>
        <p:nvPicPr>
          <p:cNvPr id="7" name="Picture 2" descr="PARCC_Header_A2"/>
          <p:cNvPicPr>
            <a:picLocks noChangeAspect="1" noChangeArrowheads="1"/>
          </p:cNvPicPr>
          <p:nvPr/>
        </p:nvPicPr>
        <p:blipFill>
          <a:blip r:embed="rId11" cstate="print"/>
          <a:srcRect r="68254"/>
          <a:stretch>
            <a:fillRect/>
          </a:stretch>
        </p:blipFill>
        <p:spPr bwMode="auto">
          <a:xfrm>
            <a:off x="6785429" y="5867400"/>
            <a:ext cx="2358571" cy="990600"/>
          </a:xfrm>
          <a:prstGeom prst="rect">
            <a:avLst/>
          </a:prstGeom>
          <a:noFill/>
          <a:ln w="9525">
            <a:noFill/>
            <a:miter lim="800000"/>
            <a:headEnd/>
            <a:tailEnd/>
          </a:ln>
        </p:spPr>
      </p:pic>
      <p:pic>
        <p:nvPicPr>
          <p:cNvPr id="15" name="Picture 2" descr="PARCC_Header_A2"/>
          <p:cNvPicPr>
            <a:picLocks noChangeAspect="1" noChangeArrowheads="1"/>
          </p:cNvPicPr>
          <p:nvPr/>
        </p:nvPicPr>
        <p:blipFill>
          <a:blip r:embed="rId11" cstate="print"/>
          <a:srcRect l="29744" r="68254"/>
          <a:stretch>
            <a:fillRect/>
          </a:stretch>
        </p:blipFill>
        <p:spPr bwMode="auto">
          <a:xfrm>
            <a:off x="6858001" y="5867400"/>
            <a:ext cx="148771" cy="990600"/>
          </a:xfrm>
          <a:prstGeom prst="rect">
            <a:avLst/>
          </a:prstGeom>
          <a:noFill/>
          <a:ln w="9525">
            <a:noFill/>
            <a:miter lim="800000"/>
            <a:headEnd/>
            <a:tailEnd/>
          </a:ln>
        </p:spPr>
      </p:pic>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p>
        </p:txBody>
      </p:sp>
      <p:sp>
        <p:nvSpPr>
          <p:cNvPr id="8"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fld id="{630710B3-777E-4803-90E8-DC7556CC3D8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07" r:id="rId1"/>
    <p:sldLayoutId id="2147484008" r:id="rId2"/>
    <p:sldLayoutId id="2147484009" r:id="rId3"/>
    <p:sldLayoutId id="2147484010" r:id="rId4"/>
    <p:sldLayoutId id="2147484011" r:id="rId5"/>
    <p:sldLayoutId id="2147484012" r:id="rId6"/>
    <p:sldLayoutId id="2147484013" r:id="rId7"/>
    <p:sldLayoutId id="2147484014" r:id="rId8"/>
    <p:sldLayoutId id="2147484015" r:id="rId9"/>
  </p:sldLayoutIdLst>
  <p:transition spd="med"/>
  <p:timing>
    <p:tnLst>
      <p:par>
        <p:cTn id="1" dur="indefinite" restart="never" nodeType="tmRoot"/>
      </p:par>
    </p:tnLst>
  </p:timing>
  <p:hf hdr="0" ftr="0" dt="0"/>
  <p:txStyles>
    <p:titleStyle>
      <a:lvl1pPr algn="ctr" defTabSz="898796" rtl="0" eaLnBrk="1" latinLnBrk="0" hangingPunct="1">
        <a:spcBef>
          <a:spcPct val="0"/>
        </a:spcBef>
        <a:buNone/>
        <a:defRPr sz="3500" kern="1200">
          <a:solidFill>
            <a:schemeClr val="tx1"/>
          </a:solidFill>
          <a:latin typeface="+mj-lt"/>
          <a:ea typeface="+mj-ea"/>
          <a:cs typeface="+mj-cs"/>
        </a:defRPr>
      </a:lvl1pPr>
    </p:titleStyle>
    <p:bodyStyle>
      <a:lvl1pPr marL="337048" indent="-337048" algn="l" defTabSz="898796" rtl="0" eaLnBrk="1" latinLnBrk="0" hangingPunct="1">
        <a:spcBef>
          <a:spcPct val="20000"/>
        </a:spcBef>
        <a:buClr>
          <a:srgbClr val="8F23B3"/>
        </a:buClr>
        <a:buFont typeface="Arial" pitchFamily="34" charset="0"/>
        <a:buChar char="•"/>
        <a:defRPr sz="2300" kern="1200">
          <a:solidFill>
            <a:schemeClr val="tx1"/>
          </a:solidFill>
          <a:latin typeface="+mn-lt"/>
          <a:ea typeface="+mn-ea"/>
          <a:cs typeface="+mn-cs"/>
        </a:defRPr>
      </a:lvl1pPr>
      <a:lvl2pPr marL="730271" indent="-280874" algn="l" defTabSz="898796" rtl="0" eaLnBrk="1" latinLnBrk="0" hangingPunct="1">
        <a:spcBef>
          <a:spcPct val="20000"/>
        </a:spcBef>
        <a:buClr>
          <a:srgbClr val="8F23B3"/>
        </a:buClr>
        <a:buFont typeface="Arial" pitchFamily="34" charset="0"/>
        <a:buChar char="–"/>
        <a:defRPr sz="2000" kern="1200">
          <a:solidFill>
            <a:schemeClr val="tx1"/>
          </a:solidFill>
          <a:latin typeface="+mn-lt"/>
          <a:ea typeface="+mn-ea"/>
          <a:cs typeface="+mn-cs"/>
        </a:defRPr>
      </a:lvl2pPr>
      <a:lvl3pPr marL="1123494" indent="-224698" algn="l" defTabSz="898796" rtl="0" eaLnBrk="1" latinLnBrk="0" hangingPunct="1">
        <a:spcBef>
          <a:spcPct val="20000"/>
        </a:spcBef>
        <a:buClr>
          <a:srgbClr val="8F23B3"/>
        </a:buClr>
        <a:buFont typeface="Arial" pitchFamily="34" charset="0"/>
        <a:buChar char="•"/>
        <a:defRPr sz="1800" kern="1200">
          <a:solidFill>
            <a:schemeClr val="tx1"/>
          </a:solidFill>
          <a:latin typeface="+mn-lt"/>
          <a:ea typeface="+mn-ea"/>
          <a:cs typeface="+mn-cs"/>
        </a:defRPr>
      </a:lvl3pPr>
      <a:lvl4pPr marL="1572893" indent="-224698" algn="l" defTabSz="898796" rtl="0" eaLnBrk="1" latinLnBrk="0" hangingPunct="1">
        <a:spcBef>
          <a:spcPct val="20000"/>
        </a:spcBef>
        <a:buClr>
          <a:srgbClr val="8F23B3"/>
        </a:buClr>
        <a:buFont typeface="Arial" pitchFamily="34" charset="0"/>
        <a:buChar char="–"/>
        <a:defRPr sz="2000" kern="1200">
          <a:solidFill>
            <a:schemeClr val="tx1"/>
          </a:solidFill>
          <a:latin typeface="+mn-lt"/>
          <a:ea typeface="+mn-ea"/>
          <a:cs typeface="+mn-cs"/>
        </a:defRPr>
      </a:lvl4pPr>
      <a:lvl5pPr marL="2022290" indent="-224698" algn="l" defTabSz="898796" rtl="0" eaLnBrk="1" latinLnBrk="0" hangingPunct="1">
        <a:spcBef>
          <a:spcPct val="20000"/>
        </a:spcBef>
        <a:buClr>
          <a:srgbClr val="8F23B3"/>
        </a:buClr>
        <a:buFont typeface="Arial" pitchFamily="34" charset="0"/>
        <a:buChar char="»"/>
        <a:defRPr sz="2000" kern="1200">
          <a:solidFill>
            <a:schemeClr val="tx1"/>
          </a:solidFill>
          <a:latin typeface="+mn-lt"/>
          <a:ea typeface="+mn-ea"/>
          <a:cs typeface="+mn-cs"/>
        </a:defRPr>
      </a:lvl5pPr>
      <a:lvl6pPr marL="2471687"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21086"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370484"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19881"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898796" rtl="0" eaLnBrk="1" latinLnBrk="0" hangingPunct="1">
        <a:defRPr sz="1800" kern="1200">
          <a:solidFill>
            <a:schemeClr val="tx1"/>
          </a:solidFill>
          <a:latin typeface="+mn-lt"/>
          <a:ea typeface="+mn-ea"/>
          <a:cs typeface="+mn-cs"/>
        </a:defRPr>
      </a:lvl1pPr>
      <a:lvl2pPr marL="449398" algn="l" defTabSz="898796" rtl="0" eaLnBrk="1" latinLnBrk="0" hangingPunct="1">
        <a:defRPr sz="1800" kern="1200">
          <a:solidFill>
            <a:schemeClr val="tx1"/>
          </a:solidFill>
          <a:latin typeface="+mn-lt"/>
          <a:ea typeface="+mn-ea"/>
          <a:cs typeface="+mn-cs"/>
        </a:defRPr>
      </a:lvl2pPr>
      <a:lvl3pPr marL="898796" algn="l" defTabSz="898796" rtl="0" eaLnBrk="1" latinLnBrk="0" hangingPunct="1">
        <a:defRPr sz="1800" kern="1200">
          <a:solidFill>
            <a:schemeClr val="tx1"/>
          </a:solidFill>
          <a:latin typeface="+mn-lt"/>
          <a:ea typeface="+mn-ea"/>
          <a:cs typeface="+mn-cs"/>
        </a:defRPr>
      </a:lvl3pPr>
      <a:lvl4pPr marL="1348193" algn="l" defTabSz="898796" rtl="0" eaLnBrk="1" latinLnBrk="0" hangingPunct="1">
        <a:defRPr sz="1800" kern="1200">
          <a:solidFill>
            <a:schemeClr val="tx1"/>
          </a:solidFill>
          <a:latin typeface="+mn-lt"/>
          <a:ea typeface="+mn-ea"/>
          <a:cs typeface="+mn-cs"/>
        </a:defRPr>
      </a:lvl4pPr>
      <a:lvl5pPr marL="1797592" algn="l" defTabSz="898796" rtl="0" eaLnBrk="1" latinLnBrk="0" hangingPunct="1">
        <a:defRPr sz="1800" kern="1200">
          <a:solidFill>
            <a:schemeClr val="tx1"/>
          </a:solidFill>
          <a:latin typeface="+mn-lt"/>
          <a:ea typeface="+mn-ea"/>
          <a:cs typeface="+mn-cs"/>
        </a:defRPr>
      </a:lvl5pPr>
      <a:lvl6pPr marL="2246989" algn="l" defTabSz="898796" rtl="0" eaLnBrk="1" latinLnBrk="0" hangingPunct="1">
        <a:defRPr sz="1800" kern="1200">
          <a:solidFill>
            <a:schemeClr val="tx1"/>
          </a:solidFill>
          <a:latin typeface="+mn-lt"/>
          <a:ea typeface="+mn-ea"/>
          <a:cs typeface="+mn-cs"/>
        </a:defRPr>
      </a:lvl6pPr>
      <a:lvl7pPr marL="2696388" algn="l" defTabSz="898796" rtl="0" eaLnBrk="1" latinLnBrk="0" hangingPunct="1">
        <a:defRPr sz="1800" kern="1200">
          <a:solidFill>
            <a:schemeClr val="tx1"/>
          </a:solidFill>
          <a:latin typeface="+mn-lt"/>
          <a:ea typeface="+mn-ea"/>
          <a:cs typeface="+mn-cs"/>
        </a:defRPr>
      </a:lvl7pPr>
      <a:lvl8pPr marL="3145784" algn="l" defTabSz="898796" rtl="0" eaLnBrk="1" latinLnBrk="0" hangingPunct="1">
        <a:defRPr sz="1800" kern="1200">
          <a:solidFill>
            <a:schemeClr val="tx1"/>
          </a:solidFill>
          <a:latin typeface="+mn-lt"/>
          <a:ea typeface="+mn-ea"/>
          <a:cs typeface="+mn-cs"/>
        </a:defRPr>
      </a:lvl8pPr>
      <a:lvl9pPr marL="3595182" algn="l" defTabSz="89879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2"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dirty="0"/>
          </a:p>
        </p:txBody>
      </p:sp>
    </p:spTree>
    <p:extLst>
      <p:ext uri="{BB962C8B-B14F-4D97-AF65-F5344CB8AC3E}">
        <p14:creationId xmlns:p14="http://schemas.microsoft.com/office/powerpoint/2010/main" val="3379999146"/>
      </p:ext>
    </p:extLst>
  </p:cSld>
  <p:clrMap bg1="lt1" tx1="dk1" bg2="lt2" tx2="dk2" accent1="accent1" accent2="accent2" accent3="accent3" accent4="accent4" accent5="accent5" accent6="accent6" hlink="hlink" folHlink="folHlink"/>
  <p:sldLayoutIdLst>
    <p:sldLayoutId id="2147484020" r:id="rId1"/>
    <p:sldLayoutId id="2147484021" r:id="rId2"/>
    <p:sldLayoutId id="2147484022" r:id="rId3"/>
    <p:sldLayoutId id="2147484023" r:id="rId4"/>
    <p:sldLayoutId id="2147484024" r:id="rId5"/>
    <p:sldLayoutId id="2147484025" r:id="rId6"/>
    <p:sldLayoutId id="2147484026" r:id="rId7"/>
    <p:sldLayoutId id="2147484027" r:id="rId8"/>
    <p:sldLayoutId id="2147484028" r:id="rId9"/>
    <p:sldLayoutId id="2147484029" r:id="rId10"/>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8"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pPr>
                <a:defRPr/>
              </a:pPr>
              <a:t>‹#›</a:t>
            </a:fld>
            <a:endParaRPr lang="en-US"/>
          </a:p>
        </p:txBody>
      </p:sp>
    </p:spTree>
    <p:extLst>
      <p:ext uri="{BB962C8B-B14F-4D97-AF65-F5344CB8AC3E}">
        <p14:creationId xmlns:p14="http://schemas.microsoft.com/office/powerpoint/2010/main" val="1138160261"/>
      </p:ext>
    </p:extLst>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3051912528"/>
      </p:ext>
    </p:extLst>
  </p:cSld>
  <p:clrMap bg1="lt1" tx1="dk1" bg2="lt2" tx2="dk2" accent1="accent1" accent2="accent2" accent3="accent3" accent4="accent4" accent5="accent5" accent6="accent6" hlink="hlink" folHlink="folHlink"/>
  <p:sldLayoutIdLst>
    <p:sldLayoutId id="2147484038"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2849584456"/>
      </p:ext>
    </p:extLst>
  </p:cSld>
  <p:clrMap bg1="lt1" tx1="dk1" bg2="lt2" tx2="dk2" accent1="accent1" accent2="accent2" accent3="accent3" accent4="accent4" accent5="accent5" accent6="accent6" hlink="hlink" folHlink="folHlink"/>
  <p:sldLayoutIdLst>
    <p:sldLayoutId id="2147484050" r:id="rId1"/>
    <p:sldLayoutId id="2147484051" r:id="rId2"/>
    <p:sldLayoutId id="2147484052" r:id="rId3"/>
    <p:sldLayoutId id="2147484053" r:id="rId4"/>
    <p:sldLayoutId id="2147484054" r:id="rId5"/>
    <p:sldLayoutId id="2147484055" r:id="rId6"/>
    <p:sldLayoutId id="2147484056" r:id="rId7"/>
    <p:sldLayoutId id="2147484057" r:id="rId8"/>
    <p:sldLayoutId id="2147484058" r:id="rId9"/>
    <p:sldLayoutId id="2147484059" r:id="rId10"/>
    <p:sldLayoutId id="2147484060"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PARCC_Header_A2"/>
          <p:cNvPicPr>
            <a:picLocks noChangeAspect="1" noChangeArrowheads="1"/>
          </p:cNvPicPr>
          <p:nvPr/>
        </p:nvPicPr>
        <p:blipFill>
          <a:blip r:embed="rId13" cstate="print"/>
          <a:srcRect l="63492" r="5597"/>
          <a:stretch>
            <a:fillRect/>
          </a:stretch>
        </p:blipFill>
        <p:spPr bwMode="auto">
          <a:xfrm>
            <a:off x="0" y="2"/>
            <a:ext cx="2819400" cy="1216152"/>
          </a:xfrm>
          <a:prstGeom prst="rect">
            <a:avLst/>
          </a:prstGeom>
          <a:noFill/>
          <a:ln w="9525">
            <a:noFill/>
            <a:miter lim="800000"/>
            <a:headEnd/>
            <a:tailEnd/>
          </a:ln>
        </p:spPr>
      </p:pic>
      <p:sp>
        <p:nvSpPr>
          <p:cNvPr id="8" name="Rectangle 7"/>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srgbClr val="8F23B3"/>
              </a:solidFill>
            </a:endParaRPr>
          </a:p>
        </p:txBody>
      </p:sp>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rtlCol="0" anchor="ctr"/>
          <a:lstStyle/>
          <a:p>
            <a:pPr algn="ctr"/>
            <a:endParaRPr lang="en-US" sz="1800" dirty="0">
              <a:solidFill>
                <a:prstClr val="white"/>
              </a:solidFill>
            </a:endParaRPr>
          </a:p>
        </p:txBody>
      </p:sp>
      <p:sp>
        <p:nvSpPr>
          <p:cNvPr id="13" name="Slide Number Placeholder 4"/>
          <p:cNvSpPr>
            <a:spLocks noGrp="1"/>
          </p:cNvSpPr>
          <p:nvPr>
            <p:ph type="sldNum" sz="quarter" idx="4"/>
          </p:nvPr>
        </p:nvSpPr>
        <p:spPr>
          <a:xfrm>
            <a:off x="2" y="6569078"/>
            <a:ext cx="609600" cy="288925"/>
          </a:xfrm>
          <a:prstGeom prst="rect">
            <a:avLst/>
          </a:prstGeom>
        </p:spPr>
        <p:txBody>
          <a:bodyPr wrap="square" lIns="89879" tIns="44940" rIns="89879" bIns="44940">
            <a:normAutofit/>
          </a:bodyPr>
          <a:lstStyle>
            <a:lvl1pPr algn="ctr">
              <a:defRPr sz="1400">
                <a:solidFill>
                  <a:sysClr val="windowText" lastClr="000000"/>
                </a:solidFill>
              </a:defRPr>
            </a:lvl1pPr>
          </a:lstStyle>
          <a:p>
            <a:pPr>
              <a:defRPr/>
            </a:pPr>
            <a:fld id="{F53EAB4E-B152-44CE-8C23-C6686266861F}" type="slidenum">
              <a:rPr lang="en-US" smtClean="0">
                <a:latin typeface="Tahoma" pitchFamily="34" charset="0"/>
                <a:cs typeface="Arial" charset="0"/>
              </a:rPr>
              <a:pPr>
                <a:defRPr/>
              </a:pPr>
              <a:t>‹#›</a:t>
            </a:fld>
            <a:endParaRPr lang="en-US" dirty="0">
              <a:latin typeface="Tahoma" pitchFamily="34" charset="0"/>
              <a:cs typeface="Arial" charset="0"/>
            </a:endParaRPr>
          </a:p>
        </p:txBody>
      </p:sp>
    </p:spTree>
    <p:extLst>
      <p:ext uri="{BB962C8B-B14F-4D97-AF65-F5344CB8AC3E}">
        <p14:creationId xmlns:p14="http://schemas.microsoft.com/office/powerpoint/2010/main" val="516523980"/>
      </p:ext>
    </p:extLst>
  </p:cSld>
  <p:clrMap bg1="lt1" tx1="dk1" bg2="lt2" tx2="dk2" accent1="accent1" accent2="accent2" accent3="accent3" accent4="accent4" accent5="accent5" accent6="accent6" hlink="hlink" folHlink="folHlink"/>
  <p:sldLayoutIdLst>
    <p:sldLayoutId id="2147484062" r:id="rId1"/>
    <p:sldLayoutId id="2147484063" r:id="rId2"/>
    <p:sldLayoutId id="2147484064" r:id="rId3"/>
    <p:sldLayoutId id="2147484065" r:id="rId4"/>
    <p:sldLayoutId id="2147484066" r:id="rId5"/>
    <p:sldLayoutId id="2147484067" r:id="rId6"/>
    <p:sldLayoutId id="2147484068" r:id="rId7"/>
    <p:sldLayoutId id="2147484069" r:id="rId8"/>
    <p:sldLayoutId id="2147484070" r:id="rId9"/>
    <p:sldLayoutId id="2147484071" r:id="rId10"/>
    <p:sldLayoutId id="2147484072"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8.xml"/><Relationship Id="rId1" Type="http://schemas.openxmlformats.org/officeDocument/2006/relationships/tags" Target="../tags/tag2.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69.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80.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9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0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emf"/><Relationship Id="rId9" Type="http://schemas.openxmlformats.org/officeDocument/2006/relationships/image" Target="../media/image21.emf"/></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13.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35.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146.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157.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168.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179.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190.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212.xml"/><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1.xml"/><Relationship Id="rId1" Type="http://schemas.openxmlformats.org/officeDocument/2006/relationships/slideLayout" Target="../slideLayouts/slideLayout223.xml"/></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2.xml"/><Relationship Id="rId1" Type="http://schemas.openxmlformats.org/officeDocument/2006/relationships/slideLayout" Target="../slideLayouts/slideLayout234.xml"/><Relationship Id="rId4" Type="http://schemas.openxmlformats.org/officeDocument/2006/relationships/image" Target="../media/image58.png"/></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3.xml"/><Relationship Id="rId1" Type="http://schemas.openxmlformats.org/officeDocument/2006/relationships/slideLayout" Target="../slideLayouts/slideLayout245.xml"/><Relationship Id="rId5" Type="http://schemas.openxmlformats.org/officeDocument/2006/relationships/image" Target="../media/image61.png"/><Relationship Id="rId4" Type="http://schemas.openxmlformats.org/officeDocument/2006/relationships/image" Target="../media/image60.png"/></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4.xml"/><Relationship Id="rId1" Type="http://schemas.openxmlformats.org/officeDocument/2006/relationships/slideLayout" Target="../slideLayouts/slideLayout256.xml"/></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63.png"/></Relationships>
</file>

<file path=ppt/slides/_rels/slide4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hyperlink" Target="http://parcc.pearson.com/" TargetMode="Externa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image" Target="../media/image67.png"/></Relationships>
</file>

<file path=ppt/slides/_rels/slide5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1.xml"/><Relationship Id="rId1" Type="http://schemas.openxmlformats.org/officeDocument/2006/relationships/slideLayout" Target="../slideLayouts/slideLayout267.xml"/><Relationship Id="rId4" Type="http://schemas.openxmlformats.org/officeDocument/2006/relationships/image" Target="../media/image68.png"/></Relationships>
</file>

<file path=ppt/slides/_rels/slide5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7.xml"/><Relationship Id="rId1" Type="http://schemas.openxmlformats.org/officeDocument/2006/relationships/slideLayout" Target="../slideLayouts/slideLayout278.xml"/></Relationships>
</file>

<file path=ppt/slides/_rels/slide5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8.xml"/><Relationship Id="rId1" Type="http://schemas.openxmlformats.org/officeDocument/2006/relationships/slideLayout" Target="../slideLayouts/slideLayout289.xml"/><Relationship Id="rId5" Type="http://schemas.openxmlformats.org/officeDocument/2006/relationships/image" Target="../media/image76.png"/><Relationship Id="rId4" Type="http://schemas.openxmlformats.org/officeDocument/2006/relationships/image" Target="../media/image75.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8" Type="http://schemas.openxmlformats.org/officeDocument/2006/relationships/image" Target="../media/image82.emf"/><Relationship Id="rId3" Type="http://schemas.openxmlformats.org/officeDocument/2006/relationships/image" Target="../media/image77.png"/><Relationship Id="rId7" Type="http://schemas.openxmlformats.org/officeDocument/2006/relationships/image" Target="../media/image81.emf"/><Relationship Id="rId2" Type="http://schemas.openxmlformats.org/officeDocument/2006/relationships/notesSlide" Target="../notesSlides/notesSlide60.xml"/><Relationship Id="rId1" Type="http://schemas.openxmlformats.org/officeDocument/2006/relationships/slideLayout" Target="../slideLayouts/slideLayout5.xml"/><Relationship Id="rId6" Type="http://schemas.openxmlformats.org/officeDocument/2006/relationships/image" Target="../media/image80.emf"/><Relationship Id="rId5" Type="http://schemas.openxmlformats.org/officeDocument/2006/relationships/image" Target="../media/image79.png"/><Relationship Id="rId4" Type="http://schemas.openxmlformats.org/officeDocument/2006/relationships/image" Target="../media/image78.png"/></Relationships>
</file>

<file path=ppt/slides/_rels/slide61.xml.rels><?xml version="1.0" encoding="UTF-8" standalone="yes"?>
<Relationships xmlns="http://schemas.openxmlformats.org/package/2006/relationships"><Relationship Id="rId3" Type="http://schemas.openxmlformats.org/officeDocument/2006/relationships/hyperlink" Target="http://www.parcconline.org/parcc-draft-accommodations-manual" TargetMode="External"/><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hyperlink" Target="http://parcconline.org/field-test-technology" TargetMode="External"/><Relationship Id="rId2" Type="http://schemas.openxmlformats.org/officeDocument/2006/relationships/notesSlide" Target="../notesSlides/notesSlide63.xml"/><Relationship Id="rId1" Type="http://schemas.openxmlformats.org/officeDocument/2006/relationships/slideLayout" Target="../slideLayouts/slideLayout4.xml"/><Relationship Id="rId4" Type="http://schemas.openxmlformats.org/officeDocument/2006/relationships/image" Target="../media/image83.png"/></Relationships>
</file>

<file path=ppt/slides/_rels/slide6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4.xml"/><Relationship Id="rId1" Type="http://schemas.openxmlformats.org/officeDocument/2006/relationships/slideLayout" Target="../slideLayouts/slideLayout4.xml"/><Relationship Id="rId4" Type="http://schemas.openxmlformats.org/officeDocument/2006/relationships/hyperlink" Target="http://parcconline.org/field-test-technology" TargetMode="Externa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parcc.pearson.com/TMS"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819400" y="1"/>
            <a:ext cx="6248400" cy="1219200"/>
          </a:xfrm>
        </p:spPr>
        <p:txBody>
          <a:bodyPr/>
          <a:lstStyle/>
          <a:p>
            <a:r>
              <a:rPr lang="en-US" b="0" dirty="0" smtClean="0"/>
              <a:t>Regional Workshop</a:t>
            </a:r>
          </a:p>
        </p:txBody>
      </p:sp>
      <p:sp>
        <p:nvSpPr>
          <p:cNvPr id="5" name="Slide Number Placeholder 4"/>
          <p:cNvSpPr>
            <a:spLocks noGrp="1"/>
          </p:cNvSpPr>
          <p:nvPr>
            <p:ph type="sldNum" sz="quarter" idx="12"/>
          </p:nvPr>
        </p:nvSpPr>
        <p:spPr/>
        <p:txBody>
          <a:bodyPr>
            <a:normAutofit/>
          </a:bodyPr>
          <a:lstStyle/>
          <a:p>
            <a:pPr>
              <a:defRPr/>
            </a:pPr>
            <a:fld id="{8B1FB4F6-53D1-4649-B6D3-57C1A85B2B3E}" type="slidenum">
              <a:rPr lang="en-US" sz="1200" smtClean="0"/>
              <a:pPr>
                <a:defRPr/>
              </a:pPr>
              <a:t>1</a:t>
            </a:fld>
            <a:endParaRPr lang="en-US" sz="1200" dirty="0"/>
          </a:p>
        </p:txBody>
      </p:sp>
      <p:sp>
        <p:nvSpPr>
          <p:cNvPr id="4" name="TextBox 3"/>
          <p:cNvSpPr txBox="1"/>
          <p:nvPr/>
        </p:nvSpPr>
        <p:spPr>
          <a:xfrm>
            <a:off x="0" y="3095847"/>
            <a:ext cx="9143999" cy="954107"/>
          </a:xfrm>
          <a:prstGeom prst="rect">
            <a:avLst/>
          </a:prstGeom>
          <a:noFill/>
        </p:spPr>
        <p:txBody>
          <a:bodyPr wrap="square" rtlCol="0">
            <a:spAutoFit/>
          </a:bodyPr>
          <a:lstStyle/>
          <a:p>
            <a:pPr algn="ctr"/>
            <a:r>
              <a:rPr lang="en-US" sz="2800" b="1" dirty="0" smtClean="0">
                <a:latin typeface="+mj-lt"/>
              </a:rPr>
              <a:t>Regional Workshop for </a:t>
            </a:r>
            <a:br>
              <a:rPr lang="en-US" sz="2800" b="1" dirty="0" smtClean="0">
                <a:latin typeface="+mj-lt"/>
              </a:rPr>
            </a:br>
            <a:r>
              <a:rPr lang="en-US" sz="2800" b="1" dirty="0" smtClean="0">
                <a:latin typeface="+mj-lt"/>
              </a:rPr>
              <a:t>PARCC Field Test Spring 2014</a:t>
            </a:r>
            <a:endParaRPr lang="en-US" sz="2800" b="1" dirty="0">
              <a:latin typeface="+mj-lt"/>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601900"/>
            <a:ext cx="9144000" cy="1362075"/>
          </a:xfrm>
        </p:spPr>
        <p:txBody>
          <a:bodyPr/>
          <a:lstStyle/>
          <a:p>
            <a:pPr algn="ctr"/>
            <a:r>
              <a:rPr lang="en-US" sz="2800" cap="none" dirty="0" smtClean="0"/>
              <a:t>Administrative Management</a:t>
            </a:r>
            <a:endParaRPr lang="en-US" sz="2800" cap="none" dirty="0"/>
          </a:p>
        </p:txBody>
      </p:sp>
      <p:sp>
        <p:nvSpPr>
          <p:cNvPr id="5" name="Slide Number Placeholder 4"/>
          <p:cNvSpPr>
            <a:spLocks noGrp="1"/>
          </p:cNvSpPr>
          <p:nvPr>
            <p:ph type="sldNum" sz="quarter" idx="11"/>
          </p:nvPr>
        </p:nvSpPr>
        <p:spPr>
          <a:ln/>
        </p:spPr>
        <p:txBody>
          <a:bodyPr wrap="square" lIns="89879" tIns="44940" rIns="89879" bIns="44940">
            <a:normAutofit/>
          </a:bodyPr>
          <a:lstStyle/>
          <a:p>
            <a:pPr>
              <a:defRPr/>
            </a:pPr>
            <a:fld id="{77AA75F5-4E70-4088-8BEA-CA2EC0287C4E}" type="slidenum">
              <a:rPr lang="en-US" sz="1000" smtClean="0"/>
              <a:pPr>
                <a:defRPr/>
              </a:pPr>
              <a:t>10</a:t>
            </a:fld>
            <a:endParaRPr lang="en-US" sz="1000"/>
          </a:p>
        </p:txBody>
      </p:sp>
    </p:spTree>
    <p:extLst>
      <p:ext uri="{BB962C8B-B14F-4D97-AF65-F5344CB8AC3E}">
        <p14:creationId xmlns:p14="http://schemas.microsoft.com/office/powerpoint/2010/main" val="3708969905"/>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4088" y="3967650"/>
            <a:ext cx="7781544" cy="23198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8434" name="Rectangle 2"/>
          <p:cNvSpPr>
            <a:spLocks noGrp="1" noRot="1" noChangeArrowheads="1"/>
          </p:cNvSpPr>
          <p:nvPr>
            <p:ph type="title"/>
          </p:nvPr>
        </p:nvSpPr>
        <p:spPr/>
        <p:txBody>
          <a:bodyPr/>
          <a:lstStyle/>
          <a:p>
            <a:pPr eaLnBrk="1" hangingPunct="1"/>
            <a:r>
              <a:rPr lang="en-US" dirty="0" smtClean="0"/>
              <a:t>User Roles and Permissions</a:t>
            </a:r>
          </a:p>
        </p:txBody>
      </p:sp>
      <p:sp>
        <p:nvSpPr>
          <p:cNvPr id="15" name="Rectangle 14"/>
          <p:cNvSpPr>
            <a:spLocks noChangeArrowheads="1"/>
          </p:cNvSpPr>
          <p:nvPr/>
        </p:nvSpPr>
        <p:spPr bwMode="auto">
          <a:xfrm>
            <a:off x="4594861" y="3967651"/>
            <a:ext cx="3890771" cy="1304956"/>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16" name="Rectangle 15"/>
          <p:cNvSpPr>
            <a:spLocks noChangeArrowheads="1"/>
          </p:cNvSpPr>
          <p:nvPr/>
        </p:nvSpPr>
        <p:spPr bwMode="auto">
          <a:xfrm>
            <a:off x="704089" y="5272606"/>
            <a:ext cx="3890772" cy="1014926"/>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7" name="Rectangle 6"/>
          <p:cNvSpPr/>
          <p:nvPr/>
        </p:nvSpPr>
        <p:spPr>
          <a:xfrm>
            <a:off x="329184" y="1764792"/>
            <a:ext cx="8668512" cy="707886"/>
          </a:xfrm>
          <a:prstGeom prst="rect">
            <a:avLst/>
          </a:prstGeom>
        </p:spPr>
        <p:txBody>
          <a:bodyPr wrap="square">
            <a:spAutoFit/>
          </a:bodyPr>
          <a:lstStyle/>
          <a:p>
            <a:pPr algn="ctr"/>
            <a:r>
              <a:rPr lang="en-US" sz="2000" dirty="0" smtClean="0">
                <a:solidFill>
                  <a:prstClr val="black"/>
                </a:solidFill>
                <a:latin typeface="Calibri"/>
                <a:cs typeface="Arial" charset="0"/>
              </a:rPr>
              <a:t>User </a:t>
            </a:r>
            <a:r>
              <a:rPr lang="en-US" sz="2000" dirty="0">
                <a:solidFill>
                  <a:prstClr val="black"/>
                </a:solidFill>
                <a:latin typeface="Calibri"/>
                <a:cs typeface="Arial" charset="0"/>
              </a:rPr>
              <a:t>a</a:t>
            </a:r>
            <a:r>
              <a:rPr lang="en-US" sz="2000" dirty="0" smtClean="0">
                <a:solidFill>
                  <a:prstClr val="black"/>
                </a:solidFill>
                <a:latin typeface="Calibri"/>
                <a:cs typeface="Arial" charset="0"/>
              </a:rPr>
              <a:t>ccounts must be created before personnel can login to PearsonAccess; the user’s role will determine the functionality they can access.</a:t>
            </a:r>
            <a:endParaRPr lang="en-US" sz="2000" dirty="0">
              <a:solidFill>
                <a:prstClr val="black"/>
              </a:solidFill>
              <a:latin typeface="Calibri"/>
              <a:cs typeface="Arial" charset="0"/>
            </a:endParaRPr>
          </a:p>
        </p:txBody>
      </p:sp>
      <p:pic>
        <p:nvPicPr>
          <p:cNvPr id="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4088" y="3088196"/>
            <a:ext cx="7781544" cy="87390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11</a:t>
            </a:fld>
            <a:endParaRPr lang="en-US" dirty="0"/>
          </a:p>
        </p:txBody>
      </p:sp>
    </p:spTree>
    <p:custDataLst>
      <p:tags r:id="rId1"/>
    </p:custDataLst>
    <p:extLst>
      <p:ext uri="{BB962C8B-B14F-4D97-AF65-F5344CB8AC3E}">
        <p14:creationId xmlns:p14="http://schemas.microsoft.com/office/powerpoint/2010/main" val="25208329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9184" y="1764792"/>
            <a:ext cx="8668512" cy="707886"/>
          </a:xfrm>
          <a:prstGeom prst="rect">
            <a:avLst/>
          </a:prstGeom>
        </p:spPr>
        <p:txBody>
          <a:bodyPr wrap="square">
            <a:spAutoFit/>
          </a:bodyPr>
          <a:lstStyle/>
          <a:p>
            <a:pPr algn="ctr"/>
            <a:r>
              <a:rPr lang="en-US" sz="2000" dirty="0" smtClean="0">
                <a:solidFill>
                  <a:prstClr val="black"/>
                </a:solidFill>
                <a:latin typeface="Calibri"/>
                <a:cs typeface="Arial" charset="0"/>
              </a:rPr>
              <a:t>Authorized district and school personnel will be able to view and create staff user accounts within PearsonAccess manually or by submitting a file.</a:t>
            </a:r>
            <a:endParaRPr lang="en-US" sz="2000" dirty="0">
              <a:solidFill>
                <a:prstClr val="black"/>
              </a:solidFill>
              <a:latin typeface="Calibri"/>
              <a:cs typeface="Arial" charset="0"/>
            </a:endParaRP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3081040"/>
            <a:ext cx="7781544" cy="292273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a:spLocks noChangeArrowheads="1"/>
          </p:cNvSpPr>
          <p:nvPr/>
        </p:nvSpPr>
        <p:spPr bwMode="auto">
          <a:xfrm>
            <a:off x="2945525" y="4957388"/>
            <a:ext cx="1270215" cy="173037"/>
          </a:xfrm>
          <a:prstGeom prst="rect">
            <a:avLst/>
          </a:prstGeom>
          <a:solidFill>
            <a:schemeClr val="accent1">
              <a:alpha val="0"/>
            </a:schemeClr>
          </a:solidFill>
          <a:ln w="22225" algn="ctr">
            <a:solidFill>
              <a:srgbClr val="FF0000"/>
            </a:solidFill>
            <a:round/>
            <a:headEnd/>
            <a:tailEnd/>
          </a:ln>
        </p:spPr>
        <p:txBody>
          <a:bodyPr/>
          <a:lstStyle/>
          <a:p>
            <a:pPr algn="ctr"/>
            <a:endParaRPr lang="en-US" sz="1800" dirty="0">
              <a:solidFill>
                <a:prstClr val="black"/>
              </a:solidFill>
              <a:latin typeface="Tahoma" pitchFamily="34" charset="0"/>
              <a:cs typeface="Arial" charset="0"/>
            </a:endParaRPr>
          </a:p>
        </p:txBody>
      </p:sp>
      <p:sp>
        <p:nvSpPr>
          <p:cNvPr id="15" name="Rectangle 14"/>
          <p:cNvSpPr>
            <a:spLocks noChangeArrowheads="1"/>
          </p:cNvSpPr>
          <p:nvPr/>
        </p:nvSpPr>
        <p:spPr bwMode="auto">
          <a:xfrm>
            <a:off x="2841350" y="3189687"/>
            <a:ext cx="1481328" cy="243881"/>
          </a:xfrm>
          <a:prstGeom prst="rect">
            <a:avLst/>
          </a:prstGeom>
          <a:solidFill>
            <a:schemeClr val="accent1">
              <a:alpha val="0"/>
            </a:schemeClr>
          </a:solidFill>
          <a:ln w="22225" algn="ctr">
            <a:solidFill>
              <a:srgbClr val="FF0000"/>
            </a:solidFill>
            <a:round/>
            <a:headEnd/>
            <a:tailEnd/>
          </a:ln>
        </p:spPr>
        <p:txBody>
          <a:bodyPr/>
          <a:lstStyle/>
          <a:p>
            <a:pPr algn="ctr"/>
            <a:endParaRPr lang="en-US" sz="1800" dirty="0">
              <a:solidFill>
                <a:prstClr val="black"/>
              </a:solidFill>
              <a:latin typeface="Tahoma" pitchFamily="34" charset="0"/>
              <a:cs typeface="Arial" charset="0"/>
            </a:endParaRPr>
          </a:p>
        </p:txBody>
      </p:sp>
      <p:sp>
        <p:nvSpPr>
          <p:cNvPr id="3" name="Title 2"/>
          <p:cNvSpPr>
            <a:spLocks noGrp="1"/>
          </p:cNvSpPr>
          <p:nvPr>
            <p:ph type="title"/>
          </p:nvPr>
        </p:nvSpPr>
        <p:spPr/>
        <p:txBody>
          <a:bodyPr/>
          <a:lstStyle/>
          <a:p>
            <a:r>
              <a:rPr lang="en-US" dirty="0" smtClean="0"/>
              <a:t>View </a:t>
            </a:r>
            <a:r>
              <a:rPr lang="en-US" dirty="0"/>
              <a:t>and </a:t>
            </a:r>
            <a:r>
              <a:rPr lang="en-US" dirty="0" smtClean="0"/>
              <a:t>Create Individual User </a:t>
            </a:r>
            <a:r>
              <a:rPr lang="en-US" dirty="0"/>
              <a:t>Accounts</a:t>
            </a:r>
          </a:p>
        </p:txBody>
      </p:sp>
      <p:sp>
        <p:nvSpPr>
          <p:cNvPr id="7"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12</a:t>
            </a:fld>
            <a:endParaRPr lang="en-US" dirty="0"/>
          </a:p>
        </p:txBody>
      </p:sp>
    </p:spTree>
    <p:extLst>
      <p:ext uri="{BB962C8B-B14F-4D97-AF65-F5344CB8AC3E}">
        <p14:creationId xmlns:p14="http://schemas.microsoft.com/office/powerpoint/2010/main" val="7731139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autoUpdateAnimBg="0"/>
      <p:bldP spid="15"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3319063"/>
            <a:ext cx="7781544" cy="25284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a:spLocks noChangeArrowheads="1"/>
          </p:cNvSpPr>
          <p:nvPr/>
        </p:nvSpPr>
        <p:spPr bwMode="auto">
          <a:xfrm>
            <a:off x="793728" y="4809631"/>
            <a:ext cx="7483374" cy="354938"/>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2" name="Rectangle 1"/>
          <p:cNvSpPr/>
          <p:nvPr/>
        </p:nvSpPr>
        <p:spPr>
          <a:xfrm>
            <a:off x="324399" y="1764792"/>
            <a:ext cx="8668512" cy="707886"/>
          </a:xfrm>
          <a:prstGeom prst="rect">
            <a:avLst/>
          </a:prstGeom>
        </p:spPr>
        <p:txBody>
          <a:bodyPr wrap="square">
            <a:spAutoFit/>
          </a:bodyPr>
          <a:lstStyle/>
          <a:p>
            <a:pPr algn="ctr"/>
            <a:r>
              <a:rPr lang="en-US" sz="2000" i="1" dirty="0" smtClean="0">
                <a:solidFill>
                  <a:prstClr val="black"/>
                </a:solidFill>
                <a:latin typeface="Calibri"/>
                <a:cs typeface="Arial" charset="0"/>
              </a:rPr>
              <a:t>View User Accounts </a:t>
            </a:r>
            <a:r>
              <a:rPr lang="en-US" sz="2000" dirty="0" smtClean="0">
                <a:solidFill>
                  <a:prstClr val="black"/>
                </a:solidFill>
                <a:latin typeface="Calibri"/>
                <a:cs typeface="Arial" charset="0"/>
              </a:rPr>
              <a:t>lets authorized personnel view and update existing accounts, as well as create new accounts manually.</a:t>
            </a:r>
            <a:endParaRPr lang="en-US" sz="2000" dirty="0">
              <a:solidFill>
                <a:prstClr val="black"/>
              </a:solidFill>
              <a:latin typeface="Calibri"/>
              <a:cs typeface="Arial" charset="0"/>
            </a:endParaRPr>
          </a:p>
        </p:txBody>
      </p:sp>
      <p:sp>
        <p:nvSpPr>
          <p:cNvPr id="9" name="Up Arrow 8"/>
          <p:cNvSpPr/>
          <p:nvPr/>
        </p:nvSpPr>
        <p:spPr bwMode="auto">
          <a:xfrm>
            <a:off x="2441369" y="4632819"/>
            <a:ext cx="381000" cy="304800"/>
          </a:xfrm>
          <a:prstGeom prst="up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solidFill>
                <a:prstClr val="black"/>
              </a:solidFill>
              <a:latin typeface="Verdana" pitchFamily="1" charset="0"/>
              <a:ea typeface="ＭＳ Ｐゴシック" pitchFamily="1" charset="-128"/>
              <a:cs typeface="Arial" charset="0"/>
            </a:endParaRPr>
          </a:p>
        </p:txBody>
      </p:sp>
      <p:sp>
        <p:nvSpPr>
          <p:cNvPr id="3" name="Title 2"/>
          <p:cNvSpPr>
            <a:spLocks noGrp="1"/>
          </p:cNvSpPr>
          <p:nvPr>
            <p:ph type="title"/>
          </p:nvPr>
        </p:nvSpPr>
        <p:spPr/>
        <p:txBody>
          <a:bodyPr/>
          <a:lstStyle/>
          <a:p>
            <a:r>
              <a:rPr lang="en-US" dirty="0"/>
              <a:t>View User Accounts</a:t>
            </a:r>
          </a:p>
        </p:txBody>
      </p:sp>
      <p:sp>
        <p:nvSpPr>
          <p:cNvPr id="10" name="Up Arrow 9"/>
          <p:cNvSpPr/>
          <p:nvPr/>
        </p:nvSpPr>
        <p:spPr bwMode="auto">
          <a:xfrm>
            <a:off x="3925785" y="4636008"/>
            <a:ext cx="381000" cy="304800"/>
          </a:xfrm>
          <a:prstGeom prst="up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solidFill>
                <a:prstClr val="black"/>
              </a:solidFill>
              <a:latin typeface="Verdana" pitchFamily="1" charset="0"/>
              <a:ea typeface="ＭＳ Ｐゴシック" pitchFamily="1" charset="-128"/>
              <a:cs typeface="Arial" charset="0"/>
            </a:endParaRPr>
          </a:p>
        </p:txBody>
      </p:sp>
      <p:sp>
        <p:nvSpPr>
          <p:cNvPr id="11" name="Up Arrow 10"/>
          <p:cNvSpPr/>
          <p:nvPr/>
        </p:nvSpPr>
        <p:spPr bwMode="auto">
          <a:xfrm>
            <a:off x="5505202" y="4636008"/>
            <a:ext cx="381000" cy="304800"/>
          </a:xfrm>
          <a:prstGeom prst="up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solidFill>
                <a:prstClr val="black"/>
              </a:solidFill>
              <a:latin typeface="Verdana" pitchFamily="1" charset="0"/>
              <a:ea typeface="ＭＳ Ｐゴシック" pitchFamily="1" charset="-128"/>
              <a:cs typeface="Arial" charset="0"/>
            </a:endParaRPr>
          </a:p>
        </p:txBody>
      </p:sp>
      <p:sp>
        <p:nvSpPr>
          <p:cNvPr id="12" name="Up Arrow 11"/>
          <p:cNvSpPr/>
          <p:nvPr/>
        </p:nvSpPr>
        <p:spPr bwMode="auto">
          <a:xfrm>
            <a:off x="1253837" y="4636008"/>
            <a:ext cx="381000" cy="304800"/>
          </a:xfrm>
          <a:prstGeom prst="up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solidFill>
                <a:prstClr val="black"/>
              </a:solidFill>
              <a:latin typeface="Verdana" pitchFamily="1" charset="0"/>
              <a:ea typeface="ＭＳ Ｐゴシック" pitchFamily="1" charset="-128"/>
              <a:cs typeface="Arial" charset="0"/>
            </a:endParaRPr>
          </a:p>
        </p:txBody>
      </p:sp>
      <p:pic>
        <p:nvPicPr>
          <p:cNvPr id="614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66544" y="4297680"/>
            <a:ext cx="1319404" cy="132979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13</a:t>
            </a:fld>
            <a:endParaRPr lang="en-US" dirty="0"/>
          </a:p>
        </p:txBody>
      </p:sp>
    </p:spTree>
    <p:extLst>
      <p:ext uri="{BB962C8B-B14F-4D97-AF65-F5344CB8AC3E}">
        <p14:creationId xmlns:p14="http://schemas.microsoft.com/office/powerpoint/2010/main" val="34691345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148"/>
                                        </p:tgtEl>
                                        <p:attrNameLst>
                                          <p:attrName>style.visibility</p:attrName>
                                        </p:attrNameLst>
                                      </p:cBhvr>
                                      <p:to>
                                        <p:strVal val="visible"/>
                                      </p:to>
                                    </p:set>
                                    <p:animEffect transition="in" filter="fade">
                                      <p:cBhvr>
                                        <p:cTn id="20" dur="500"/>
                                        <p:tgtEl>
                                          <p:spTgt spid="6148"/>
                                        </p:tgtEl>
                                      </p:cBhvr>
                                    </p:animEffect>
                                  </p:childTnLst>
                                </p:cTn>
                              </p:par>
                              <p:par>
                                <p:cTn id="21" presetID="6" presetClass="emph" presetSubtype="0" fill="hold" nodeType="withEffect">
                                  <p:stCondLst>
                                    <p:cond delay="0"/>
                                  </p:stCondLst>
                                  <p:childTnLst>
                                    <p:animScale>
                                      <p:cBhvr>
                                        <p:cTn id="22" dur="2000" fill="hold"/>
                                        <p:tgtEl>
                                          <p:spTgt spid="6148"/>
                                        </p:tgtEl>
                                      </p:cBhvr>
                                      <p:by x="150000" y="150000"/>
                                    </p:animScale>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6148"/>
                                        </p:tgtEl>
                                      </p:cBhvr>
                                    </p:animEffect>
                                    <p:set>
                                      <p:cBhvr>
                                        <p:cTn id="27" dur="1" fill="hold">
                                          <p:stCondLst>
                                            <p:cond delay="499"/>
                                          </p:stCondLst>
                                        </p:cTn>
                                        <p:tgtEl>
                                          <p:spTgt spid="6148"/>
                                        </p:tgtEl>
                                        <p:attrNameLst>
                                          <p:attrName>style.visibility</p:attrName>
                                        </p:attrNameLst>
                                      </p:cBhvr>
                                      <p:to>
                                        <p:strVal val="hidden"/>
                                      </p:to>
                                    </p:set>
                                  </p:childTnLst>
                                </p:cTn>
                              </p:par>
                              <p:par>
                                <p:cTn id="28" presetID="10" presetClass="exit" presetSubtype="0" fill="hold" grpId="1" nodeType="withEffect">
                                  <p:stCondLst>
                                    <p:cond delay="0"/>
                                  </p:stCondLst>
                                  <p:childTnLst>
                                    <p:animEffect transition="out" filter="fade">
                                      <p:cBhvr>
                                        <p:cTn id="29" dur="500"/>
                                        <p:tgtEl>
                                          <p:spTgt spid="9"/>
                                        </p:tgtEl>
                                      </p:cBhvr>
                                    </p:animEffect>
                                    <p:set>
                                      <p:cBhvr>
                                        <p:cTn id="30" dur="1" fill="hold">
                                          <p:stCondLst>
                                            <p:cond delay="499"/>
                                          </p:stCondLst>
                                        </p:cTn>
                                        <p:tgtEl>
                                          <p:spTgt spid="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10"/>
                                        </p:tgtEl>
                                      </p:cBhvr>
                                    </p:animEffect>
                                    <p:set>
                                      <p:cBhvr>
                                        <p:cTn id="42" dur="1" fill="hold">
                                          <p:stCondLst>
                                            <p:cond delay="499"/>
                                          </p:stCondLst>
                                        </p:cTn>
                                        <p:tgtEl>
                                          <p:spTgt spid="1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1" nodeType="clickEffect">
                                  <p:stCondLst>
                                    <p:cond delay="0"/>
                                  </p:stCondLst>
                                  <p:childTnLst>
                                    <p:animEffect transition="out" filter="fade">
                                      <p:cBhvr>
                                        <p:cTn id="53" dur="500"/>
                                        <p:tgtEl>
                                          <p:spTgt spid="11"/>
                                        </p:tgtEl>
                                      </p:cBhvr>
                                    </p:animEffect>
                                    <p:set>
                                      <p:cBhvr>
                                        <p:cTn id="54" dur="1" fill="hold">
                                          <p:stCondLst>
                                            <p:cond delay="499"/>
                                          </p:stCondLst>
                                        </p:cTn>
                                        <p:tgtEl>
                                          <p:spTgt spid="11"/>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1000"/>
                                        <p:tgtEl>
                                          <p:spTgt spid="12"/>
                                        </p:tgtEl>
                                      </p:cBhvr>
                                    </p:animEffect>
                                    <p:anim calcmode="lin" valueType="num">
                                      <p:cBhvr>
                                        <p:cTn id="60" dur="1000" fill="hold"/>
                                        <p:tgtEl>
                                          <p:spTgt spid="12"/>
                                        </p:tgtEl>
                                        <p:attrNameLst>
                                          <p:attrName>ppt_x</p:attrName>
                                        </p:attrNameLst>
                                      </p:cBhvr>
                                      <p:tavLst>
                                        <p:tav tm="0">
                                          <p:val>
                                            <p:strVal val="#ppt_x"/>
                                          </p:val>
                                        </p:tav>
                                        <p:tav tm="100000">
                                          <p:val>
                                            <p:strVal val="#ppt_x"/>
                                          </p:val>
                                        </p:tav>
                                      </p:tavLst>
                                    </p:anim>
                                    <p:anim calcmode="lin" valueType="num">
                                      <p:cBhvr>
                                        <p:cTn id="6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9" grpId="1" animBg="1"/>
      <p:bldP spid="10" grpId="0" animBg="1"/>
      <p:bldP spid="10" grpId="1" animBg="1"/>
      <p:bldP spid="11" grpId="0" animBg="1"/>
      <p:bldP spid="11" grpId="1"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4246" y="2631570"/>
            <a:ext cx="7315200" cy="392417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292" name="Rectangle 3"/>
          <p:cNvSpPr>
            <a:spLocks noChangeArrowheads="1"/>
          </p:cNvSpPr>
          <p:nvPr/>
        </p:nvSpPr>
        <p:spPr bwMode="auto">
          <a:xfrm>
            <a:off x="1122218" y="4893997"/>
            <a:ext cx="7119256" cy="711159"/>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5" name="Rectangle 4"/>
          <p:cNvSpPr>
            <a:spLocks noChangeArrowheads="1"/>
          </p:cNvSpPr>
          <p:nvPr/>
        </p:nvSpPr>
        <p:spPr bwMode="auto">
          <a:xfrm>
            <a:off x="1122217" y="3421456"/>
            <a:ext cx="7119257" cy="1376177"/>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6" name="Rectangle 5"/>
          <p:cNvSpPr/>
          <p:nvPr/>
        </p:nvSpPr>
        <p:spPr>
          <a:xfrm>
            <a:off x="329184" y="1764792"/>
            <a:ext cx="8668512" cy="400110"/>
          </a:xfrm>
          <a:prstGeom prst="rect">
            <a:avLst/>
          </a:prstGeom>
        </p:spPr>
        <p:txBody>
          <a:bodyPr wrap="square">
            <a:spAutoFit/>
          </a:bodyPr>
          <a:lstStyle/>
          <a:p>
            <a:pPr algn="ctr"/>
            <a:r>
              <a:rPr lang="en-US" sz="2000" dirty="0" smtClean="0">
                <a:solidFill>
                  <a:prstClr val="black"/>
                </a:solidFill>
                <a:latin typeface="Calibri"/>
                <a:cs typeface="Arial" charset="0"/>
              </a:rPr>
              <a:t>A user’s role and organization will determine the functionality they can access.</a:t>
            </a:r>
            <a:endParaRPr lang="en-US" sz="2000" dirty="0">
              <a:solidFill>
                <a:prstClr val="black"/>
              </a:solidFill>
              <a:latin typeface="Calibri"/>
              <a:cs typeface="Arial" charset="0"/>
            </a:endParaRPr>
          </a:p>
        </p:txBody>
      </p:sp>
      <p:sp>
        <p:nvSpPr>
          <p:cNvPr id="2" name="Title 1"/>
          <p:cNvSpPr>
            <a:spLocks noGrp="1"/>
          </p:cNvSpPr>
          <p:nvPr>
            <p:ph type="title"/>
          </p:nvPr>
        </p:nvSpPr>
        <p:spPr/>
        <p:txBody>
          <a:bodyPr/>
          <a:lstStyle/>
          <a:p>
            <a:r>
              <a:rPr lang="en-US" dirty="0" smtClean="0"/>
              <a:t>Manually Create </a:t>
            </a:r>
            <a:r>
              <a:rPr lang="en-US" dirty="0"/>
              <a:t>a New User Account </a:t>
            </a:r>
          </a:p>
        </p:txBody>
      </p:sp>
      <p:sp>
        <p:nvSpPr>
          <p:cNvPr id="8" name="Rectangle 3"/>
          <p:cNvSpPr>
            <a:spLocks noChangeArrowheads="1"/>
          </p:cNvSpPr>
          <p:nvPr/>
        </p:nvSpPr>
        <p:spPr bwMode="auto">
          <a:xfrm>
            <a:off x="1122218" y="5688284"/>
            <a:ext cx="7119256" cy="867457"/>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9"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14</a:t>
            </a:fld>
            <a:endParaRPr lang="en-US" dirty="0"/>
          </a:p>
        </p:txBody>
      </p:sp>
    </p:spTree>
    <p:extLst>
      <p:ext uri="{BB962C8B-B14F-4D97-AF65-F5344CB8AC3E}">
        <p14:creationId xmlns:p14="http://schemas.microsoft.com/office/powerpoint/2010/main" val="30583254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292"/>
                                        </p:tgtEl>
                                        <p:attrNameLst>
                                          <p:attrName>style.visibility</p:attrName>
                                        </p:attrNameLst>
                                      </p:cBhvr>
                                      <p:to>
                                        <p:strVal val="visible"/>
                                      </p:to>
                                    </p:set>
                                    <p:anim calcmode="lin" valueType="num">
                                      <p:cBhvr additive="base">
                                        <p:cTn id="13" dur="500" fill="hold"/>
                                        <p:tgtEl>
                                          <p:spTgt spid="12292"/>
                                        </p:tgtEl>
                                        <p:attrNameLst>
                                          <p:attrName>ppt_x</p:attrName>
                                        </p:attrNameLst>
                                      </p:cBhvr>
                                      <p:tavLst>
                                        <p:tav tm="0">
                                          <p:val>
                                            <p:strVal val="#ppt_x"/>
                                          </p:val>
                                        </p:tav>
                                        <p:tav tm="100000">
                                          <p:val>
                                            <p:strVal val="#ppt_x"/>
                                          </p:val>
                                        </p:tav>
                                      </p:tavLst>
                                    </p:anim>
                                    <p:anim calcmode="lin" valueType="num">
                                      <p:cBhvr additive="base">
                                        <p:cTn id="14" dur="500" fill="hold"/>
                                        <p:tgtEl>
                                          <p:spTgt spid="1229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nimBg="1"/>
      <p:bldP spid="5"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3081528"/>
            <a:ext cx="7781544" cy="24273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29183" y="1764792"/>
            <a:ext cx="8668512" cy="707886"/>
          </a:xfrm>
          <a:prstGeom prst="rect">
            <a:avLst/>
          </a:prstGeom>
        </p:spPr>
        <p:txBody>
          <a:bodyPr wrap="square">
            <a:spAutoFit/>
          </a:bodyPr>
          <a:lstStyle/>
          <a:p>
            <a:pPr algn="ctr"/>
            <a:r>
              <a:rPr lang="en-US" sz="2000" dirty="0" smtClean="0">
                <a:latin typeface="+mn-lt"/>
              </a:rPr>
              <a:t>User Accounts can also be created or maintained by submitting a user account file; this is especially helpful when working with accounts in bulk. </a:t>
            </a:r>
            <a:endParaRPr lang="en-US" sz="2000" dirty="0">
              <a:latin typeface="+mn-lt"/>
            </a:endParaRPr>
          </a:p>
        </p:txBody>
      </p:sp>
      <p:sp>
        <p:nvSpPr>
          <p:cNvPr id="3" name="Title 2"/>
          <p:cNvSpPr>
            <a:spLocks noGrp="1"/>
          </p:cNvSpPr>
          <p:nvPr>
            <p:ph type="title"/>
          </p:nvPr>
        </p:nvSpPr>
        <p:spPr/>
        <p:txBody>
          <a:bodyPr/>
          <a:lstStyle/>
          <a:p>
            <a:r>
              <a:rPr lang="en-US" dirty="0"/>
              <a:t>Send User Account File</a:t>
            </a:r>
          </a:p>
        </p:txBody>
      </p:sp>
      <p:sp>
        <p:nvSpPr>
          <p:cNvPr id="7" name="Rectangle 6"/>
          <p:cNvSpPr>
            <a:spLocks noChangeArrowheads="1"/>
          </p:cNvSpPr>
          <p:nvPr/>
        </p:nvSpPr>
        <p:spPr bwMode="auto">
          <a:xfrm>
            <a:off x="3604382" y="4422447"/>
            <a:ext cx="1632636" cy="173037"/>
          </a:xfrm>
          <a:prstGeom prst="rect">
            <a:avLst/>
          </a:prstGeom>
          <a:solidFill>
            <a:schemeClr val="accent1">
              <a:alpha val="0"/>
            </a:schemeClr>
          </a:solidFill>
          <a:ln w="22225" algn="ctr">
            <a:solidFill>
              <a:srgbClr val="FF0000"/>
            </a:solidFill>
            <a:round/>
            <a:headEnd/>
            <a:tailEnd/>
          </a:ln>
        </p:spPr>
        <p:txBody>
          <a:bodyPr/>
          <a:lstStyle/>
          <a:p>
            <a:pPr algn="ctr"/>
            <a:endParaRPr lang="en-US" dirty="0"/>
          </a:p>
        </p:txBody>
      </p:sp>
      <p:sp>
        <p:nvSpPr>
          <p:cNvPr id="8" name="Slide Number Placeholder 7"/>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15</a:t>
            </a:fld>
            <a:endParaRPr lang="en-US" sz="1000" dirty="0">
              <a:solidFill>
                <a:sysClr val="windowText" lastClr="00000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9183" y="1764792"/>
            <a:ext cx="8668512" cy="707886"/>
          </a:xfrm>
          <a:prstGeom prst="rect">
            <a:avLst/>
          </a:prstGeom>
        </p:spPr>
        <p:txBody>
          <a:bodyPr wrap="square">
            <a:spAutoFit/>
          </a:bodyPr>
          <a:lstStyle/>
          <a:p>
            <a:pPr algn="ctr"/>
            <a:r>
              <a:rPr lang="en-US" sz="2000" dirty="0">
                <a:latin typeface="+mn-lt"/>
              </a:rPr>
              <a:t>By using the </a:t>
            </a:r>
            <a:r>
              <a:rPr lang="en-US" sz="2000" b="1" i="1" dirty="0">
                <a:latin typeface="+mn-lt"/>
              </a:rPr>
              <a:t>Export to Excel</a:t>
            </a:r>
            <a:r>
              <a:rPr lang="en-US" sz="2000" i="1" dirty="0">
                <a:latin typeface="+mn-lt"/>
              </a:rPr>
              <a:t> </a:t>
            </a:r>
            <a:r>
              <a:rPr lang="en-US" sz="2000" dirty="0" smtClean="0">
                <a:latin typeface="+mn-lt"/>
              </a:rPr>
              <a:t>button on the </a:t>
            </a:r>
            <a:r>
              <a:rPr lang="en-US" sz="2000" i="1" dirty="0">
                <a:latin typeface="+mn-lt"/>
              </a:rPr>
              <a:t>View User Accounts </a:t>
            </a:r>
            <a:r>
              <a:rPr lang="en-US" sz="2000" dirty="0">
                <a:latin typeface="+mn-lt"/>
              </a:rPr>
              <a:t>page, a template is created for submitting a User Account file. </a:t>
            </a:r>
          </a:p>
        </p:txBody>
      </p:sp>
      <p:sp>
        <p:nvSpPr>
          <p:cNvPr id="3" name="Title 2"/>
          <p:cNvSpPr>
            <a:spLocks noGrp="1"/>
          </p:cNvSpPr>
          <p:nvPr>
            <p:ph type="title"/>
          </p:nvPr>
        </p:nvSpPr>
        <p:spPr/>
        <p:txBody>
          <a:bodyPr/>
          <a:lstStyle/>
          <a:p>
            <a:r>
              <a:rPr lang="en-US" dirty="0" smtClean="0"/>
              <a:t>User </a:t>
            </a:r>
            <a:r>
              <a:rPr lang="en-US" dirty="0"/>
              <a:t>Account File</a:t>
            </a:r>
          </a:p>
        </p:txBody>
      </p:sp>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927188"/>
            <a:ext cx="7781544" cy="25284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Up Arrow 7"/>
          <p:cNvSpPr/>
          <p:nvPr/>
        </p:nvSpPr>
        <p:spPr bwMode="auto">
          <a:xfrm>
            <a:off x="5505202" y="4244133"/>
            <a:ext cx="381000" cy="304800"/>
          </a:xfrm>
          <a:prstGeom prst="up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Verdana" pitchFamily="1" charset="0"/>
              <a:ea typeface="ＭＳ Ｐゴシック" pitchFamily="1" charset="-128"/>
            </a:endParaRPr>
          </a:p>
        </p:txBody>
      </p:sp>
      <p:sp>
        <p:nvSpPr>
          <p:cNvPr id="10" name="Slide Number Placeholder 4"/>
          <p:cNvSpPr>
            <a:spLocks noGrp="1"/>
          </p:cNvSpPr>
          <p:nvPr>
            <p:ph type="sldNum" sz="quarter" idx="4294967295"/>
          </p:nvPr>
        </p:nvSpPr>
        <p:spPr>
          <a:xfrm>
            <a:off x="2" y="6569078"/>
            <a:ext cx="609600" cy="288925"/>
          </a:xfrm>
          <a:prstGeom prst="rect">
            <a:avLst/>
          </a:prstGeom>
          <a:ln/>
        </p:spPr>
        <p:txBody>
          <a:bodyPr wrap="square" lIns="89879" tIns="44940" rIns="89879" bIns="44940">
            <a:normAutofit/>
          </a:bodyPr>
          <a:lstStyle>
            <a:lvl1pPr algn="ctr">
              <a:defRPr sz="1400">
                <a:solidFill>
                  <a:sysClr val="windowText" lastClr="000000"/>
                </a:solidFill>
              </a:defRPr>
            </a:lvl1pPr>
          </a:lstStyle>
          <a:p>
            <a:pPr>
              <a:defRPr/>
            </a:pPr>
            <a:fld id="{630710B3-777E-4803-90E8-DC7556CC3D8A}" type="slidenum">
              <a:rPr lang="en-US" sz="1000" smtClean="0"/>
              <a:pPr>
                <a:defRPr/>
              </a:pPr>
              <a:t>16</a:t>
            </a:fld>
            <a:endParaRPr lang="en-US" sz="1000" dirty="0"/>
          </a:p>
        </p:txBody>
      </p:sp>
    </p:spTree>
    <p:extLst>
      <p:ext uri="{BB962C8B-B14F-4D97-AF65-F5344CB8AC3E}">
        <p14:creationId xmlns:p14="http://schemas.microsoft.com/office/powerpoint/2010/main" val="303028728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grpId="1" nodeType="clickEffect">
                                  <p:stCondLst>
                                    <p:cond delay="0"/>
                                  </p:stCondLst>
                                  <p:childTnLst>
                                    <p:animEffect transition="out" filter="fade">
                                      <p:cBhvr>
                                        <p:cTn id="13" dur="500"/>
                                        <p:tgtEl>
                                          <p:spTgt spid="8"/>
                                        </p:tgtEl>
                                      </p:cBhvr>
                                    </p:animEffect>
                                    <p:set>
                                      <p:cBhvr>
                                        <p:cTn id="14"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396933"/>
            <a:ext cx="7781544" cy="93709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2" name="Group 21"/>
          <p:cNvGrpSpPr/>
          <p:nvPr/>
        </p:nvGrpSpPr>
        <p:grpSpPr>
          <a:xfrm>
            <a:off x="1057088" y="2778799"/>
            <a:ext cx="1092200" cy="1418182"/>
            <a:chOff x="641463" y="1781299"/>
            <a:chExt cx="1092200" cy="1418182"/>
          </a:xfrm>
        </p:grpSpPr>
        <p:pic>
          <p:nvPicPr>
            <p:cNvPr id="1024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463" y="2686718"/>
              <a:ext cx="1092200" cy="5127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Arrow Connector 3"/>
            <p:cNvCxnSpPr/>
            <p:nvPr/>
          </p:nvCxnSpPr>
          <p:spPr bwMode="auto">
            <a:xfrm>
              <a:off x="665213" y="1781299"/>
              <a:ext cx="130531" cy="881669"/>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grpSp>
      <p:grpSp>
        <p:nvGrpSpPr>
          <p:cNvPr id="23" name="Group 22"/>
          <p:cNvGrpSpPr/>
          <p:nvPr/>
        </p:nvGrpSpPr>
        <p:grpSpPr>
          <a:xfrm>
            <a:off x="1033338" y="2812449"/>
            <a:ext cx="2560787" cy="2210776"/>
            <a:chOff x="665213" y="1814949"/>
            <a:chExt cx="2560787" cy="2210776"/>
          </a:xfrm>
        </p:grpSpPr>
        <p:pic>
          <p:nvPicPr>
            <p:cNvPr id="10246"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5213" y="3306650"/>
              <a:ext cx="2560787" cy="7190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Straight Arrow Connector 19"/>
            <p:cNvCxnSpPr/>
            <p:nvPr/>
          </p:nvCxnSpPr>
          <p:spPr bwMode="auto">
            <a:xfrm>
              <a:off x="1161988" y="1814949"/>
              <a:ext cx="690563" cy="1333741"/>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grpSp>
      <p:grpSp>
        <p:nvGrpSpPr>
          <p:cNvPr id="24" name="Group 23"/>
          <p:cNvGrpSpPr/>
          <p:nvPr/>
        </p:nvGrpSpPr>
        <p:grpSpPr>
          <a:xfrm>
            <a:off x="2313475" y="2812449"/>
            <a:ext cx="2757302" cy="2560607"/>
            <a:chOff x="2075975" y="1814949"/>
            <a:chExt cx="2757302" cy="2560607"/>
          </a:xfrm>
        </p:grpSpPr>
        <p:pic>
          <p:nvPicPr>
            <p:cNvPr id="10248"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75975" y="4019775"/>
              <a:ext cx="2757302" cy="35578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Arrow Connector 25"/>
            <p:cNvCxnSpPr/>
            <p:nvPr/>
          </p:nvCxnSpPr>
          <p:spPr bwMode="auto">
            <a:xfrm>
              <a:off x="2583227" y="1814949"/>
              <a:ext cx="869139" cy="2068282"/>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grpSp>
      <p:grpSp>
        <p:nvGrpSpPr>
          <p:cNvPr id="25" name="Group 24"/>
          <p:cNvGrpSpPr/>
          <p:nvPr/>
        </p:nvGrpSpPr>
        <p:grpSpPr>
          <a:xfrm>
            <a:off x="3463801" y="2812449"/>
            <a:ext cx="3079524" cy="3244939"/>
            <a:chOff x="3463801" y="1814949"/>
            <a:chExt cx="3079524" cy="3244939"/>
          </a:xfrm>
        </p:grpSpPr>
        <p:pic>
          <p:nvPicPr>
            <p:cNvPr id="10249"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63801" y="4485043"/>
              <a:ext cx="3079524" cy="57484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9" name="Straight Arrow Connector 28"/>
            <p:cNvCxnSpPr/>
            <p:nvPr/>
          </p:nvCxnSpPr>
          <p:spPr bwMode="auto">
            <a:xfrm>
              <a:off x="4987637" y="1814949"/>
              <a:ext cx="0" cy="2560607"/>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grpSp>
      <p:grpSp>
        <p:nvGrpSpPr>
          <p:cNvPr id="35" name="Group 34"/>
          <p:cNvGrpSpPr/>
          <p:nvPr/>
        </p:nvGrpSpPr>
        <p:grpSpPr>
          <a:xfrm>
            <a:off x="5211043" y="2812449"/>
            <a:ext cx="2864180" cy="1347351"/>
            <a:chOff x="5317918" y="1814949"/>
            <a:chExt cx="2864180" cy="1347351"/>
          </a:xfrm>
        </p:grpSpPr>
        <p:pic>
          <p:nvPicPr>
            <p:cNvPr id="10250" name="Picture 1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317918" y="2731133"/>
              <a:ext cx="2864180" cy="43116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3" name="Straight Arrow Connector 42"/>
            <p:cNvCxnSpPr/>
            <p:nvPr/>
          </p:nvCxnSpPr>
          <p:spPr bwMode="auto">
            <a:xfrm>
              <a:off x="6234546" y="1814949"/>
              <a:ext cx="515462" cy="848019"/>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grpSp>
      <p:grpSp>
        <p:nvGrpSpPr>
          <p:cNvPr id="38" name="Group 37"/>
          <p:cNvGrpSpPr/>
          <p:nvPr/>
        </p:nvGrpSpPr>
        <p:grpSpPr>
          <a:xfrm>
            <a:off x="5842667" y="2812449"/>
            <a:ext cx="2894466" cy="2627016"/>
            <a:chOff x="6103917" y="1814949"/>
            <a:chExt cx="2894466" cy="2627016"/>
          </a:xfrm>
        </p:grpSpPr>
        <p:pic>
          <p:nvPicPr>
            <p:cNvPr id="10251" name="Picture 1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03917" y="3291493"/>
              <a:ext cx="2894466" cy="115047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9" name="Straight Arrow Connector 48"/>
            <p:cNvCxnSpPr/>
            <p:nvPr/>
          </p:nvCxnSpPr>
          <p:spPr bwMode="auto">
            <a:xfrm>
              <a:off x="6750008" y="1814949"/>
              <a:ext cx="636444" cy="1384532"/>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grpSp>
      <p:grpSp>
        <p:nvGrpSpPr>
          <p:cNvPr id="44" name="Group 43"/>
          <p:cNvGrpSpPr/>
          <p:nvPr/>
        </p:nvGrpSpPr>
        <p:grpSpPr>
          <a:xfrm>
            <a:off x="5205543" y="2859949"/>
            <a:ext cx="3155640" cy="3861464"/>
            <a:chOff x="5526168" y="1814949"/>
            <a:chExt cx="3155640" cy="3861464"/>
          </a:xfrm>
        </p:grpSpPr>
        <p:pic>
          <p:nvPicPr>
            <p:cNvPr id="10252" name="Picture 1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26168" y="3569855"/>
              <a:ext cx="3155640" cy="210655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4" name="Straight Arrow Connector 53"/>
            <p:cNvCxnSpPr/>
            <p:nvPr/>
          </p:nvCxnSpPr>
          <p:spPr bwMode="auto">
            <a:xfrm flipH="1">
              <a:off x="7103988" y="1814949"/>
              <a:ext cx="282464" cy="1754906"/>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cxnSp>
          <p:nvCxnSpPr>
            <p:cNvPr id="57" name="Straight Arrow Connector 56"/>
            <p:cNvCxnSpPr>
              <a:endCxn id="10252" idx="0"/>
            </p:cNvCxnSpPr>
            <p:nvPr/>
          </p:nvCxnSpPr>
          <p:spPr bwMode="auto">
            <a:xfrm flipH="1">
              <a:off x="7103988" y="1814949"/>
              <a:ext cx="840604" cy="1754906"/>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grpSp>
      <p:grpSp>
        <p:nvGrpSpPr>
          <p:cNvPr id="50" name="Group 49"/>
          <p:cNvGrpSpPr/>
          <p:nvPr/>
        </p:nvGrpSpPr>
        <p:grpSpPr>
          <a:xfrm>
            <a:off x="3535433" y="2812449"/>
            <a:ext cx="4670427" cy="3244939"/>
            <a:chOff x="3903558" y="1814949"/>
            <a:chExt cx="4670427" cy="3244939"/>
          </a:xfrm>
        </p:grpSpPr>
        <p:pic>
          <p:nvPicPr>
            <p:cNvPr id="10253" name="Picture 1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903558" y="3521376"/>
              <a:ext cx="2953325" cy="15385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2" name="Straight Arrow Connector 61"/>
            <p:cNvCxnSpPr/>
            <p:nvPr/>
          </p:nvCxnSpPr>
          <p:spPr bwMode="auto">
            <a:xfrm flipH="1">
              <a:off x="5438902" y="1814949"/>
              <a:ext cx="3135083" cy="1652673"/>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grpSp>
      <p:sp>
        <p:nvSpPr>
          <p:cNvPr id="2" name="Rectangle 1"/>
          <p:cNvSpPr/>
          <p:nvPr/>
        </p:nvSpPr>
        <p:spPr>
          <a:xfrm>
            <a:off x="329184" y="1764792"/>
            <a:ext cx="8668512" cy="400110"/>
          </a:xfrm>
          <a:prstGeom prst="rect">
            <a:avLst/>
          </a:prstGeom>
        </p:spPr>
        <p:txBody>
          <a:bodyPr wrap="square">
            <a:spAutoFit/>
          </a:bodyPr>
          <a:lstStyle/>
          <a:p>
            <a:pPr algn="ctr"/>
            <a:r>
              <a:rPr lang="en-US" sz="2000" dirty="0" smtClean="0">
                <a:solidFill>
                  <a:prstClr val="black"/>
                </a:solidFill>
                <a:latin typeface="Calibri"/>
                <a:cs typeface="Arial" charset="0"/>
              </a:rPr>
              <a:t>The User Account File template, and some important fields.</a:t>
            </a:r>
            <a:endParaRPr lang="en-US" sz="2000" dirty="0">
              <a:solidFill>
                <a:prstClr val="black"/>
              </a:solidFill>
              <a:latin typeface="Calibri"/>
              <a:cs typeface="Arial" charset="0"/>
            </a:endParaRPr>
          </a:p>
        </p:txBody>
      </p:sp>
      <p:sp>
        <p:nvSpPr>
          <p:cNvPr id="3" name="Title 2"/>
          <p:cNvSpPr>
            <a:spLocks noGrp="1"/>
          </p:cNvSpPr>
          <p:nvPr>
            <p:ph type="title"/>
          </p:nvPr>
        </p:nvSpPr>
        <p:spPr/>
        <p:txBody>
          <a:bodyPr/>
          <a:lstStyle/>
          <a:p>
            <a:r>
              <a:rPr lang="en-US" dirty="0" smtClean="0"/>
              <a:t>User </a:t>
            </a:r>
            <a:r>
              <a:rPr lang="en-US" dirty="0"/>
              <a:t>Account File </a:t>
            </a:r>
            <a:r>
              <a:rPr lang="en-US" dirty="0" smtClean="0"/>
              <a:t>fields</a:t>
            </a:r>
            <a:endParaRPr lang="en-US" dirty="0"/>
          </a:p>
        </p:txBody>
      </p:sp>
      <p:sp>
        <p:nvSpPr>
          <p:cNvPr id="30"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17</a:t>
            </a:fld>
            <a:endParaRPr lang="en-US" dirty="0"/>
          </a:p>
        </p:txBody>
      </p:sp>
    </p:spTree>
    <p:extLst>
      <p:ext uri="{BB962C8B-B14F-4D97-AF65-F5344CB8AC3E}">
        <p14:creationId xmlns:p14="http://schemas.microsoft.com/office/powerpoint/2010/main" val="3823208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22"/>
                                        </p:tgtEl>
                                      </p:cBhvr>
                                    </p:animEffect>
                                    <p:set>
                                      <p:cBhvr>
                                        <p:cTn id="11" dur="1" fill="hold">
                                          <p:stCondLst>
                                            <p:cond delay="499"/>
                                          </p:stCondLst>
                                        </p:cTn>
                                        <p:tgtEl>
                                          <p:spTgt spid="22"/>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23"/>
                                        </p:tgtEl>
                                      </p:cBhvr>
                                    </p:animEffect>
                                    <p:set>
                                      <p:cBhvr>
                                        <p:cTn id="20" dur="1" fill="hold">
                                          <p:stCondLst>
                                            <p:cond delay="499"/>
                                          </p:stCondLst>
                                        </p:cTn>
                                        <p:tgtEl>
                                          <p:spTgt spid="23"/>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nodeType="clickEffect">
                                  <p:stCondLst>
                                    <p:cond delay="0"/>
                                  </p:stCondLst>
                                  <p:childTnLst>
                                    <p:animEffect transition="out" filter="fade">
                                      <p:cBhvr>
                                        <p:cTn id="28" dur="500"/>
                                        <p:tgtEl>
                                          <p:spTgt spid="24"/>
                                        </p:tgtEl>
                                      </p:cBhvr>
                                    </p:animEffect>
                                    <p:set>
                                      <p:cBhvr>
                                        <p:cTn id="29" dur="1" fill="hold">
                                          <p:stCondLst>
                                            <p:cond delay="499"/>
                                          </p:stCondLst>
                                        </p:cTn>
                                        <p:tgtEl>
                                          <p:spTgt spid="24"/>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25"/>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500"/>
                                        <p:tgtEl>
                                          <p:spTgt spid="25"/>
                                        </p:tgtEl>
                                      </p:cBhvr>
                                    </p:animEffect>
                                    <p:set>
                                      <p:cBhvr>
                                        <p:cTn id="38" dur="1" fill="hold">
                                          <p:stCondLst>
                                            <p:cond delay="499"/>
                                          </p:stCondLst>
                                        </p:cTn>
                                        <p:tgtEl>
                                          <p:spTgt spid="2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nodeType="clickEffect">
                                  <p:stCondLst>
                                    <p:cond delay="0"/>
                                  </p:stCondLst>
                                  <p:childTnLst>
                                    <p:animEffect transition="out" filter="fade">
                                      <p:cBhvr>
                                        <p:cTn id="46" dur="500"/>
                                        <p:tgtEl>
                                          <p:spTgt spid="35"/>
                                        </p:tgtEl>
                                      </p:cBhvr>
                                    </p:animEffect>
                                    <p:set>
                                      <p:cBhvr>
                                        <p:cTn id="47" dur="1" fill="hold">
                                          <p:stCondLst>
                                            <p:cond delay="499"/>
                                          </p:stCondLst>
                                        </p:cTn>
                                        <p:tgtEl>
                                          <p:spTgt spid="35"/>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8"/>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nodeType="clickEffect">
                                  <p:stCondLst>
                                    <p:cond delay="0"/>
                                  </p:stCondLst>
                                  <p:childTnLst>
                                    <p:animEffect transition="out" filter="fade">
                                      <p:cBhvr>
                                        <p:cTn id="55" dur="500"/>
                                        <p:tgtEl>
                                          <p:spTgt spid="38"/>
                                        </p:tgtEl>
                                      </p:cBhvr>
                                    </p:animEffect>
                                    <p:set>
                                      <p:cBhvr>
                                        <p:cTn id="56" dur="1" fill="hold">
                                          <p:stCondLst>
                                            <p:cond delay="499"/>
                                          </p:stCondLst>
                                        </p:cTn>
                                        <p:tgtEl>
                                          <p:spTgt spid="38"/>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nodeType="clickEffect">
                                  <p:stCondLst>
                                    <p:cond delay="0"/>
                                  </p:stCondLst>
                                  <p:childTnLst>
                                    <p:animEffect transition="out" filter="fade">
                                      <p:cBhvr>
                                        <p:cTn id="64" dur="500"/>
                                        <p:tgtEl>
                                          <p:spTgt spid="44"/>
                                        </p:tgtEl>
                                      </p:cBhvr>
                                    </p:animEffect>
                                    <p:set>
                                      <p:cBhvr>
                                        <p:cTn id="65" dur="1" fill="hold">
                                          <p:stCondLst>
                                            <p:cond delay="499"/>
                                          </p:stCondLst>
                                        </p:cTn>
                                        <p:tgtEl>
                                          <p:spTgt spid="44"/>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50"/>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0" presetClass="exit" presetSubtype="0" fill="hold" nodeType="clickEffect">
                                  <p:stCondLst>
                                    <p:cond delay="0"/>
                                  </p:stCondLst>
                                  <p:childTnLst>
                                    <p:animEffect transition="out" filter="fade">
                                      <p:cBhvr>
                                        <p:cTn id="73" dur="500"/>
                                        <p:tgtEl>
                                          <p:spTgt spid="50"/>
                                        </p:tgtEl>
                                      </p:cBhvr>
                                    </p:animEffect>
                                    <p:set>
                                      <p:cBhvr>
                                        <p:cTn id="74"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48114"/>
            <a:ext cx="7781544" cy="22131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a:spLocks noChangeArrowheads="1"/>
          </p:cNvSpPr>
          <p:nvPr/>
        </p:nvSpPr>
        <p:spPr bwMode="auto">
          <a:xfrm>
            <a:off x="6258301" y="4539431"/>
            <a:ext cx="2137554" cy="165476"/>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2" name="Rectangle 1"/>
          <p:cNvSpPr/>
          <p:nvPr/>
        </p:nvSpPr>
        <p:spPr>
          <a:xfrm>
            <a:off x="329183" y="1764792"/>
            <a:ext cx="8668512" cy="707886"/>
          </a:xfrm>
          <a:prstGeom prst="rect">
            <a:avLst/>
          </a:prstGeom>
        </p:spPr>
        <p:txBody>
          <a:bodyPr wrap="square">
            <a:spAutoFit/>
          </a:bodyPr>
          <a:lstStyle/>
          <a:p>
            <a:pPr algn="ctr"/>
            <a:r>
              <a:rPr lang="en-US" sz="2000" dirty="0" smtClean="0">
                <a:solidFill>
                  <a:prstClr val="black"/>
                </a:solidFill>
                <a:latin typeface="Calibri"/>
                <a:cs typeface="Arial" charset="0"/>
              </a:rPr>
              <a:t>Submit your file for processing at Administrative Management &gt; Send User Account File.</a:t>
            </a:r>
            <a:endParaRPr lang="en-US" sz="2000" dirty="0">
              <a:solidFill>
                <a:prstClr val="black"/>
              </a:solidFill>
              <a:latin typeface="Calibri"/>
              <a:cs typeface="Arial" charset="0"/>
            </a:endParaRPr>
          </a:p>
        </p:txBody>
      </p:sp>
      <p:sp>
        <p:nvSpPr>
          <p:cNvPr id="4" name="Rectangle 3"/>
          <p:cNvSpPr/>
          <p:nvPr/>
        </p:nvSpPr>
        <p:spPr>
          <a:xfrm>
            <a:off x="5937662" y="3301340"/>
            <a:ext cx="985652" cy="8312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3" name="Title 2"/>
          <p:cNvSpPr>
            <a:spLocks noGrp="1"/>
          </p:cNvSpPr>
          <p:nvPr>
            <p:ph type="title"/>
          </p:nvPr>
        </p:nvSpPr>
        <p:spPr/>
        <p:txBody>
          <a:bodyPr/>
          <a:lstStyle/>
          <a:p>
            <a:r>
              <a:rPr lang="en-US" dirty="0"/>
              <a:t>Send User Account File </a:t>
            </a:r>
          </a:p>
        </p:txBody>
      </p:sp>
      <p:sp>
        <p:nvSpPr>
          <p:cNvPr id="8"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18</a:t>
            </a:fld>
            <a:endParaRPr lang="en-US" dirty="0"/>
          </a:p>
        </p:txBody>
      </p:sp>
      <p:sp>
        <p:nvSpPr>
          <p:cNvPr id="10" name="Rectangle 9"/>
          <p:cNvSpPr>
            <a:spLocks noChangeArrowheads="1"/>
          </p:cNvSpPr>
          <p:nvPr/>
        </p:nvSpPr>
        <p:spPr bwMode="auto">
          <a:xfrm>
            <a:off x="739713" y="3825914"/>
            <a:ext cx="338226" cy="173037"/>
          </a:xfrm>
          <a:prstGeom prst="rect">
            <a:avLst/>
          </a:prstGeom>
          <a:solidFill>
            <a:schemeClr val="accent1">
              <a:alpha val="0"/>
            </a:schemeClr>
          </a:solidFill>
          <a:ln w="22225" algn="ctr">
            <a:solidFill>
              <a:srgbClr val="FF0000"/>
            </a:solidFill>
            <a:round/>
            <a:headEnd/>
            <a:tailEnd/>
          </a:ln>
        </p:spPr>
        <p:txBody>
          <a:bodyPr/>
          <a:lstStyle/>
          <a:p>
            <a:pPr algn="ctr"/>
            <a:endParaRPr lang="en-US" sz="1800" dirty="0">
              <a:solidFill>
                <a:prstClr val="black"/>
              </a:solidFill>
              <a:latin typeface="Tahoma" pitchFamily="34" charset="0"/>
              <a:cs typeface="Arial" charset="0"/>
            </a:endParaRPr>
          </a:p>
        </p:txBody>
      </p:sp>
      <p:sp>
        <p:nvSpPr>
          <p:cNvPr id="9" name="Rectangle 8"/>
          <p:cNvSpPr>
            <a:spLocks noChangeArrowheads="1"/>
          </p:cNvSpPr>
          <p:nvPr/>
        </p:nvSpPr>
        <p:spPr bwMode="auto">
          <a:xfrm>
            <a:off x="2689982" y="3404560"/>
            <a:ext cx="338226" cy="173037"/>
          </a:xfrm>
          <a:prstGeom prst="rect">
            <a:avLst/>
          </a:prstGeom>
          <a:solidFill>
            <a:schemeClr val="accent1">
              <a:alpha val="0"/>
            </a:schemeClr>
          </a:solidFill>
          <a:ln w="22225" algn="ctr">
            <a:solidFill>
              <a:srgbClr val="FF0000"/>
            </a:solidFill>
            <a:round/>
            <a:headEnd/>
            <a:tailEnd/>
          </a:ln>
        </p:spPr>
        <p:txBody>
          <a:bodyPr/>
          <a:lstStyle/>
          <a:p>
            <a:pPr algn="ctr"/>
            <a:endParaRPr lang="en-US" sz="1800" dirty="0">
              <a:solidFill>
                <a:prstClr val="black"/>
              </a:solidFill>
              <a:latin typeface="Tahoma" pitchFamily="34" charset="0"/>
              <a:cs typeface="Arial" charset="0"/>
            </a:endParaRPr>
          </a:p>
        </p:txBody>
      </p:sp>
      <p:pic>
        <p:nvPicPr>
          <p:cNvPr id="1126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3337560"/>
            <a:ext cx="7781544" cy="223326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18798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266"/>
                                        </p:tgtEl>
                                        <p:attrNameLst>
                                          <p:attrName>style.visibility</p:attrName>
                                        </p:attrNameLst>
                                      </p:cBhvr>
                                      <p:to>
                                        <p:strVal val="visible"/>
                                      </p:to>
                                    </p:set>
                                    <p:animEffect transition="in" filter="fade">
                                      <p:cBhvr>
                                        <p:cTn id="25"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autoUpdateAnimBg="0"/>
      <p:bldP spid="9"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2"/>
          <p:cNvSpPr>
            <a:spLocks noGrp="1"/>
          </p:cNvSpPr>
          <p:nvPr>
            <p:ph idx="1"/>
          </p:nvPr>
        </p:nvSpPr>
        <p:spPr>
          <a:xfrm>
            <a:off x="329184" y="1764792"/>
            <a:ext cx="8229600" cy="4719135"/>
          </a:xfrm>
        </p:spPr>
        <p:txBody>
          <a:bodyPr/>
          <a:lstStyle/>
          <a:p>
            <a:pPr lvl="0"/>
            <a:r>
              <a:rPr lang="en-US" dirty="0" smtClean="0"/>
              <a:t>PARCC Customer Support agents may:</a:t>
            </a:r>
          </a:p>
          <a:p>
            <a:pPr lvl="1"/>
            <a:r>
              <a:rPr lang="en-US" dirty="0" smtClean="0"/>
              <a:t>Reset passwords</a:t>
            </a:r>
          </a:p>
          <a:p>
            <a:pPr lvl="1"/>
            <a:r>
              <a:rPr lang="en-US" dirty="0" smtClean="0"/>
              <a:t>Unlock accounts for LEA/District Test Coordinator accounts</a:t>
            </a:r>
          </a:p>
          <a:p>
            <a:pPr lvl="1"/>
            <a:r>
              <a:rPr lang="en-US" dirty="0" smtClean="0"/>
              <a:t>Update email addresses for LEA/District Test Coordinator accounts</a:t>
            </a:r>
          </a:p>
          <a:p>
            <a:r>
              <a:rPr lang="en-US" dirty="0" smtClean="0"/>
              <a:t>Agents may not:</a:t>
            </a:r>
          </a:p>
          <a:p>
            <a:pPr lvl="1"/>
            <a:r>
              <a:rPr lang="en-US" dirty="0" smtClean="0"/>
              <a:t>Create accounts</a:t>
            </a:r>
          </a:p>
          <a:p>
            <a:pPr lvl="1"/>
            <a:r>
              <a:rPr lang="en-US" dirty="0" smtClean="0"/>
              <a:t>Lock/unlock accounts for non-LEA/District Test Coordinator accounts</a:t>
            </a:r>
          </a:p>
          <a:p>
            <a:pPr lvl="1"/>
            <a:r>
              <a:rPr lang="en-US" dirty="0"/>
              <a:t>Update email addresses for </a:t>
            </a:r>
            <a:r>
              <a:rPr lang="en-US" dirty="0" smtClean="0"/>
              <a:t>non-LEA/District </a:t>
            </a:r>
            <a:r>
              <a:rPr lang="en-US" dirty="0"/>
              <a:t>Test Coordinator </a:t>
            </a:r>
            <a:r>
              <a:rPr lang="en-US" dirty="0" smtClean="0"/>
              <a:t>accounts</a:t>
            </a:r>
          </a:p>
          <a:p>
            <a:pPr lvl="1"/>
            <a:r>
              <a:rPr lang="en-US" dirty="0" smtClean="0"/>
              <a:t>Delete/undelete accounts   </a:t>
            </a:r>
          </a:p>
          <a:p>
            <a:pPr eaLnBrk="1" hangingPunct="1">
              <a:buFont typeface="Wingdings" pitchFamily="2" charset="2"/>
              <a:buNone/>
            </a:pPr>
            <a:r>
              <a:rPr lang="en-US" dirty="0" smtClean="0"/>
              <a:t>   </a:t>
            </a:r>
          </a:p>
          <a:p>
            <a:pPr eaLnBrk="1" hangingPunct="1">
              <a:buFont typeface="Wingdings" pitchFamily="2" charset="2"/>
              <a:buNone/>
            </a:pPr>
            <a:endParaRPr lang="en-US" dirty="0" smtClean="0"/>
          </a:p>
        </p:txBody>
      </p:sp>
      <p:sp>
        <p:nvSpPr>
          <p:cNvPr id="2" name="Title 1"/>
          <p:cNvSpPr>
            <a:spLocks noGrp="1"/>
          </p:cNvSpPr>
          <p:nvPr>
            <p:ph type="title"/>
          </p:nvPr>
        </p:nvSpPr>
        <p:spPr/>
        <p:txBody>
          <a:bodyPr/>
          <a:lstStyle/>
          <a:p>
            <a:r>
              <a:rPr lang="en-US" dirty="0"/>
              <a:t>Agent Authorizations </a:t>
            </a:r>
          </a:p>
        </p:txBody>
      </p:sp>
      <p:sp>
        <p:nvSpPr>
          <p:cNvPr id="4"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19</a:t>
            </a:fld>
            <a:endParaRPr lang="en-US" dirty="0"/>
          </a:p>
        </p:txBody>
      </p:sp>
    </p:spTree>
    <p:extLst>
      <p:ext uri="{BB962C8B-B14F-4D97-AF65-F5344CB8AC3E}">
        <p14:creationId xmlns:p14="http://schemas.microsoft.com/office/powerpoint/2010/main" val="15036104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Agenda</a:t>
            </a:r>
            <a:endParaRPr lang="en-US" dirty="0"/>
          </a:p>
        </p:txBody>
      </p:sp>
      <p:sp>
        <p:nvSpPr>
          <p:cNvPr id="4" name="Slide Number Placeholder 3"/>
          <p:cNvSpPr>
            <a:spLocks noGrp="1"/>
          </p:cNvSpPr>
          <p:nvPr>
            <p:ph type="sldNum" sz="quarter" idx="10"/>
          </p:nvPr>
        </p:nvSpPr>
        <p:spPr/>
        <p:txBody>
          <a:bodyPr wrap="square" lIns="89879" tIns="44940" rIns="89879" bIns="44940">
            <a:normAutofit/>
          </a:bodyPr>
          <a:lstStyle/>
          <a:p>
            <a:pPr algn="ctr">
              <a:defRPr/>
            </a:pPr>
            <a:fld id="{8A85A12D-F284-471C-8250-D25B013F6AB1}" type="slidenum">
              <a:rPr lang="en-US">
                <a:solidFill>
                  <a:sysClr val="windowText" lastClr="000000"/>
                </a:solidFill>
              </a:rPr>
              <a:pPr algn="ctr">
                <a:defRPr/>
              </a:pPr>
              <a:t>2</a:t>
            </a:fld>
            <a:endParaRPr lang="en-US" dirty="0">
              <a:solidFill>
                <a:sysClr val="windowText" lastClr="000000"/>
              </a:solidFill>
            </a:endParaRPr>
          </a:p>
        </p:txBody>
      </p:sp>
      <p:sp>
        <p:nvSpPr>
          <p:cNvPr id="7" name="Rectangle 1"/>
          <p:cNvSpPr>
            <a:spLocks noChangeArrowheads="1"/>
          </p:cNvSpPr>
          <p:nvPr/>
        </p:nvSpPr>
        <p:spPr bwMode="auto">
          <a:xfrm>
            <a:off x="2500313" y="1752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Content Placeholder 7"/>
          <p:cNvSpPr>
            <a:spLocks noGrp="1"/>
          </p:cNvSpPr>
          <p:nvPr>
            <p:ph idx="1"/>
          </p:nvPr>
        </p:nvSpPr>
        <p:spPr>
          <a:xfrm>
            <a:off x="838200" y="1729563"/>
            <a:ext cx="6781800" cy="4953000"/>
          </a:xfrm>
        </p:spPr>
        <p:txBody>
          <a:bodyPr/>
          <a:lstStyle/>
          <a:p>
            <a:pPr>
              <a:buNone/>
            </a:pPr>
            <a:r>
              <a:rPr lang="en-US" sz="1400" dirty="0" smtClean="0"/>
              <a:t>9:00 AM – 9:30 AM     </a:t>
            </a:r>
            <a:r>
              <a:rPr lang="en-US" sz="1400" b="1" dirty="0" smtClean="0"/>
              <a:t>Introduction to PARCC Spring 2014 Field Test</a:t>
            </a:r>
            <a:r>
              <a:rPr lang="en-US" sz="1400" dirty="0" smtClean="0"/>
              <a:t>			</a:t>
            </a:r>
            <a:endParaRPr lang="en-US" sz="1400" b="1" dirty="0" smtClean="0"/>
          </a:p>
          <a:p>
            <a:pPr>
              <a:spcBef>
                <a:spcPts val="1200"/>
              </a:spcBef>
              <a:buNone/>
            </a:pPr>
            <a:r>
              <a:rPr lang="en-US" sz="1400" dirty="0" smtClean="0"/>
              <a:t>9:30 AM – 11:00 AM </a:t>
            </a:r>
            <a:r>
              <a:rPr lang="en-US" sz="1400" b="1" dirty="0" smtClean="0"/>
              <a:t>Part I: Administrator Training</a:t>
            </a:r>
          </a:p>
          <a:p>
            <a:pPr marL="1645920" indent="-274320"/>
            <a:r>
              <a:rPr lang="en-US" sz="1400" dirty="0" smtClean="0"/>
              <a:t>Overview of PearsonAccess</a:t>
            </a:r>
            <a:endParaRPr lang="en-US" sz="1400" b="1" dirty="0" smtClean="0"/>
          </a:p>
          <a:p>
            <a:pPr marL="1645920" indent="-274320"/>
            <a:r>
              <a:rPr lang="en-US" sz="1400" dirty="0" smtClean="0"/>
              <a:t>User access and user roles</a:t>
            </a:r>
            <a:endParaRPr lang="en-US" sz="1400" b="1" dirty="0" smtClean="0"/>
          </a:p>
          <a:p>
            <a:pPr marL="1645920" indent="-274320"/>
            <a:r>
              <a:rPr lang="en-US" sz="1400" dirty="0" smtClean="0"/>
              <a:t>Student Data </a:t>
            </a:r>
          </a:p>
          <a:p>
            <a:pPr marL="1645920" indent="-274320"/>
            <a:r>
              <a:rPr lang="en-US" sz="1400" dirty="0" smtClean="0"/>
              <a:t>Test Set-up</a:t>
            </a:r>
          </a:p>
          <a:p>
            <a:pPr marL="1645920" indent="-274320"/>
            <a:r>
              <a:rPr lang="en-US" sz="1400" dirty="0" smtClean="0"/>
              <a:t>Student Registration Data</a:t>
            </a:r>
            <a:endParaRPr lang="en-US" sz="1400" b="1" dirty="0" smtClean="0"/>
          </a:p>
          <a:p>
            <a:pPr>
              <a:spcBef>
                <a:spcPts val="1200"/>
              </a:spcBef>
              <a:buNone/>
            </a:pPr>
            <a:r>
              <a:rPr lang="en-US" sz="1400" dirty="0" smtClean="0"/>
              <a:t>11:00 AM – 11:15 AM </a:t>
            </a:r>
            <a:r>
              <a:rPr lang="en-US" sz="1400" b="1" dirty="0" smtClean="0"/>
              <a:t>Break</a:t>
            </a:r>
          </a:p>
          <a:p>
            <a:pPr>
              <a:spcBef>
                <a:spcPts val="1200"/>
              </a:spcBef>
              <a:buNone/>
            </a:pPr>
            <a:r>
              <a:rPr lang="en-US" sz="1400" dirty="0" smtClean="0"/>
              <a:t>11:15 AM – 12:30 PM </a:t>
            </a:r>
            <a:r>
              <a:rPr lang="en-US" sz="1400" b="1" smtClean="0"/>
              <a:t>Part II</a:t>
            </a:r>
            <a:r>
              <a:rPr lang="en-US" sz="1400" b="1" dirty="0" smtClean="0"/>
              <a:t>: Administrator Training cont.</a:t>
            </a:r>
          </a:p>
          <a:p>
            <a:pPr marL="1645920" indent="-274320"/>
            <a:r>
              <a:rPr lang="en-US" sz="1400" dirty="0" smtClean="0"/>
              <a:t>Creating and Managing Test Sessions</a:t>
            </a:r>
          </a:p>
          <a:p>
            <a:pPr marL="1645920" indent="-274320"/>
            <a:r>
              <a:rPr lang="en-US" sz="1400" dirty="0" smtClean="0"/>
              <a:t>Types of accessibility features and accommodations </a:t>
            </a:r>
            <a:endParaRPr lang="en-US" sz="1400" b="1" dirty="0" smtClean="0"/>
          </a:p>
          <a:p>
            <a:pPr marL="1645920" indent="-274320"/>
            <a:r>
              <a:rPr lang="en-US" sz="1400" dirty="0" smtClean="0"/>
              <a:t>Assigning accommodated test forms</a:t>
            </a:r>
            <a:endParaRPr lang="en-US" sz="1400" b="1" dirty="0" smtClean="0"/>
          </a:p>
          <a:p>
            <a:pPr>
              <a:spcBef>
                <a:spcPts val="1200"/>
              </a:spcBef>
              <a:buNone/>
            </a:pPr>
            <a:r>
              <a:rPr lang="en-US" sz="1400" dirty="0" smtClean="0"/>
              <a:t>12:30 PM – 1:00 PM </a:t>
            </a:r>
            <a:r>
              <a:rPr lang="en-US" sz="1400" b="1" dirty="0" smtClean="0"/>
              <a:t>Q/A</a:t>
            </a:r>
            <a:endParaRPr lang="en-US" sz="1400" dirty="0" smtClean="0"/>
          </a:p>
          <a:p>
            <a:pPr>
              <a:buNone/>
            </a:pPr>
            <a:endParaRPr lang="en-US" sz="1400" dirty="0"/>
          </a:p>
        </p:txBody>
      </p:sp>
    </p:spTree>
    <p:extLst>
      <p:ext uri="{BB962C8B-B14F-4D97-AF65-F5344CB8AC3E}">
        <p14:creationId xmlns:p14="http://schemas.microsoft.com/office/powerpoint/2010/main" val="1831751720"/>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544853"/>
            <a:ext cx="3336028" cy="410565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5" name="Rectangle 5"/>
          <p:cNvSpPr>
            <a:spLocks noChangeArrowheads="1"/>
          </p:cNvSpPr>
          <p:nvPr/>
        </p:nvSpPr>
        <p:spPr bwMode="auto">
          <a:xfrm>
            <a:off x="2306425" y="5920250"/>
            <a:ext cx="1291798" cy="203200"/>
          </a:xfrm>
          <a:prstGeom prst="rect">
            <a:avLst/>
          </a:prstGeom>
          <a:solidFill>
            <a:srgbClr val="FF0000">
              <a:alpha val="0"/>
            </a:srgb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pic>
        <p:nvPicPr>
          <p:cNvPr id="1229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7618" y="2544853"/>
            <a:ext cx="3877566" cy="410565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29184" y="1764792"/>
            <a:ext cx="8668512" cy="813816"/>
          </a:xfrm>
          <a:prstGeom prst="rect">
            <a:avLst/>
          </a:prstGeom>
        </p:spPr>
        <p:txBody>
          <a:bodyPr wrap="square">
            <a:spAutoFit/>
          </a:bodyPr>
          <a:lstStyle/>
          <a:p>
            <a:pPr algn="ctr"/>
            <a:r>
              <a:rPr lang="en-US" sz="2000" dirty="0" smtClean="0">
                <a:solidFill>
                  <a:prstClr val="black"/>
                </a:solidFill>
                <a:latin typeface="Calibri"/>
                <a:cs typeface="Arial" charset="0"/>
              </a:rPr>
              <a:t>Customer Support Requests allow authorized staff to securely communicate with Pearson.</a:t>
            </a:r>
            <a:endParaRPr lang="en-US" sz="2000" dirty="0">
              <a:solidFill>
                <a:prstClr val="black"/>
              </a:solidFill>
              <a:latin typeface="Calibri"/>
              <a:cs typeface="Arial" charset="0"/>
            </a:endParaRPr>
          </a:p>
        </p:txBody>
      </p:sp>
      <p:sp>
        <p:nvSpPr>
          <p:cNvPr id="3" name="Title 2"/>
          <p:cNvSpPr>
            <a:spLocks noGrp="1"/>
          </p:cNvSpPr>
          <p:nvPr>
            <p:ph type="title"/>
          </p:nvPr>
        </p:nvSpPr>
        <p:spPr/>
        <p:txBody>
          <a:bodyPr/>
          <a:lstStyle/>
          <a:p>
            <a:r>
              <a:rPr lang="en-US" dirty="0"/>
              <a:t>Customer Support Requests</a:t>
            </a:r>
          </a:p>
        </p:txBody>
      </p:sp>
      <p:sp>
        <p:nvSpPr>
          <p:cNvPr id="7"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20</a:t>
            </a:fld>
            <a:endParaRPr lang="en-US" dirty="0"/>
          </a:p>
        </p:txBody>
      </p:sp>
    </p:spTree>
    <p:extLst>
      <p:ext uri="{BB962C8B-B14F-4D97-AF65-F5344CB8AC3E}">
        <p14:creationId xmlns:p14="http://schemas.microsoft.com/office/powerpoint/2010/main" val="25180158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5"/>
                                        </p:tgtEl>
                                        <p:attrNameLst>
                                          <p:attrName>style.visibility</p:attrName>
                                        </p:attrNameLst>
                                      </p:cBhvr>
                                      <p:to>
                                        <p:strVal val="visible"/>
                                      </p:to>
                                    </p:set>
                                    <p:anim calcmode="lin" valueType="num">
                                      <p:cBhvr additive="base">
                                        <p:cTn id="7" dur="500" fill="hold"/>
                                        <p:tgtEl>
                                          <p:spTgt spid="15365"/>
                                        </p:tgtEl>
                                        <p:attrNameLst>
                                          <p:attrName>ppt_x</p:attrName>
                                        </p:attrNameLst>
                                      </p:cBhvr>
                                      <p:tavLst>
                                        <p:tav tm="0">
                                          <p:val>
                                            <p:strVal val="#ppt_x"/>
                                          </p:val>
                                        </p:tav>
                                        <p:tav tm="100000">
                                          <p:val>
                                            <p:strVal val="#ppt_x"/>
                                          </p:val>
                                        </p:tav>
                                      </p:tavLst>
                                    </p:anim>
                                    <p:anim calcmode="lin" valueType="num">
                                      <p:cBhvr additive="base">
                                        <p:cTn id="8" dur="500" fill="hold"/>
                                        <p:tgtEl>
                                          <p:spTgt spid="1536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2291"/>
                                        </p:tgtEl>
                                        <p:attrNameLst>
                                          <p:attrName>style.visibility</p:attrName>
                                        </p:attrNameLst>
                                      </p:cBhvr>
                                      <p:to>
                                        <p:strVal val="visible"/>
                                      </p:to>
                                    </p:set>
                                    <p:animEffect transition="in" filter="fade">
                                      <p:cBhvr>
                                        <p:cTn id="13"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601900"/>
            <a:ext cx="9144000" cy="1362075"/>
          </a:xfrm>
          <a:ln>
            <a:noFill/>
          </a:ln>
        </p:spPr>
        <p:txBody>
          <a:bodyPr/>
          <a:lstStyle/>
          <a:p>
            <a:pPr algn="ctr"/>
            <a:r>
              <a:rPr lang="en-US" sz="2800" cap="none" dirty="0" smtClean="0"/>
              <a:t>Student Data</a:t>
            </a:r>
            <a:endParaRPr lang="en-US" sz="2800" cap="none" dirty="0"/>
          </a:p>
        </p:txBody>
      </p:sp>
      <p:sp>
        <p:nvSpPr>
          <p:cNvPr id="5" name="Slide Number Placeholder 4"/>
          <p:cNvSpPr>
            <a:spLocks noGrp="1"/>
          </p:cNvSpPr>
          <p:nvPr>
            <p:ph type="sldNum" sz="quarter" idx="11"/>
          </p:nvPr>
        </p:nvSpPr>
        <p:spPr>
          <a:ln/>
        </p:spPr>
        <p:txBody>
          <a:bodyPr wrap="square" lIns="89879" tIns="44940" rIns="89879" bIns="44940">
            <a:normAutofit/>
          </a:bodyPr>
          <a:lstStyle/>
          <a:p>
            <a:pPr>
              <a:defRPr/>
            </a:pPr>
            <a:fld id="{77AA75F5-4E70-4088-8BEA-CA2EC0287C4E}" type="slidenum">
              <a:rPr lang="en-US" sz="1000" smtClean="0"/>
              <a:pPr>
                <a:defRPr/>
              </a:pPr>
              <a:t>21</a:t>
            </a:fld>
            <a:endParaRPr lang="en-US" sz="1000"/>
          </a:p>
        </p:txBody>
      </p:sp>
    </p:spTree>
    <p:extLst>
      <p:ext uri="{BB962C8B-B14F-4D97-AF65-F5344CB8AC3E}">
        <p14:creationId xmlns:p14="http://schemas.microsoft.com/office/powerpoint/2010/main" val="1842852253"/>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7488" y="3491508"/>
            <a:ext cx="6839712" cy="316160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3010" name="Rectangle 2"/>
          <p:cNvSpPr>
            <a:spLocks noRot="1" noChangeArrowheads="1"/>
          </p:cNvSpPr>
          <p:nvPr/>
        </p:nvSpPr>
        <p:spPr bwMode="auto">
          <a:xfrm>
            <a:off x="329184" y="1764792"/>
            <a:ext cx="8668512" cy="1816608"/>
          </a:xfrm>
          <a:prstGeom prst="rect">
            <a:avLst/>
          </a:prstGeom>
          <a:noFill/>
          <a:ln w="9525">
            <a:noFill/>
            <a:miter lim="800000"/>
            <a:headEnd/>
            <a:tailEnd/>
          </a:ln>
        </p:spPr>
        <p:txBody>
          <a:bodyPr anchor="t"/>
          <a:lstStyle/>
          <a:p>
            <a:pPr eaLnBrk="1" hangingPunct="1">
              <a:defRPr/>
            </a:pPr>
            <a:r>
              <a:rPr lang="en-US" sz="2000" dirty="0" smtClean="0">
                <a:latin typeface="+mn-lt"/>
              </a:rPr>
              <a:t>Student Data tab refers to student name and enrollment data. Demographic and other testing-specific information about individual students is located in the Test Management section of the site. All student data and test registration information can be entered into the system for a new student using the New Student button or by sending a student data upload file. </a:t>
            </a:r>
            <a:endParaRPr lang="en-US" sz="2000" dirty="0">
              <a:solidFill>
                <a:schemeClr val="tx2"/>
              </a:solidFill>
              <a:effectLst>
                <a:outerShdw blurRad="38100" dist="38100" dir="2700000" algn="tl">
                  <a:srgbClr val="C0C0C0"/>
                </a:outerShdw>
              </a:effectLst>
              <a:latin typeface="+mn-lt"/>
              <a:ea typeface="Verdana" pitchFamily="34" charset="0"/>
              <a:cs typeface="Verdana" pitchFamily="34" charset="0"/>
            </a:endParaRPr>
          </a:p>
        </p:txBody>
      </p:sp>
      <p:sp>
        <p:nvSpPr>
          <p:cNvPr id="2" name="Title 1"/>
          <p:cNvSpPr>
            <a:spLocks noGrp="1"/>
          </p:cNvSpPr>
          <p:nvPr>
            <p:ph type="title"/>
          </p:nvPr>
        </p:nvSpPr>
        <p:spPr/>
        <p:txBody>
          <a:bodyPr/>
          <a:lstStyle/>
          <a:p>
            <a:r>
              <a:rPr lang="en-US" dirty="0"/>
              <a:t>Student Data</a:t>
            </a:r>
          </a:p>
        </p:txBody>
      </p:sp>
      <p:sp>
        <p:nvSpPr>
          <p:cNvPr id="5" name="Slide Number Placeholder 4"/>
          <p:cNvSpPr>
            <a:spLocks noGrp="1"/>
          </p:cNvSpPr>
          <p:nvPr>
            <p:ph type="sldNum" sz="quarter" idx="4294967295"/>
          </p:nvPr>
        </p:nvSpPr>
        <p:spPr>
          <a:xfrm>
            <a:off x="2" y="6569078"/>
            <a:ext cx="609600" cy="288925"/>
          </a:xfrm>
          <a:prstGeom prst="rect">
            <a:avLst/>
          </a:prstGeom>
          <a:ln/>
        </p:spPr>
        <p:txBody>
          <a:bodyPr wrap="square" lIns="89879" tIns="44940" rIns="89879" bIns="44940">
            <a:normAutofit/>
          </a:bodyPr>
          <a:lstStyle>
            <a:lvl1pPr algn="ctr">
              <a:defRPr sz="1400">
                <a:solidFill>
                  <a:sysClr val="windowText" lastClr="000000"/>
                </a:solidFill>
              </a:defRPr>
            </a:lvl1pPr>
          </a:lstStyle>
          <a:p>
            <a:pPr>
              <a:defRPr/>
            </a:pPr>
            <a:fld id="{630710B3-777E-4803-90E8-DC7556CC3D8A}" type="slidenum">
              <a:rPr lang="en-US" sz="1000" smtClean="0"/>
              <a:pPr>
                <a:defRPr/>
              </a:pPr>
              <a:t>22</a:t>
            </a:fld>
            <a:endParaRPr lang="en-US" sz="1000" dirty="0"/>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850" y="2606040"/>
            <a:ext cx="7781544" cy="311453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Rectangle 1"/>
          <p:cNvSpPr/>
          <p:nvPr/>
        </p:nvSpPr>
        <p:spPr>
          <a:xfrm>
            <a:off x="329184" y="1764792"/>
            <a:ext cx="8668512" cy="707886"/>
          </a:xfrm>
          <a:prstGeom prst="rect">
            <a:avLst/>
          </a:prstGeom>
        </p:spPr>
        <p:txBody>
          <a:bodyPr wrap="square">
            <a:spAutoFit/>
          </a:bodyPr>
          <a:lstStyle/>
          <a:p>
            <a:pPr algn="ctr"/>
            <a:r>
              <a:rPr lang="en-US" sz="2000" dirty="0" smtClean="0">
                <a:latin typeface="+mn-lt"/>
              </a:rPr>
              <a:t>Resources for creating a student data upload (SDU) file can be located on the Support &gt; Resources &gt; Templates page.</a:t>
            </a:r>
            <a:endParaRPr lang="en-US" sz="2000" dirty="0">
              <a:latin typeface="+mn-lt"/>
            </a:endParaRPr>
          </a:p>
        </p:txBody>
      </p:sp>
      <p:sp>
        <p:nvSpPr>
          <p:cNvPr id="8" name="Rectangle 7"/>
          <p:cNvSpPr>
            <a:spLocks noChangeArrowheads="1"/>
          </p:cNvSpPr>
          <p:nvPr/>
        </p:nvSpPr>
        <p:spPr bwMode="auto">
          <a:xfrm>
            <a:off x="3781893" y="3513158"/>
            <a:ext cx="718853" cy="232569"/>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10" name="Rectangle 9"/>
          <p:cNvSpPr>
            <a:spLocks noChangeArrowheads="1"/>
          </p:cNvSpPr>
          <p:nvPr/>
        </p:nvSpPr>
        <p:spPr bwMode="auto">
          <a:xfrm>
            <a:off x="789305" y="4892590"/>
            <a:ext cx="7598664" cy="475057"/>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5117199"/>
            <a:ext cx="7781544" cy="150784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p:txBody>
          <a:bodyPr/>
          <a:lstStyle/>
          <a:p>
            <a:r>
              <a:rPr lang="en-US" dirty="0"/>
              <a:t>Send Student Data – Resources </a:t>
            </a:r>
          </a:p>
        </p:txBody>
      </p:sp>
      <p:sp>
        <p:nvSpPr>
          <p:cNvPr id="9" name="Slide Number Placeholder 4"/>
          <p:cNvSpPr>
            <a:spLocks noGrp="1"/>
          </p:cNvSpPr>
          <p:nvPr>
            <p:ph type="sldNum" sz="quarter" idx="4294967295"/>
          </p:nvPr>
        </p:nvSpPr>
        <p:spPr>
          <a:xfrm>
            <a:off x="2" y="6569078"/>
            <a:ext cx="609600" cy="288925"/>
          </a:xfrm>
          <a:prstGeom prst="rect">
            <a:avLst/>
          </a:prstGeom>
          <a:ln/>
        </p:spPr>
        <p:txBody>
          <a:bodyPr wrap="square" lIns="89879" tIns="44940" rIns="89879" bIns="44940">
            <a:normAutofit/>
          </a:bodyPr>
          <a:lstStyle>
            <a:lvl1pPr algn="ctr">
              <a:defRPr sz="1400">
                <a:solidFill>
                  <a:sysClr val="windowText" lastClr="000000"/>
                </a:solidFill>
              </a:defRPr>
            </a:lvl1pPr>
          </a:lstStyle>
          <a:p>
            <a:pPr>
              <a:defRPr/>
            </a:pPr>
            <a:fld id="{630710B3-777E-4803-90E8-DC7556CC3D8A}" type="slidenum">
              <a:rPr lang="en-US" sz="1000" smtClean="0"/>
              <a:pPr>
                <a:defRPr/>
              </a:pPr>
              <a:t>23</a:t>
            </a:fld>
            <a:endParaRPr lang="en-US" sz="1000" dirty="0"/>
          </a:p>
        </p:txBody>
      </p:sp>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4400" y="5464753"/>
            <a:ext cx="7781544" cy="101392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53"/>
                                        </p:tgtEl>
                                        <p:attrNameLst>
                                          <p:attrName>style.visibility</p:attrName>
                                        </p:attrNameLst>
                                      </p:cBhvr>
                                      <p:to>
                                        <p:strVal val="visible"/>
                                      </p:to>
                                    </p:set>
                                    <p:animEffect transition="in" filter="fade">
                                      <p:cBhvr>
                                        <p:cTn id="19" dur="500"/>
                                        <p:tgtEl>
                                          <p:spTgt spid="205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500"/>
                                        <p:tgtEl>
                                          <p:spTgt spid="2053"/>
                                        </p:tgtEl>
                                      </p:cBhvr>
                                    </p:animEffect>
                                    <p:set>
                                      <p:cBhvr>
                                        <p:cTn id="24" dur="1" fill="hold">
                                          <p:stCondLst>
                                            <p:cond delay="499"/>
                                          </p:stCondLst>
                                        </p:cTn>
                                        <p:tgtEl>
                                          <p:spTgt spid="205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27"/>
                                        </p:tgtEl>
                                        <p:attrNameLst>
                                          <p:attrName>style.visibility</p:attrName>
                                        </p:attrNameLst>
                                      </p:cBhvr>
                                      <p:to>
                                        <p:strVal val="visible"/>
                                      </p:to>
                                    </p:set>
                                    <p:animEffect transition="in" filter="fade">
                                      <p:cBhvr>
                                        <p:cTn id="29"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7917"/>
            <a:ext cx="7781544" cy="36585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a:spLocks noChangeArrowheads="1"/>
          </p:cNvSpPr>
          <p:nvPr/>
        </p:nvSpPr>
        <p:spPr bwMode="auto">
          <a:xfrm>
            <a:off x="2285601" y="4140862"/>
            <a:ext cx="920731" cy="232569"/>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10" name="Rectangle 9"/>
          <p:cNvSpPr>
            <a:spLocks noChangeArrowheads="1"/>
          </p:cNvSpPr>
          <p:nvPr/>
        </p:nvSpPr>
        <p:spPr bwMode="auto">
          <a:xfrm>
            <a:off x="5367649" y="3864481"/>
            <a:ext cx="3040070" cy="486891"/>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29868" y="2860042"/>
            <a:ext cx="6867144" cy="363400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Send Student Data</a:t>
            </a:r>
          </a:p>
        </p:txBody>
      </p:sp>
      <p:sp>
        <p:nvSpPr>
          <p:cNvPr id="9" name="Rectangle 8"/>
          <p:cNvSpPr/>
          <p:nvPr/>
        </p:nvSpPr>
        <p:spPr>
          <a:xfrm>
            <a:off x="329184" y="1764792"/>
            <a:ext cx="8668512" cy="707886"/>
          </a:xfrm>
          <a:prstGeom prst="rect">
            <a:avLst/>
          </a:prstGeom>
        </p:spPr>
        <p:txBody>
          <a:bodyPr wrap="square">
            <a:spAutoFit/>
          </a:bodyPr>
          <a:lstStyle/>
          <a:p>
            <a:pPr algn="ctr"/>
            <a:r>
              <a:rPr lang="en-US" sz="2000" dirty="0" smtClean="0">
                <a:solidFill>
                  <a:prstClr val="black"/>
                </a:solidFill>
                <a:latin typeface="Calibri"/>
                <a:cs typeface="Arial" charset="0"/>
              </a:rPr>
              <a:t>Submitting an SDU file to mass upload students for testing is the most common way students are registered.</a:t>
            </a:r>
            <a:endParaRPr lang="en-US" sz="2000" dirty="0">
              <a:solidFill>
                <a:prstClr val="black"/>
              </a:solidFill>
              <a:latin typeface="Calibri"/>
              <a:cs typeface="Arial" charset="0"/>
            </a:endParaRPr>
          </a:p>
        </p:txBody>
      </p:sp>
      <p:sp>
        <p:nvSpPr>
          <p:cNvPr id="11"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24</a:t>
            </a:fld>
            <a:endParaRPr lang="en-US" dirty="0"/>
          </a:p>
        </p:txBody>
      </p:sp>
    </p:spTree>
    <p:extLst>
      <p:ext uri="{BB962C8B-B14F-4D97-AF65-F5344CB8AC3E}">
        <p14:creationId xmlns:p14="http://schemas.microsoft.com/office/powerpoint/2010/main" val="34815155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724349"/>
            <a:ext cx="7781544" cy="36585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a:spLocks noChangeArrowheads="1"/>
          </p:cNvSpPr>
          <p:nvPr/>
        </p:nvSpPr>
        <p:spPr bwMode="auto">
          <a:xfrm>
            <a:off x="6394472" y="5555762"/>
            <a:ext cx="742598" cy="702534"/>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10" name="Rectangle 9"/>
          <p:cNvSpPr>
            <a:spLocks noChangeArrowheads="1"/>
          </p:cNvSpPr>
          <p:nvPr/>
        </p:nvSpPr>
        <p:spPr bwMode="auto">
          <a:xfrm>
            <a:off x="7137070" y="5552909"/>
            <a:ext cx="1258785" cy="705387"/>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2" name="Title 1"/>
          <p:cNvSpPr>
            <a:spLocks noGrp="1"/>
          </p:cNvSpPr>
          <p:nvPr>
            <p:ph type="title"/>
          </p:nvPr>
        </p:nvSpPr>
        <p:spPr/>
        <p:txBody>
          <a:bodyPr/>
          <a:lstStyle/>
          <a:p>
            <a:r>
              <a:rPr lang="en-US" dirty="0"/>
              <a:t>Send Student </a:t>
            </a:r>
            <a:r>
              <a:rPr lang="en-US" dirty="0" smtClean="0"/>
              <a:t>Data - Status</a:t>
            </a:r>
            <a:endParaRPr lang="en-US" dirty="0"/>
          </a:p>
        </p:txBody>
      </p:sp>
      <p:sp>
        <p:nvSpPr>
          <p:cNvPr id="9" name="Rectangle 8"/>
          <p:cNvSpPr/>
          <p:nvPr/>
        </p:nvSpPr>
        <p:spPr>
          <a:xfrm>
            <a:off x="329184" y="1764792"/>
            <a:ext cx="8668512" cy="707886"/>
          </a:xfrm>
          <a:prstGeom prst="rect">
            <a:avLst/>
          </a:prstGeom>
        </p:spPr>
        <p:txBody>
          <a:bodyPr wrap="square">
            <a:spAutoFit/>
          </a:bodyPr>
          <a:lstStyle/>
          <a:p>
            <a:pPr algn="ctr"/>
            <a:r>
              <a:rPr lang="en-US" sz="2000" dirty="0" smtClean="0">
                <a:latin typeface="+mn-lt"/>
              </a:rPr>
              <a:t>Once an SDU is submitted, </a:t>
            </a:r>
            <a:r>
              <a:rPr lang="en-US" sz="2000" dirty="0" err="1" smtClean="0">
                <a:latin typeface="+mn-lt"/>
              </a:rPr>
              <a:t>PearsonAccess</a:t>
            </a:r>
            <a:r>
              <a:rPr lang="en-US" sz="2000" dirty="0" smtClean="0">
                <a:latin typeface="+mn-lt"/>
              </a:rPr>
              <a:t> provides detailed status updates, along with applicable error information.</a:t>
            </a:r>
            <a:endParaRPr lang="en-US" sz="2000" dirty="0">
              <a:latin typeface="+mn-lt"/>
            </a:endParaRPr>
          </a:p>
        </p:txBody>
      </p:sp>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3031563"/>
            <a:ext cx="7781544" cy="355185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Slide Number Placeholder 11"/>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25</a:t>
            </a:fld>
            <a:endParaRPr lang="en-US" sz="1000" dirty="0">
              <a:solidFill>
                <a:sysClr val="windowText" lastClr="000000"/>
              </a:solidFill>
            </a:endParaRPr>
          </a:p>
        </p:txBody>
      </p:sp>
    </p:spTree>
    <p:extLst>
      <p:ext uri="{BB962C8B-B14F-4D97-AF65-F5344CB8AC3E}">
        <p14:creationId xmlns:p14="http://schemas.microsoft.com/office/powerpoint/2010/main" val="159986769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fade">
                                      <p:cBhvr>
                                        <p:cTn id="19"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938540"/>
            <a:ext cx="7781544" cy="295917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Rectangle 5"/>
          <p:cNvSpPr>
            <a:spLocks noChangeArrowheads="1"/>
          </p:cNvSpPr>
          <p:nvPr/>
        </p:nvSpPr>
        <p:spPr bwMode="auto">
          <a:xfrm>
            <a:off x="727716" y="3508466"/>
            <a:ext cx="2189805" cy="274320"/>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7" name="Rectangle 6"/>
          <p:cNvSpPr>
            <a:spLocks noChangeArrowheads="1"/>
          </p:cNvSpPr>
          <p:nvPr/>
        </p:nvSpPr>
        <p:spPr bwMode="auto">
          <a:xfrm>
            <a:off x="739591" y="4016696"/>
            <a:ext cx="2644877" cy="1077818"/>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8" name="Rectangle 7"/>
          <p:cNvSpPr>
            <a:spLocks noChangeArrowheads="1"/>
          </p:cNvSpPr>
          <p:nvPr/>
        </p:nvSpPr>
        <p:spPr bwMode="auto">
          <a:xfrm>
            <a:off x="747904" y="5398584"/>
            <a:ext cx="7647951" cy="246888"/>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2" name="Rectangle 1"/>
          <p:cNvSpPr/>
          <p:nvPr/>
        </p:nvSpPr>
        <p:spPr>
          <a:xfrm>
            <a:off x="329184" y="1764792"/>
            <a:ext cx="8668512" cy="707886"/>
          </a:xfrm>
          <a:prstGeom prst="rect">
            <a:avLst/>
          </a:prstGeom>
        </p:spPr>
        <p:txBody>
          <a:bodyPr wrap="square">
            <a:spAutoFit/>
          </a:bodyPr>
          <a:lstStyle/>
          <a:p>
            <a:pPr algn="ctr"/>
            <a:r>
              <a:rPr lang="en-US" sz="2000" i="1" dirty="0" smtClean="0">
                <a:solidFill>
                  <a:prstClr val="black"/>
                </a:solidFill>
                <a:latin typeface="Calibri"/>
                <a:cs typeface="Arial" charset="0"/>
              </a:rPr>
              <a:t>Student Data Information </a:t>
            </a:r>
            <a:r>
              <a:rPr lang="en-US" sz="2000" dirty="0" smtClean="0">
                <a:solidFill>
                  <a:prstClr val="black"/>
                </a:solidFill>
                <a:latin typeface="Calibri"/>
                <a:cs typeface="Arial" charset="0"/>
              </a:rPr>
              <a:t>allows you to search for students, add or delete students, and update enrollment information for a student.</a:t>
            </a:r>
            <a:endParaRPr lang="en-US" sz="2000" dirty="0">
              <a:solidFill>
                <a:prstClr val="black"/>
              </a:solidFill>
              <a:latin typeface="Calibri"/>
              <a:cs typeface="Arial" charset="0"/>
            </a:endParaRPr>
          </a:p>
        </p:txBody>
      </p:sp>
      <p:sp>
        <p:nvSpPr>
          <p:cNvPr id="3" name="Title 2"/>
          <p:cNvSpPr>
            <a:spLocks noGrp="1"/>
          </p:cNvSpPr>
          <p:nvPr>
            <p:ph type="title"/>
          </p:nvPr>
        </p:nvSpPr>
        <p:spPr/>
        <p:txBody>
          <a:bodyPr/>
          <a:lstStyle/>
          <a:p>
            <a:r>
              <a:rPr lang="en-US" dirty="0"/>
              <a:t>Student Data Information</a:t>
            </a:r>
          </a:p>
        </p:txBody>
      </p:sp>
      <p:sp>
        <p:nvSpPr>
          <p:cNvPr id="9"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26</a:t>
            </a:fld>
            <a:endParaRPr lang="en-US" dirty="0"/>
          </a:p>
        </p:txBody>
      </p:sp>
    </p:spTree>
    <p:extLst>
      <p:ext uri="{BB962C8B-B14F-4D97-AF65-F5344CB8AC3E}">
        <p14:creationId xmlns:p14="http://schemas.microsoft.com/office/powerpoint/2010/main" val="11263072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6040"/>
            <a:ext cx="7781544" cy="330947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Rectangle 4"/>
          <p:cNvSpPr>
            <a:spLocks noChangeArrowheads="1"/>
          </p:cNvSpPr>
          <p:nvPr/>
        </p:nvSpPr>
        <p:spPr bwMode="auto">
          <a:xfrm>
            <a:off x="930261" y="5420397"/>
            <a:ext cx="1706062" cy="210343"/>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2" name="Title 1"/>
          <p:cNvSpPr>
            <a:spLocks noGrp="1"/>
          </p:cNvSpPr>
          <p:nvPr>
            <p:ph type="title"/>
          </p:nvPr>
        </p:nvSpPr>
        <p:spPr/>
        <p:txBody>
          <a:bodyPr/>
          <a:lstStyle/>
          <a:p>
            <a:r>
              <a:rPr lang="en-US" dirty="0" smtClean="0"/>
              <a:t>Student Data Information – Search </a:t>
            </a:r>
            <a:r>
              <a:rPr lang="en-US" dirty="0"/>
              <a:t>Results</a:t>
            </a:r>
          </a:p>
        </p:txBody>
      </p:sp>
      <p:sp>
        <p:nvSpPr>
          <p:cNvPr id="9" name="Rectangle 8"/>
          <p:cNvSpPr/>
          <p:nvPr/>
        </p:nvSpPr>
        <p:spPr>
          <a:xfrm>
            <a:off x="329184" y="1764792"/>
            <a:ext cx="8668512" cy="707886"/>
          </a:xfrm>
          <a:prstGeom prst="rect">
            <a:avLst/>
          </a:prstGeom>
        </p:spPr>
        <p:txBody>
          <a:bodyPr wrap="square">
            <a:spAutoFit/>
          </a:bodyPr>
          <a:lstStyle/>
          <a:p>
            <a:pPr algn="ctr"/>
            <a:r>
              <a:rPr lang="en-US" sz="2000" dirty="0" smtClean="0">
                <a:solidFill>
                  <a:prstClr val="black"/>
                </a:solidFill>
                <a:latin typeface="Calibri"/>
                <a:cs typeface="Arial" charset="0"/>
              </a:rPr>
              <a:t>After executing a search, selecting an individual student provides the </a:t>
            </a:r>
            <a:r>
              <a:rPr lang="en-US" sz="2000" i="1" dirty="0" smtClean="0">
                <a:solidFill>
                  <a:prstClr val="black"/>
                </a:solidFill>
                <a:latin typeface="Calibri"/>
                <a:cs typeface="Arial" charset="0"/>
              </a:rPr>
              <a:t>Student Details </a:t>
            </a:r>
            <a:r>
              <a:rPr lang="en-US" sz="2000" dirty="0" smtClean="0">
                <a:solidFill>
                  <a:prstClr val="black"/>
                </a:solidFill>
                <a:latin typeface="Calibri"/>
                <a:cs typeface="Arial" charset="0"/>
              </a:rPr>
              <a:t>with the student record and enrollments.</a:t>
            </a:r>
            <a:endParaRPr lang="en-US" sz="2000" dirty="0">
              <a:solidFill>
                <a:prstClr val="black"/>
              </a:solidFill>
              <a:latin typeface="Calibri"/>
              <a:cs typeface="Arial" charset="0"/>
            </a:endParaRPr>
          </a:p>
        </p:txBody>
      </p:sp>
      <p:sp>
        <p:nvSpPr>
          <p:cNvPr id="7"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27</a:t>
            </a:fld>
            <a:endParaRPr lang="en-US" dirty="0"/>
          </a:p>
        </p:txBody>
      </p:sp>
      <p:pic>
        <p:nvPicPr>
          <p:cNvPr id="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4130152"/>
            <a:ext cx="7781544" cy="197037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8847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974165"/>
            <a:ext cx="7781544" cy="318656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29184" y="1764792"/>
            <a:ext cx="8668512" cy="707886"/>
          </a:xfrm>
          <a:prstGeom prst="rect">
            <a:avLst/>
          </a:prstGeom>
        </p:spPr>
        <p:txBody>
          <a:bodyPr wrap="square">
            <a:spAutoFit/>
          </a:bodyPr>
          <a:lstStyle/>
          <a:p>
            <a:pPr algn="ctr"/>
            <a:r>
              <a:rPr lang="en-US" sz="2000" dirty="0" smtClean="0">
                <a:solidFill>
                  <a:prstClr val="black"/>
                </a:solidFill>
                <a:latin typeface="Calibri"/>
                <a:cs typeface="Arial" charset="0"/>
              </a:rPr>
              <a:t>The </a:t>
            </a:r>
            <a:r>
              <a:rPr lang="en-US" sz="2000" i="1" dirty="0" smtClean="0">
                <a:solidFill>
                  <a:prstClr val="black"/>
                </a:solidFill>
                <a:latin typeface="Calibri"/>
                <a:cs typeface="Arial" charset="0"/>
              </a:rPr>
              <a:t>Enrollments</a:t>
            </a:r>
            <a:r>
              <a:rPr lang="en-US" sz="2000" dirty="0" smtClean="0">
                <a:solidFill>
                  <a:prstClr val="black"/>
                </a:solidFill>
                <a:latin typeface="Calibri"/>
                <a:cs typeface="Arial" charset="0"/>
              </a:rPr>
              <a:t> tab shows current enrollment for a student, and allows you to manually update enrollment as needed.</a:t>
            </a:r>
            <a:endParaRPr lang="en-US" sz="2000" dirty="0">
              <a:solidFill>
                <a:prstClr val="black"/>
              </a:solidFill>
              <a:latin typeface="Calibri"/>
              <a:cs typeface="Arial" charset="0"/>
            </a:endParaRPr>
          </a:p>
        </p:txBody>
      </p:sp>
      <p:sp>
        <p:nvSpPr>
          <p:cNvPr id="2" name="Title 1"/>
          <p:cNvSpPr>
            <a:spLocks noGrp="1"/>
          </p:cNvSpPr>
          <p:nvPr>
            <p:ph type="title"/>
          </p:nvPr>
        </p:nvSpPr>
        <p:spPr/>
        <p:txBody>
          <a:bodyPr/>
          <a:lstStyle/>
          <a:p>
            <a:r>
              <a:rPr lang="en-US" dirty="0"/>
              <a:t>Enrollments</a:t>
            </a:r>
          </a:p>
        </p:txBody>
      </p:sp>
      <p:sp>
        <p:nvSpPr>
          <p:cNvPr id="6" name="Rectangle 5"/>
          <p:cNvSpPr>
            <a:spLocks noChangeArrowheads="1"/>
          </p:cNvSpPr>
          <p:nvPr/>
        </p:nvSpPr>
        <p:spPr bwMode="auto">
          <a:xfrm>
            <a:off x="942139" y="5052253"/>
            <a:ext cx="2632334" cy="210343"/>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7"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28</a:t>
            </a:fld>
            <a:endParaRPr lang="en-US" dirty="0"/>
          </a:p>
        </p:txBody>
      </p:sp>
    </p:spTree>
    <p:extLst>
      <p:ext uri="{BB962C8B-B14F-4D97-AF65-F5344CB8AC3E}">
        <p14:creationId xmlns:p14="http://schemas.microsoft.com/office/powerpoint/2010/main" val="363682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1764792"/>
            <a:ext cx="7781544" cy="143180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a:spLocks noChangeArrowheads="1"/>
          </p:cNvSpPr>
          <p:nvPr/>
        </p:nvSpPr>
        <p:spPr bwMode="auto">
          <a:xfrm>
            <a:off x="752124" y="2964119"/>
            <a:ext cx="1108348" cy="210343"/>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2" name="Title 1"/>
          <p:cNvSpPr>
            <a:spLocks noGrp="1"/>
          </p:cNvSpPr>
          <p:nvPr>
            <p:ph type="title"/>
          </p:nvPr>
        </p:nvSpPr>
        <p:spPr/>
        <p:txBody>
          <a:bodyPr/>
          <a:lstStyle/>
          <a:p>
            <a:r>
              <a:rPr lang="en-US" dirty="0" smtClean="0"/>
              <a:t>Adding a New </a:t>
            </a:r>
            <a:r>
              <a:rPr lang="en-US" dirty="0"/>
              <a:t>Student</a:t>
            </a:r>
          </a:p>
        </p:txBody>
      </p:sp>
      <p:sp>
        <p:nvSpPr>
          <p:cNvPr id="9"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29</a:t>
            </a:fld>
            <a:endParaRPr lang="en-US" dirty="0"/>
          </a:p>
        </p:txBody>
      </p:sp>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1828800"/>
            <a:ext cx="7781544" cy="318565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4400" y="2026925"/>
            <a:ext cx="7781544" cy="355791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4"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4400" y="2205556"/>
            <a:ext cx="7781544" cy="278515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5"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1184" y="2401408"/>
            <a:ext cx="7781544" cy="31361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nvGrpSpPr>
          <p:cNvPr id="13" name="Group 12"/>
          <p:cNvGrpSpPr/>
          <p:nvPr/>
        </p:nvGrpSpPr>
        <p:grpSpPr>
          <a:xfrm>
            <a:off x="381000" y="5791200"/>
            <a:ext cx="9033647" cy="830997"/>
            <a:chOff x="704087" y="5819428"/>
            <a:chExt cx="9033647" cy="830997"/>
          </a:xfrm>
        </p:grpSpPr>
        <p:sp>
          <p:nvSpPr>
            <p:cNvPr id="14" name="Rectangle 13"/>
            <p:cNvSpPr>
              <a:spLocks noChangeArrowheads="1"/>
            </p:cNvSpPr>
            <p:nvPr/>
          </p:nvSpPr>
          <p:spPr bwMode="auto">
            <a:xfrm>
              <a:off x="704087" y="5819428"/>
              <a:ext cx="826498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600" dirty="0" smtClean="0">
                  <a:latin typeface="+mn-lt"/>
                </a:rPr>
                <a:t>When adding new students, remember:</a:t>
              </a:r>
            </a:p>
            <a:p>
              <a:r>
                <a:rPr lang="en-US" sz="1600" dirty="0" smtClean="0">
                  <a:solidFill>
                    <a:srgbClr val="7030A0"/>
                  </a:solidFill>
                  <a:latin typeface="+mn-lt"/>
                </a:rPr>
                <a:t>■ </a:t>
              </a:r>
              <a:r>
                <a:rPr lang="en-US" sz="1600" dirty="0" smtClean="0">
                  <a:latin typeface="+mn-lt"/>
                </a:rPr>
                <a:t>1) Students are </a:t>
              </a:r>
              <a:r>
                <a:rPr lang="en-US" sz="1600" b="1" i="1" dirty="0" smtClean="0">
                  <a:latin typeface="+mn-lt"/>
                </a:rPr>
                <a:t>enrolled </a:t>
              </a:r>
              <a:r>
                <a:rPr lang="en-US" sz="1600" i="1" dirty="0" smtClean="0">
                  <a:latin typeface="+mn-lt"/>
                </a:rPr>
                <a:t>to a school. </a:t>
              </a:r>
            </a:p>
            <a:p>
              <a:r>
                <a:rPr lang="en-US" sz="1600" dirty="0" smtClean="0">
                  <a:solidFill>
                    <a:srgbClr val="7030A0"/>
                  </a:solidFill>
                  <a:latin typeface="+mn-lt"/>
                </a:rPr>
                <a:t>■ </a:t>
              </a:r>
              <a:r>
                <a:rPr lang="en-US" sz="1600" dirty="0" smtClean="0">
                  <a:latin typeface="+mn-lt"/>
                </a:rPr>
                <a:t>2) Students are </a:t>
              </a:r>
              <a:r>
                <a:rPr lang="en-US" sz="1600" b="1" i="1" dirty="0" smtClean="0">
                  <a:latin typeface="+mn-lt"/>
                </a:rPr>
                <a:t>registered </a:t>
              </a:r>
              <a:r>
                <a:rPr lang="en-US" sz="1600" i="1" dirty="0" smtClean="0">
                  <a:latin typeface="+mn-lt"/>
                </a:rPr>
                <a:t>for a test administration.</a:t>
              </a:r>
            </a:p>
          </p:txBody>
        </p:sp>
        <p:sp>
          <p:nvSpPr>
            <p:cNvPr id="15" name="Rectangle 14"/>
            <p:cNvSpPr/>
            <p:nvPr/>
          </p:nvSpPr>
          <p:spPr>
            <a:xfrm>
              <a:off x="5165734" y="6065650"/>
              <a:ext cx="4572000" cy="584775"/>
            </a:xfrm>
            <a:prstGeom prst="rect">
              <a:avLst/>
            </a:prstGeom>
          </p:spPr>
          <p:txBody>
            <a:bodyPr>
              <a:spAutoFit/>
            </a:bodyPr>
            <a:lstStyle/>
            <a:p>
              <a:r>
                <a:rPr lang="en-US" sz="1600" dirty="0">
                  <a:solidFill>
                    <a:srgbClr val="7030A0"/>
                  </a:solidFill>
                  <a:latin typeface="+mn-lt"/>
                </a:rPr>
                <a:t>■</a:t>
              </a:r>
              <a:r>
                <a:rPr lang="en-US" sz="1600" dirty="0">
                  <a:solidFill>
                    <a:schemeClr val="tx2"/>
                  </a:solidFill>
                  <a:latin typeface="+mn-lt"/>
                </a:rPr>
                <a:t> </a:t>
              </a:r>
              <a:r>
                <a:rPr lang="en-US" sz="1600" dirty="0" smtClean="0">
                  <a:latin typeface="+mn-lt"/>
                </a:rPr>
                <a:t>3) Students </a:t>
              </a:r>
              <a:r>
                <a:rPr lang="en-US" sz="1600" dirty="0">
                  <a:latin typeface="+mn-lt"/>
                </a:rPr>
                <a:t>are </a:t>
              </a:r>
              <a:r>
                <a:rPr lang="en-US" sz="1600" b="1" i="1" dirty="0">
                  <a:latin typeface="+mn-lt"/>
                </a:rPr>
                <a:t>assigned</a:t>
              </a:r>
              <a:r>
                <a:rPr lang="en-US" sz="1600" i="1" dirty="0">
                  <a:latin typeface="+mn-lt"/>
                </a:rPr>
                <a:t> to a registration </a:t>
              </a:r>
              <a:r>
                <a:rPr lang="en-US" sz="1600" i="1" dirty="0" smtClean="0">
                  <a:latin typeface="+mn-lt"/>
                </a:rPr>
                <a:t>class.</a:t>
              </a:r>
              <a:endParaRPr lang="en-US" sz="1600" i="1" dirty="0">
                <a:latin typeface="+mn-lt"/>
              </a:endParaRPr>
            </a:p>
            <a:p>
              <a:r>
                <a:rPr lang="en-US" sz="1600" dirty="0">
                  <a:solidFill>
                    <a:srgbClr val="7030A0"/>
                  </a:solidFill>
                  <a:latin typeface="+mn-lt"/>
                </a:rPr>
                <a:t>■</a:t>
              </a:r>
              <a:r>
                <a:rPr lang="en-US" sz="1600" dirty="0">
                  <a:solidFill>
                    <a:schemeClr val="tx2"/>
                  </a:solidFill>
                  <a:latin typeface="+mn-lt"/>
                </a:rPr>
                <a:t> </a:t>
              </a:r>
              <a:r>
                <a:rPr lang="en-US" sz="1600" dirty="0" smtClean="0">
                  <a:latin typeface="+mn-lt"/>
                </a:rPr>
                <a:t>4) Students </a:t>
              </a:r>
              <a:r>
                <a:rPr lang="en-US" sz="1600" dirty="0">
                  <a:latin typeface="+mn-lt"/>
                </a:rPr>
                <a:t>are </a:t>
              </a:r>
              <a:r>
                <a:rPr lang="en-US" sz="1600" b="1" i="1" dirty="0">
                  <a:latin typeface="+mn-lt"/>
                </a:rPr>
                <a:t>assigned</a:t>
              </a:r>
              <a:r>
                <a:rPr lang="en-US" sz="1600" i="1" dirty="0">
                  <a:latin typeface="+mn-lt"/>
                </a:rPr>
                <a:t> to a test.</a:t>
              </a:r>
              <a:endParaRPr lang="en-US" sz="1600" dirty="0">
                <a:latin typeface="+mn-lt"/>
              </a:endParaRPr>
            </a:p>
          </p:txBody>
        </p:sp>
      </p:grpSp>
    </p:spTree>
    <p:extLst>
      <p:ext uri="{BB962C8B-B14F-4D97-AF65-F5344CB8AC3E}">
        <p14:creationId xmlns:p14="http://schemas.microsoft.com/office/powerpoint/2010/main" val="28616112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fade">
                                      <p:cBhvr>
                                        <p:cTn id="13" dur="500"/>
                                        <p:tgtEl>
                                          <p:spTgt spid="205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2052"/>
                                        </p:tgtEl>
                                      </p:cBhvr>
                                    </p:animEffect>
                                    <p:set>
                                      <p:cBhvr>
                                        <p:cTn id="18" dur="1" fill="hold">
                                          <p:stCondLst>
                                            <p:cond delay="499"/>
                                          </p:stCondLst>
                                        </p:cTn>
                                        <p:tgtEl>
                                          <p:spTgt spid="205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3"/>
                                        </p:tgtEl>
                                      </p:cBhvr>
                                    </p:animEffect>
                                    <p:set>
                                      <p:cBhvr>
                                        <p:cTn id="28" dur="1" fill="hold">
                                          <p:stCondLst>
                                            <p:cond delay="499"/>
                                          </p:stCondLst>
                                        </p:cTn>
                                        <p:tgtEl>
                                          <p:spTgt spid="3"/>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054"/>
                                        </p:tgtEl>
                                        <p:attrNameLst>
                                          <p:attrName>style.visibility</p:attrName>
                                        </p:attrNameLst>
                                      </p:cBhvr>
                                      <p:to>
                                        <p:strVal val="visible"/>
                                      </p:to>
                                    </p:set>
                                    <p:animEffect transition="in" filter="fade">
                                      <p:cBhvr>
                                        <p:cTn id="33" dur="500"/>
                                        <p:tgtEl>
                                          <p:spTgt spid="205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500"/>
                                        <p:tgtEl>
                                          <p:spTgt spid="2054"/>
                                        </p:tgtEl>
                                      </p:cBhvr>
                                    </p:animEffect>
                                    <p:set>
                                      <p:cBhvr>
                                        <p:cTn id="38" dur="1" fill="hold">
                                          <p:stCondLst>
                                            <p:cond delay="499"/>
                                          </p:stCondLst>
                                        </p:cTn>
                                        <p:tgtEl>
                                          <p:spTgt spid="205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055"/>
                                        </p:tgtEl>
                                        <p:attrNameLst>
                                          <p:attrName>style.visibility</p:attrName>
                                        </p:attrNameLst>
                                      </p:cBhvr>
                                      <p:to>
                                        <p:strVal val="visible"/>
                                      </p:to>
                                    </p:set>
                                    <p:animEffect transition="in" filter="fade">
                                      <p:cBhvr>
                                        <p:cTn id="43" dur="500"/>
                                        <p:tgtEl>
                                          <p:spTgt spid="205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2971800"/>
            <a:ext cx="9144000" cy="533400"/>
          </a:xfrm>
        </p:spPr>
        <p:txBody>
          <a:bodyPr/>
          <a:lstStyle/>
          <a:p>
            <a:pPr marL="0" indent="0" algn="ctr">
              <a:buNone/>
            </a:pPr>
            <a:r>
              <a:rPr lang="en-US" sz="2800" b="1" dirty="0" smtClean="0">
                <a:latin typeface="+mj-lt"/>
                <a:ea typeface="ＭＳ Ｐゴシック" pitchFamily="34" charset="-128"/>
              </a:rPr>
              <a:t>Part II: Test Administration Training</a:t>
            </a:r>
            <a:endParaRPr lang="en-US" sz="2800" b="1" dirty="0">
              <a:latin typeface="+mj-lt"/>
              <a:ea typeface="ＭＳ Ｐゴシック" pitchFamily="34" charset="-128"/>
            </a:endParaRPr>
          </a:p>
        </p:txBody>
      </p:sp>
      <p:sp>
        <p:nvSpPr>
          <p:cNvPr id="3" name="Slide Number Placeholder 2"/>
          <p:cNvSpPr>
            <a:spLocks noGrp="1"/>
          </p:cNvSpPr>
          <p:nvPr>
            <p:ph type="sldNum" sz="quarter" idx="10"/>
          </p:nvPr>
        </p:nvSpPr>
        <p:spPr>
          <a:xfrm>
            <a:off x="-3544" y="6569075"/>
            <a:ext cx="609600" cy="288925"/>
          </a:xfrm>
          <a:ln/>
        </p:spPr>
        <p:txBody>
          <a:bodyPr wrap="square" lIns="89879" tIns="44940" rIns="89879" bIns="44940">
            <a:normAutofit/>
          </a:bodyPr>
          <a:lstStyle/>
          <a:p>
            <a:pPr>
              <a:defRPr/>
            </a:pPr>
            <a:fld id="{F53EAB4E-B152-44CE-8C23-C6686266861F}" type="slidenum">
              <a:rPr lang="en-US" sz="1000">
                <a:solidFill>
                  <a:sysClr val="windowText" lastClr="000000"/>
                </a:solidFill>
              </a:rPr>
              <a:pPr>
                <a:defRPr/>
              </a:pPr>
              <a:t>3</a:t>
            </a:fld>
            <a:endParaRPr lang="en-US" sz="1000" dirty="0">
              <a:solidFill>
                <a:sysClr val="windowText" lastClr="000000"/>
              </a:solidFill>
            </a:endParaRPr>
          </a:p>
        </p:txBody>
      </p:sp>
      <p:sp>
        <p:nvSpPr>
          <p:cNvPr id="4" name="Title 3"/>
          <p:cNvSpPr>
            <a:spLocks noGrp="1"/>
          </p:cNvSpPr>
          <p:nvPr>
            <p:ph type="title"/>
          </p:nvPr>
        </p:nvSpPr>
        <p:spPr/>
        <p:txBody>
          <a:bodyPr/>
          <a:lstStyle/>
          <a:p>
            <a:r>
              <a:rPr lang="en-US" dirty="0" smtClean="0"/>
              <a:t>Part II: Test Administration Training</a:t>
            </a:r>
            <a:endParaRPr lang="en-US" dirty="0"/>
          </a:p>
        </p:txBody>
      </p:sp>
    </p:spTree>
    <p:extLst>
      <p:ext uri="{BB962C8B-B14F-4D97-AF65-F5344CB8AC3E}">
        <p14:creationId xmlns:p14="http://schemas.microsoft.com/office/powerpoint/2010/main" val="3072008371"/>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2601900"/>
            <a:ext cx="7772400" cy="1362075"/>
          </a:xfrm>
        </p:spPr>
        <p:txBody>
          <a:bodyPr/>
          <a:lstStyle/>
          <a:p>
            <a:pPr algn="ctr"/>
            <a:r>
              <a:rPr lang="en-US" sz="2800" cap="none" dirty="0" smtClean="0"/>
              <a:t>Test Setup</a:t>
            </a:r>
            <a:endParaRPr lang="en-US" sz="2800" cap="none" dirty="0"/>
          </a:p>
        </p:txBody>
      </p:sp>
      <p:sp>
        <p:nvSpPr>
          <p:cNvPr id="5" name="Slide Number Placeholder 4"/>
          <p:cNvSpPr>
            <a:spLocks noGrp="1"/>
          </p:cNvSpPr>
          <p:nvPr>
            <p:ph type="sldNum" sz="quarter" idx="11"/>
          </p:nvPr>
        </p:nvSpPr>
        <p:spPr>
          <a:ln/>
        </p:spPr>
        <p:txBody>
          <a:bodyPr wrap="square" lIns="89879" tIns="44940" rIns="89879" bIns="44940">
            <a:normAutofit/>
          </a:bodyPr>
          <a:lstStyle/>
          <a:p>
            <a:pPr>
              <a:defRPr/>
            </a:pPr>
            <a:fld id="{77AA75F5-4E70-4088-8BEA-CA2EC0287C4E}" type="slidenum">
              <a:rPr lang="en-US" sz="1000" smtClean="0"/>
              <a:pPr>
                <a:defRPr/>
              </a:pPr>
              <a:t>30</a:t>
            </a:fld>
            <a:endParaRPr lang="en-US" sz="1000"/>
          </a:p>
        </p:txBody>
      </p:sp>
    </p:spTree>
    <p:extLst>
      <p:ext uri="{BB962C8B-B14F-4D97-AF65-F5344CB8AC3E}">
        <p14:creationId xmlns:p14="http://schemas.microsoft.com/office/powerpoint/2010/main" val="1154712950"/>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284219"/>
            <a:ext cx="7781544" cy="42689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6867" name="Text Box 9"/>
          <p:cNvSpPr txBox="1">
            <a:spLocks noChangeArrowheads="1"/>
          </p:cNvSpPr>
          <p:nvPr/>
        </p:nvSpPr>
        <p:spPr bwMode="auto">
          <a:xfrm>
            <a:off x="329183" y="1764792"/>
            <a:ext cx="86685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i="1" dirty="0" smtClean="0">
                <a:solidFill>
                  <a:prstClr val="black"/>
                </a:solidFill>
                <a:latin typeface="Calibri"/>
              </a:rPr>
              <a:t>Test Setup </a:t>
            </a:r>
            <a:r>
              <a:rPr lang="en-US" sz="2000" dirty="0" smtClean="0">
                <a:solidFill>
                  <a:prstClr val="black"/>
                </a:solidFill>
                <a:latin typeface="Calibri"/>
              </a:rPr>
              <a:t>activities help you to prepare for both paper and online testing.</a:t>
            </a:r>
            <a:endParaRPr lang="en-US" sz="2000" b="1" dirty="0">
              <a:solidFill>
                <a:srgbClr val="1F497D"/>
              </a:solidFill>
              <a:latin typeface="Calibri"/>
            </a:endParaRPr>
          </a:p>
        </p:txBody>
      </p:sp>
      <p:sp>
        <p:nvSpPr>
          <p:cNvPr id="6" name="Rectangle 5"/>
          <p:cNvSpPr>
            <a:spLocks noChangeArrowheads="1"/>
          </p:cNvSpPr>
          <p:nvPr/>
        </p:nvSpPr>
        <p:spPr bwMode="auto">
          <a:xfrm>
            <a:off x="2914963" y="3764387"/>
            <a:ext cx="469505" cy="137160"/>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2" name="Title 1"/>
          <p:cNvSpPr>
            <a:spLocks noGrp="1"/>
          </p:cNvSpPr>
          <p:nvPr>
            <p:ph type="title"/>
          </p:nvPr>
        </p:nvSpPr>
        <p:spPr/>
        <p:txBody>
          <a:bodyPr/>
          <a:lstStyle/>
          <a:p>
            <a:r>
              <a:rPr lang="en-US" dirty="0"/>
              <a:t>Test Setup</a:t>
            </a:r>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1176" y="3505200"/>
            <a:ext cx="5676900" cy="22193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31</a:t>
            </a:fld>
            <a:endParaRPr lang="en-US" dirty="0"/>
          </a:p>
        </p:txBody>
      </p:sp>
    </p:spTree>
    <p:extLst>
      <p:ext uri="{BB962C8B-B14F-4D97-AF65-F5344CB8AC3E}">
        <p14:creationId xmlns:p14="http://schemas.microsoft.com/office/powerpoint/2010/main" val="23883295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fade">
                                      <p:cBhvr>
                                        <p:cTn id="13"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Order Additional Materials</a:t>
            </a:r>
          </a:p>
        </p:txBody>
      </p:sp>
      <p:sp>
        <p:nvSpPr>
          <p:cNvPr id="6" name="Content Placeholder 5"/>
          <p:cNvSpPr txBox="1">
            <a:spLocks/>
          </p:cNvSpPr>
          <p:nvPr/>
        </p:nvSpPr>
        <p:spPr>
          <a:xfrm>
            <a:off x="457200" y="2790701"/>
            <a:ext cx="8229600" cy="3891612"/>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2000" dirty="0" smtClean="0"/>
              <a:t>Orders can be submitted by users with the following roles: </a:t>
            </a:r>
          </a:p>
          <a:p>
            <a:pPr lvl="1" fontAlgn="auto">
              <a:spcAft>
                <a:spcPts val="0"/>
              </a:spcAft>
            </a:pPr>
            <a:r>
              <a:rPr lang="en-US" sz="1800" dirty="0" smtClean="0"/>
              <a:t>LEA/District Test Coordinator</a:t>
            </a:r>
          </a:p>
          <a:p>
            <a:pPr lvl="1" fontAlgn="auto">
              <a:spcAft>
                <a:spcPts val="0"/>
              </a:spcAft>
            </a:pPr>
            <a:r>
              <a:rPr lang="en-US" sz="1800" dirty="0" smtClean="0"/>
              <a:t>Non-School/Institution Test Coordinator</a:t>
            </a:r>
          </a:p>
          <a:p>
            <a:pPr lvl="1" fontAlgn="auto">
              <a:spcAft>
                <a:spcPts val="0"/>
              </a:spcAft>
            </a:pPr>
            <a:r>
              <a:rPr lang="en-US" sz="1800" dirty="0" smtClean="0"/>
              <a:t>School/Institution Test Coordinator.</a:t>
            </a:r>
          </a:p>
          <a:p>
            <a:pPr marL="457200" lvl="1" indent="0" fontAlgn="auto">
              <a:spcAft>
                <a:spcPts val="0"/>
              </a:spcAft>
              <a:buNone/>
            </a:pPr>
            <a:endParaRPr lang="en-US" sz="1800" dirty="0"/>
          </a:p>
          <a:p>
            <a:pPr fontAlgn="auto">
              <a:spcAft>
                <a:spcPts val="0"/>
              </a:spcAft>
            </a:pPr>
            <a:r>
              <a:rPr lang="en-US" sz="2000" dirty="0"/>
              <a:t>Ordering additional materials is a three-step process. </a:t>
            </a:r>
          </a:p>
          <a:p>
            <a:pPr lvl="1" fontAlgn="auto">
              <a:spcAft>
                <a:spcPts val="0"/>
              </a:spcAft>
            </a:pPr>
            <a:r>
              <a:rPr lang="en-US" sz="1800" dirty="0" smtClean="0"/>
              <a:t>Verify the </a:t>
            </a:r>
            <a:r>
              <a:rPr lang="en-US" sz="1800" dirty="0"/>
              <a:t>shipping information is correct. If it is not correct, contact your State Field Test Contact. </a:t>
            </a:r>
            <a:endParaRPr lang="en-US" sz="1800" dirty="0" smtClean="0"/>
          </a:p>
          <a:p>
            <a:pPr lvl="1" fontAlgn="auto">
              <a:spcAft>
                <a:spcPts val="0"/>
              </a:spcAft>
            </a:pPr>
            <a:r>
              <a:rPr lang="en-US" sz="1800" dirty="0" smtClean="0"/>
              <a:t>Enter </a:t>
            </a:r>
            <a:r>
              <a:rPr lang="en-US" sz="1800" dirty="0"/>
              <a:t>a quantity in the </a:t>
            </a:r>
            <a:r>
              <a:rPr lang="en-US" sz="1800" i="1" dirty="0"/>
              <a:t>Quantity</a:t>
            </a:r>
            <a:r>
              <a:rPr lang="en-US" sz="1800" dirty="0"/>
              <a:t> column for each type of </a:t>
            </a:r>
            <a:r>
              <a:rPr lang="en-US" sz="1800" dirty="0" smtClean="0"/>
              <a:t>material </a:t>
            </a:r>
            <a:r>
              <a:rPr lang="en-US" sz="1800" dirty="0"/>
              <a:t>that you want to order. </a:t>
            </a:r>
            <a:endParaRPr lang="en-US" sz="1800" dirty="0" smtClean="0"/>
          </a:p>
          <a:p>
            <a:pPr lvl="1" fontAlgn="auto">
              <a:spcAft>
                <a:spcPts val="0"/>
              </a:spcAft>
            </a:pPr>
            <a:r>
              <a:rPr lang="en-US" sz="1800" dirty="0" smtClean="0"/>
              <a:t>Review </a:t>
            </a:r>
            <a:r>
              <a:rPr lang="en-US" sz="1800" dirty="0"/>
              <a:t>the order, and then click </a:t>
            </a:r>
            <a:r>
              <a:rPr lang="en-US" sz="1800" b="1" i="1" dirty="0"/>
              <a:t>Save</a:t>
            </a:r>
            <a:r>
              <a:rPr lang="en-US" sz="1800" dirty="0"/>
              <a:t> to complete the ordering process</a:t>
            </a:r>
            <a:r>
              <a:rPr lang="en-US" sz="1800" dirty="0" smtClean="0"/>
              <a:t>.</a:t>
            </a:r>
          </a:p>
          <a:p>
            <a:pPr fontAlgn="auto">
              <a:spcAft>
                <a:spcPts val="0"/>
              </a:spcAft>
            </a:pPr>
            <a:endParaRPr lang="en-US" dirty="0" smtClean="0"/>
          </a:p>
          <a:p>
            <a:pPr fontAlgn="auto">
              <a:spcAft>
                <a:spcPts val="0"/>
              </a:spcAft>
            </a:pPr>
            <a:endParaRPr lang="en-US" dirty="0"/>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a:latin typeface="+mn-lt"/>
              </a:rPr>
              <a:t>Use </a:t>
            </a:r>
            <a:r>
              <a:rPr lang="en-US" sz="2000" i="1" dirty="0">
                <a:latin typeface="+mn-lt"/>
              </a:rPr>
              <a:t>Order Additional Materials and </a:t>
            </a:r>
            <a:r>
              <a:rPr lang="en-US" sz="2000" i="1" dirty="0" smtClean="0">
                <a:latin typeface="+mn-lt"/>
              </a:rPr>
              <a:t>Tracking </a:t>
            </a:r>
            <a:r>
              <a:rPr lang="en-US" sz="2000" dirty="0">
                <a:latin typeface="+mn-lt"/>
              </a:rPr>
              <a:t>to order additional paper materials than originally provided in your initial distribution. </a:t>
            </a:r>
          </a:p>
        </p:txBody>
      </p:sp>
      <p:sp>
        <p:nvSpPr>
          <p:cNvPr id="7" name="Slide Number Placeholder 6"/>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32</a:t>
            </a:fld>
            <a:endParaRPr lang="en-US" sz="1000" dirty="0">
              <a:solidFill>
                <a:sysClr val="windowText" lastClr="000000"/>
              </a:solidFill>
            </a:endParaRPr>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704088" y="2925841"/>
            <a:ext cx="7781544" cy="2594885"/>
            <a:chOff x="704088" y="3151466"/>
            <a:chExt cx="7781544" cy="2594885"/>
          </a:xfrm>
        </p:grpSpPr>
        <p:grpSp>
          <p:nvGrpSpPr>
            <p:cNvPr id="3" name="Group 3"/>
            <p:cNvGrpSpPr/>
            <p:nvPr/>
          </p:nvGrpSpPr>
          <p:grpSpPr>
            <a:xfrm>
              <a:off x="704088" y="3151466"/>
              <a:ext cx="7781544" cy="2594885"/>
              <a:chOff x="538425" y="2862263"/>
              <a:chExt cx="7781544" cy="2594885"/>
            </a:xfrm>
          </p:grpSpPr>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425" y="2862263"/>
                <a:ext cx="7781544" cy="76783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84"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425" y="3630094"/>
                <a:ext cx="7781544" cy="182705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sp>
          <p:nvSpPr>
            <p:cNvPr id="11" name="Rectangle 10"/>
            <p:cNvSpPr>
              <a:spLocks noChangeArrowheads="1"/>
            </p:cNvSpPr>
            <p:nvPr/>
          </p:nvSpPr>
          <p:spPr bwMode="auto">
            <a:xfrm>
              <a:off x="7445124" y="4777570"/>
              <a:ext cx="938851" cy="886951"/>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grpSp>
      <p:sp>
        <p:nvSpPr>
          <p:cNvPr id="5" name="Title 4"/>
          <p:cNvSpPr>
            <a:spLocks noGrp="1"/>
          </p:cNvSpPr>
          <p:nvPr>
            <p:ph type="title"/>
          </p:nvPr>
        </p:nvSpPr>
        <p:spPr/>
        <p:txBody>
          <a:bodyPr/>
          <a:lstStyle/>
          <a:p>
            <a:r>
              <a:rPr lang="en-US" dirty="0"/>
              <a:t>Order Additional Materials</a:t>
            </a:r>
          </a:p>
        </p:txBody>
      </p:sp>
      <p:sp>
        <p:nvSpPr>
          <p:cNvPr id="20"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smtClean="0">
                <a:latin typeface="+mn-lt"/>
              </a:rPr>
              <a:t>Review orders carefully; quantities should take into account if materials are packaged singly or in packs of 5 or more. </a:t>
            </a:r>
            <a:endParaRPr lang="en-US" sz="2000" dirty="0">
              <a:latin typeface="+mn-lt"/>
            </a:endParaRPr>
          </a:p>
        </p:txBody>
      </p:sp>
      <p:sp>
        <p:nvSpPr>
          <p:cNvPr id="7" name="TextBox 6"/>
          <p:cNvSpPr txBox="1"/>
          <p:nvPr/>
        </p:nvSpPr>
        <p:spPr>
          <a:xfrm>
            <a:off x="1163781" y="4900420"/>
            <a:ext cx="356260" cy="261610"/>
          </a:xfrm>
          <a:prstGeom prst="rect">
            <a:avLst/>
          </a:prstGeom>
          <a:noFill/>
        </p:spPr>
        <p:txBody>
          <a:bodyPr wrap="square" rtlCol="0">
            <a:spAutoFit/>
          </a:bodyPr>
          <a:lstStyle/>
          <a:p>
            <a:r>
              <a:rPr lang="en-US" sz="1050" dirty="0" smtClean="0"/>
              <a:t>5</a:t>
            </a:r>
            <a:endParaRPr lang="en-US" sz="1050" dirty="0"/>
          </a:p>
        </p:txBody>
      </p:sp>
      <p:sp>
        <p:nvSpPr>
          <p:cNvPr id="12" name="Slide Number Placeholder 11"/>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33</a:t>
            </a:fld>
            <a:endParaRPr lang="en-US" sz="1000" dirty="0">
              <a:solidFill>
                <a:sysClr val="windowText" lastClr="00000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Shipment Tracking</a:t>
            </a:r>
          </a:p>
        </p:txBody>
      </p:sp>
      <p:sp>
        <p:nvSpPr>
          <p:cNvPr id="7"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i="1" dirty="0" smtClean="0">
                <a:latin typeface="+mn-lt"/>
              </a:rPr>
              <a:t>Order </a:t>
            </a:r>
            <a:r>
              <a:rPr lang="en-US" sz="2000" i="1" dirty="0">
                <a:latin typeface="+mn-lt"/>
              </a:rPr>
              <a:t>Additional Materials and Tracking </a:t>
            </a:r>
            <a:r>
              <a:rPr lang="en-US" sz="2000" dirty="0" smtClean="0">
                <a:latin typeface="+mn-lt"/>
              </a:rPr>
              <a:t>is also used to </a:t>
            </a:r>
            <a:r>
              <a:rPr lang="en-US" sz="2000" dirty="0">
                <a:latin typeface="+mn-lt"/>
              </a:rPr>
              <a:t>check on the status of existing orders and track order shipments. </a:t>
            </a:r>
          </a:p>
        </p:txBody>
      </p:sp>
      <p:pic>
        <p:nvPicPr>
          <p:cNvPr id="4104"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843540"/>
            <a:ext cx="7808976" cy="220801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Slide Number Placeholder 5"/>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34</a:t>
            </a:fld>
            <a:endParaRPr lang="en-US" sz="1000" dirty="0">
              <a:solidFill>
                <a:sysClr val="windowText" lastClr="000000"/>
              </a:solidFill>
            </a:endParaRP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Creating a TestNav Configuration</a:t>
            </a:r>
            <a:endParaRPr lang="en-US" dirty="0"/>
          </a:p>
        </p:txBody>
      </p:sp>
      <p:sp>
        <p:nvSpPr>
          <p:cNvPr id="4" name="Slide Number Placeholder 3"/>
          <p:cNvSpPr>
            <a:spLocks noGrp="1"/>
          </p:cNvSpPr>
          <p:nvPr>
            <p:ph type="sldNum" sz="quarter" idx="10"/>
          </p:nvPr>
        </p:nvSpPr>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35</a:t>
            </a:fld>
            <a:endParaRPr lang="en-US" sz="1000" dirty="0">
              <a:solidFill>
                <a:sysClr val="windowText" lastClr="000000"/>
              </a:solidFill>
            </a:endParaRPr>
          </a:p>
        </p:txBody>
      </p:sp>
      <p:pic>
        <p:nvPicPr>
          <p:cNvPr id="1026" name="Picture 2"/>
          <p:cNvPicPr>
            <a:picLocks noChangeAspect="1" noChangeArrowheads="1"/>
          </p:cNvPicPr>
          <p:nvPr/>
        </p:nvPicPr>
        <p:blipFill>
          <a:blip r:embed="rId3" cstate="print"/>
          <a:srcRect/>
          <a:stretch>
            <a:fillRect/>
          </a:stretch>
        </p:blipFill>
        <p:spPr bwMode="auto">
          <a:xfrm>
            <a:off x="990600" y="1752600"/>
            <a:ext cx="6781800" cy="4880648"/>
          </a:xfrm>
          <a:prstGeom prst="rect">
            <a:avLst/>
          </a:prstGeom>
          <a:noFill/>
          <a:ln w="9525">
            <a:solidFill>
              <a:schemeClr val="accent1"/>
            </a:solidFill>
            <a:miter lim="800000"/>
            <a:headEnd/>
            <a:tailEnd/>
          </a:ln>
        </p:spPr>
      </p:pic>
    </p:spTree>
    <p:extLst>
      <p:ext uri="{BB962C8B-B14F-4D97-AF65-F5344CB8AC3E}">
        <p14:creationId xmlns:p14="http://schemas.microsoft.com/office/powerpoint/2010/main" val="3835385616"/>
      </p:ext>
    </p:extLst>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dirty="0" smtClean="0">
                <a:ea typeface="ＭＳ Ｐゴシック" charset="0"/>
              </a:rPr>
              <a:t>PearsonAccess Test Setup: </a:t>
            </a:r>
            <a:br>
              <a:rPr lang="en-US" dirty="0" smtClean="0">
                <a:ea typeface="ＭＳ Ｐゴシック" charset="0"/>
              </a:rPr>
            </a:br>
            <a:r>
              <a:rPr lang="en-US" dirty="0" smtClean="0">
                <a:ea typeface="ＭＳ Ｐゴシック" charset="0"/>
              </a:rPr>
              <a:t>Configure TestNav</a:t>
            </a:r>
            <a:endParaRPr lang="en-US" dirty="0">
              <a:ea typeface="ＭＳ Ｐゴシック" charset="0"/>
            </a:endParaRPr>
          </a:p>
        </p:txBody>
      </p:sp>
      <p:pic>
        <p:nvPicPr>
          <p:cNvPr id="3072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2209800"/>
            <a:ext cx="6904038" cy="161925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11" name="Slide Number Placeholder 3"/>
          <p:cNvSpPr>
            <a:spLocks noGrp="1"/>
          </p:cNvSpPr>
          <p:nvPr>
            <p:ph type="sldNum" sz="quarter" idx="10"/>
          </p:nvPr>
        </p:nvSpPr>
        <p:spPr>
          <a:xfrm>
            <a:off x="0" y="6556375"/>
            <a:ext cx="609600" cy="288925"/>
          </a:xfrm>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36</a:t>
            </a:fld>
            <a:endParaRPr lang="en-US" sz="1000" dirty="0">
              <a:solidFill>
                <a:sysClr val="windowText" lastClr="000000"/>
              </a:solidFill>
            </a:endParaRPr>
          </a:p>
        </p:txBody>
      </p:sp>
      <p:sp>
        <p:nvSpPr>
          <p:cNvPr id="6" name="Rectangle 5"/>
          <p:cNvSpPr/>
          <p:nvPr/>
        </p:nvSpPr>
        <p:spPr>
          <a:xfrm>
            <a:off x="990600" y="2819400"/>
            <a:ext cx="1447800"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0600" y="4495800"/>
            <a:ext cx="6858000" cy="133577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33400" y="1752600"/>
            <a:ext cx="3007362" cy="400110"/>
          </a:xfrm>
          <a:prstGeom prst="rect">
            <a:avLst/>
          </a:prstGeom>
          <a:noFill/>
        </p:spPr>
        <p:txBody>
          <a:bodyPr wrap="none" rtlCol="0">
            <a:spAutoFit/>
          </a:bodyPr>
          <a:lstStyle/>
          <a:p>
            <a:r>
              <a:rPr lang="en-US" sz="2000" dirty="0" smtClean="0">
                <a:latin typeface="+mj-lt"/>
              </a:rPr>
              <a:t>New TestNav Configuration</a:t>
            </a:r>
            <a:endParaRPr lang="en-US" sz="2000" dirty="0">
              <a:latin typeface="+mj-lt"/>
            </a:endParaRPr>
          </a:p>
        </p:txBody>
      </p:sp>
      <p:sp>
        <p:nvSpPr>
          <p:cNvPr id="9" name="TextBox 8"/>
          <p:cNvSpPr txBox="1"/>
          <p:nvPr/>
        </p:nvSpPr>
        <p:spPr>
          <a:xfrm>
            <a:off x="533400" y="4019490"/>
            <a:ext cx="3250762" cy="400110"/>
          </a:xfrm>
          <a:prstGeom prst="rect">
            <a:avLst/>
          </a:prstGeom>
          <a:noFill/>
        </p:spPr>
        <p:txBody>
          <a:bodyPr wrap="none" rtlCol="0">
            <a:spAutoFit/>
          </a:bodyPr>
          <a:lstStyle/>
          <a:p>
            <a:r>
              <a:rPr lang="en-US" sz="2000" dirty="0" smtClean="0">
                <a:latin typeface="+mj-lt"/>
              </a:rPr>
              <a:t>Provide a configuration name</a:t>
            </a:r>
            <a:endParaRPr lang="en-US" sz="2000" dirty="0">
              <a:latin typeface="+mj-lt"/>
            </a:endParaRPr>
          </a:p>
        </p:txBody>
      </p:sp>
    </p:spTree>
    <p:extLst>
      <p:ext uri="{BB962C8B-B14F-4D97-AF65-F5344CB8AC3E}">
        <p14:creationId xmlns:p14="http://schemas.microsoft.com/office/powerpoint/2010/main" val="4293829181"/>
      </p:ext>
    </p:extLst>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2819400" y="0"/>
            <a:ext cx="5905500" cy="1219200"/>
          </a:xfrm>
        </p:spPr>
        <p:txBody>
          <a:bodyPr/>
          <a:lstStyle/>
          <a:p>
            <a:pPr eaLnBrk="1" hangingPunct="1"/>
            <a:r>
              <a:rPr lang="en-US" dirty="0" smtClean="0">
                <a:ea typeface="ＭＳ Ｐゴシック" charset="0"/>
              </a:rPr>
              <a:t>PearsonAccess </a:t>
            </a:r>
            <a:r>
              <a:rPr lang="en-US" dirty="0">
                <a:ea typeface="ＭＳ Ｐゴシック" charset="0"/>
              </a:rPr>
              <a:t>Test Setup: </a:t>
            </a:r>
            <a:r>
              <a:rPr lang="en-US" dirty="0" smtClean="0">
                <a:ea typeface="ＭＳ Ｐゴシック" charset="0"/>
              </a:rPr>
              <a:t/>
            </a:r>
            <a:br>
              <a:rPr lang="en-US" dirty="0" smtClean="0">
                <a:ea typeface="ＭＳ Ｐゴシック" charset="0"/>
              </a:rPr>
            </a:br>
            <a:r>
              <a:rPr lang="en-US" dirty="0" smtClean="0">
                <a:ea typeface="ＭＳ Ｐゴシック" charset="0"/>
              </a:rPr>
              <a:t>Configure </a:t>
            </a:r>
            <a:r>
              <a:rPr lang="en-US" dirty="0">
                <a:ea typeface="ＭＳ Ｐゴシック" charset="0"/>
              </a:rPr>
              <a:t>TestNav</a:t>
            </a:r>
          </a:p>
        </p:txBody>
      </p:sp>
      <p:pic>
        <p:nvPicPr>
          <p:cNvPr id="430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41352"/>
          <a:stretch>
            <a:fillRect/>
          </a:stretch>
        </p:blipFill>
        <p:spPr bwMode="auto">
          <a:xfrm>
            <a:off x="408035" y="2590800"/>
            <a:ext cx="8431165" cy="266700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6" name="Slide Number Placeholder 3"/>
          <p:cNvSpPr>
            <a:spLocks noGrp="1"/>
          </p:cNvSpPr>
          <p:nvPr>
            <p:ph type="sldNum" sz="quarter" idx="10"/>
          </p:nvPr>
        </p:nvSpPr>
        <p:spPr>
          <a:xfrm>
            <a:off x="0" y="6556375"/>
            <a:ext cx="609600" cy="288925"/>
          </a:xfrm>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37</a:t>
            </a:fld>
            <a:endParaRPr lang="en-US" sz="1000" dirty="0">
              <a:solidFill>
                <a:sysClr val="windowText" lastClr="000000"/>
              </a:solidFill>
            </a:endParaRPr>
          </a:p>
        </p:txBody>
      </p:sp>
      <p:sp>
        <p:nvSpPr>
          <p:cNvPr id="5" name="Text Box 9"/>
          <p:cNvSpPr txBox="1">
            <a:spLocks noChangeArrowheads="1"/>
          </p:cNvSpPr>
          <p:nvPr/>
        </p:nvSpPr>
        <p:spPr bwMode="auto">
          <a:xfrm>
            <a:off x="329183" y="1764792"/>
            <a:ext cx="86685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r>
              <a:rPr lang="en-US" sz="1800" dirty="0" smtClean="0">
                <a:latin typeface="+mn-lt"/>
              </a:rPr>
              <a:t>A TestNav configuration can have more than one set of TestNav settings for an organization if you have more than one proctor caching workstation available for that organization. </a:t>
            </a:r>
          </a:p>
        </p:txBody>
      </p:sp>
      <p:sp>
        <p:nvSpPr>
          <p:cNvPr id="7" name="Text Box 9"/>
          <p:cNvSpPr txBox="1">
            <a:spLocks noChangeArrowheads="1"/>
          </p:cNvSpPr>
          <p:nvPr/>
        </p:nvSpPr>
        <p:spPr bwMode="auto">
          <a:xfrm>
            <a:off x="323088" y="5373469"/>
            <a:ext cx="86685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r>
              <a:rPr lang="en-US" sz="1800" dirty="0" smtClean="0">
                <a:latin typeface="+mn-lt"/>
              </a:rPr>
              <a:t>If this is the case for your organization, you will need to know which proctor cache computer should be used when you set up your online test session.</a:t>
            </a:r>
          </a:p>
        </p:txBody>
      </p:sp>
    </p:spTree>
    <p:extLst>
      <p:ext uri="{BB962C8B-B14F-4D97-AF65-F5344CB8AC3E}">
        <p14:creationId xmlns:p14="http://schemas.microsoft.com/office/powerpoint/2010/main" val="1923421740"/>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2819400" y="0"/>
            <a:ext cx="5905500" cy="1219200"/>
          </a:xfrm>
        </p:spPr>
        <p:txBody>
          <a:bodyPr/>
          <a:lstStyle/>
          <a:p>
            <a:pPr eaLnBrk="1" hangingPunct="1"/>
            <a:r>
              <a:rPr lang="en-US" dirty="0" smtClean="0">
                <a:ea typeface="ＭＳ Ｐゴシック" charset="0"/>
              </a:rPr>
              <a:t>PearsonAccess </a:t>
            </a:r>
            <a:r>
              <a:rPr lang="en-US" dirty="0">
                <a:ea typeface="ＭＳ Ｐゴシック" charset="0"/>
              </a:rPr>
              <a:t>Test Setup: </a:t>
            </a:r>
            <a:r>
              <a:rPr lang="en-US" dirty="0" smtClean="0">
                <a:ea typeface="ＭＳ Ｐゴシック" charset="0"/>
              </a:rPr>
              <a:t/>
            </a:r>
            <a:br>
              <a:rPr lang="en-US" dirty="0" smtClean="0">
                <a:ea typeface="ＭＳ Ｐゴシック" charset="0"/>
              </a:rPr>
            </a:br>
            <a:r>
              <a:rPr lang="en-US" dirty="0" smtClean="0">
                <a:ea typeface="ＭＳ Ｐゴシック" charset="0"/>
              </a:rPr>
              <a:t>Configure </a:t>
            </a:r>
            <a:r>
              <a:rPr lang="en-US" dirty="0">
                <a:ea typeface="ＭＳ Ｐゴシック" charset="0"/>
              </a:rPr>
              <a:t>TestNav</a:t>
            </a:r>
          </a:p>
        </p:txBody>
      </p:sp>
      <p:pic>
        <p:nvPicPr>
          <p:cNvPr id="4506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55888" y="3200400"/>
            <a:ext cx="6030912" cy="337185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4506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1752600"/>
            <a:ext cx="3943350" cy="12382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cxnSp>
        <p:nvCxnSpPr>
          <p:cNvPr id="45062" name="Straight Arrow Connector 8"/>
          <p:cNvCxnSpPr>
            <a:cxnSpLocks noChangeShapeType="1"/>
          </p:cNvCxnSpPr>
          <p:nvPr/>
        </p:nvCxnSpPr>
        <p:spPr bwMode="auto">
          <a:xfrm flipH="1" flipV="1">
            <a:off x="2438401" y="2057400"/>
            <a:ext cx="2286000" cy="609600"/>
          </a:xfrm>
          <a:prstGeom prst="straightConnector1">
            <a:avLst/>
          </a:prstGeom>
          <a:noFill/>
          <a:ln w="31750">
            <a:solidFill>
              <a:srgbClr val="FF0000"/>
            </a:solidFill>
            <a:round/>
            <a:headEnd/>
            <a:tailEnd type="arrow" w="med" len="med"/>
          </a:ln>
          <a:extLst>
            <a:ext uri="{909E8E84-426E-40DD-AFC4-6F175D3DCCD1}">
              <a14:hiddenFill xmlns:a14="http://schemas.microsoft.com/office/drawing/2010/main">
                <a:noFill/>
              </a14:hiddenFill>
            </a:ext>
          </a:extLst>
        </p:spPr>
      </p:cxnSp>
      <p:sp>
        <p:nvSpPr>
          <p:cNvPr id="12" name="Slide Number Placeholder 3"/>
          <p:cNvSpPr>
            <a:spLocks noGrp="1"/>
          </p:cNvSpPr>
          <p:nvPr>
            <p:ph type="sldNum" sz="quarter" idx="10"/>
          </p:nvPr>
        </p:nvSpPr>
        <p:spPr>
          <a:xfrm>
            <a:off x="0" y="6556375"/>
            <a:ext cx="609600" cy="288925"/>
          </a:xfrm>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38</a:t>
            </a:fld>
            <a:endParaRPr lang="en-US" sz="1000" dirty="0">
              <a:solidFill>
                <a:sysClr val="windowText" lastClr="000000"/>
              </a:solidFill>
            </a:endParaRPr>
          </a:p>
        </p:txBody>
      </p:sp>
    </p:spTree>
    <p:extLst>
      <p:ext uri="{BB962C8B-B14F-4D97-AF65-F5344CB8AC3E}">
        <p14:creationId xmlns:p14="http://schemas.microsoft.com/office/powerpoint/2010/main" val="1509750367"/>
      </p:ext>
    </p:ext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16206" t="34066" r="2762" b="24176"/>
          <a:stretch>
            <a:fillRect/>
          </a:stretch>
        </p:blipFill>
        <p:spPr bwMode="auto">
          <a:xfrm>
            <a:off x="457200" y="3276600"/>
            <a:ext cx="8382000" cy="2895600"/>
          </a:xfrm>
          <a:prstGeom prst="rect">
            <a:avLst/>
          </a:prstGeom>
          <a:noFill/>
          <a:ln w="9525">
            <a:solidFill>
              <a:schemeClr val="accent1"/>
            </a:solidFill>
            <a:miter lim="800000"/>
            <a:headEnd/>
            <a:tailEnd/>
          </a:ln>
        </p:spPr>
      </p:pic>
      <p:sp>
        <p:nvSpPr>
          <p:cNvPr id="30721" name="Title 1"/>
          <p:cNvSpPr>
            <a:spLocks noGrp="1"/>
          </p:cNvSpPr>
          <p:nvPr>
            <p:ph type="title"/>
          </p:nvPr>
        </p:nvSpPr>
        <p:spPr/>
        <p:txBody>
          <a:bodyPr/>
          <a:lstStyle/>
          <a:p>
            <a:pPr eaLnBrk="1" hangingPunct="1"/>
            <a:r>
              <a:rPr lang="en-US" dirty="0" smtClean="0">
                <a:ea typeface="ＭＳ Ｐゴシック" charset="0"/>
              </a:rPr>
              <a:t>PearsonAccess Test Setup: </a:t>
            </a:r>
            <a:br>
              <a:rPr lang="en-US" dirty="0" smtClean="0">
                <a:ea typeface="ＭＳ Ｐゴシック" charset="0"/>
              </a:rPr>
            </a:br>
            <a:r>
              <a:rPr lang="en-US" dirty="0" smtClean="0">
                <a:ea typeface="ＭＳ Ｐゴシック" charset="0"/>
              </a:rPr>
              <a:t>Configure TestNav</a:t>
            </a:r>
            <a:endParaRPr lang="en-US" dirty="0">
              <a:ea typeface="ＭＳ Ｐゴシック" charset="0"/>
            </a:endParaRPr>
          </a:p>
        </p:txBody>
      </p:sp>
      <p:sp>
        <p:nvSpPr>
          <p:cNvPr id="11" name="Slide Number Placeholder 3"/>
          <p:cNvSpPr>
            <a:spLocks noGrp="1"/>
          </p:cNvSpPr>
          <p:nvPr>
            <p:ph type="sldNum" sz="quarter" idx="10"/>
          </p:nvPr>
        </p:nvSpPr>
        <p:spPr>
          <a:xfrm>
            <a:off x="0" y="6556375"/>
            <a:ext cx="609600" cy="288925"/>
          </a:xfrm>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39</a:t>
            </a:fld>
            <a:endParaRPr lang="en-US" sz="1000" dirty="0">
              <a:solidFill>
                <a:sysClr val="windowText" lastClr="000000"/>
              </a:solidFill>
            </a:endParaRPr>
          </a:p>
        </p:txBody>
      </p:sp>
      <p:sp>
        <p:nvSpPr>
          <p:cNvPr id="6" name="Rectangle 5"/>
          <p:cNvSpPr/>
          <p:nvPr/>
        </p:nvSpPr>
        <p:spPr>
          <a:xfrm>
            <a:off x="6934200" y="4343400"/>
            <a:ext cx="1219200" cy="685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57200" y="1828800"/>
            <a:ext cx="8382000" cy="1323439"/>
          </a:xfrm>
          <a:prstGeom prst="rect">
            <a:avLst/>
          </a:prstGeom>
          <a:noFill/>
        </p:spPr>
        <p:txBody>
          <a:bodyPr wrap="square" rtlCol="0">
            <a:spAutoFit/>
          </a:bodyPr>
          <a:lstStyle/>
          <a:p>
            <a:r>
              <a:rPr lang="en-US" sz="2000" dirty="0" smtClean="0">
                <a:latin typeface="+mj-lt"/>
              </a:rPr>
              <a:t>When the district or school coordinators create a test session, they will be defaulted to the TestNav configuration that was created for the school. They will be able to choose a different proctor cache computer from the drop down list if it is available.  </a:t>
            </a:r>
            <a:endParaRPr lang="en-US" sz="2000" dirty="0">
              <a:latin typeface="+mj-lt"/>
            </a:endParaRPr>
          </a:p>
        </p:txBody>
      </p:sp>
    </p:spTree>
    <p:extLst>
      <p:ext uri="{BB962C8B-B14F-4D97-AF65-F5344CB8AC3E}">
        <p14:creationId xmlns:p14="http://schemas.microsoft.com/office/powerpoint/2010/main" val="4293829181"/>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Accessing </a:t>
            </a:r>
            <a:r>
              <a:rPr lang="en-US" dirty="0" err="1" smtClean="0"/>
              <a:t>PearsonAccess</a:t>
            </a:r>
            <a:endParaRPr lang="en-US" dirty="0" smtClean="0"/>
          </a:p>
          <a:p>
            <a:r>
              <a:rPr lang="en-US" dirty="0" smtClean="0"/>
              <a:t>Resources in </a:t>
            </a:r>
            <a:r>
              <a:rPr lang="en-US" dirty="0" err="1" smtClean="0"/>
              <a:t>PearsonAccess</a:t>
            </a:r>
            <a:endParaRPr lang="en-US" dirty="0" smtClean="0"/>
          </a:p>
          <a:p>
            <a:r>
              <a:rPr lang="en-US" dirty="0" err="1" smtClean="0"/>
              <a:t>PearsonAccess</a:t>
            </a:r>
            <a:r>
              <a:rPr lang="en-US" dirty="0" smtClean="0"/>
              <a:t> Functionality</a:t>
            </a:r>
          </a:p>
          <a:p>
            <a:pPr lvl="1"/>
            <a:r>
              <a:rPr lang="en-US" dirty="0" smtClean="0"/>
              <a:t>Administrative Management</a:t>
            </a:r>
          </a:p>
          <a:p>
            <a:pPr lvl="1"/>
            <a:r>
              <a:rPr lang="en-US" dirty="0" smtClean="0"/>
              <a:t>Student Data</a:t>
            </a:r>
          </a:p>
          <a:p>
            <a:pPr lvl="1"/>
            <a:r>
              <a:rPr lang="en-US" dirty="0" smtClean="0"/>
              <a:t>Test Setup</a:t>
            </a:r>
          </a:p>
          <a:p>
            <a:pPr lvl="1"/>
            <a:r>
              <a:rPr lang="en-US" dirty="0" smtClean="0"/>
              <a:t>Test Management and test results</a:t>
            </a:r>
          </a:p>
          <a:p>
            <a:r>
              <a:rPr lang="en-US" dirty="0" smtClean="0"/>
              <a:t>Training Center</a:t>
            </a:r>
          </a:p>
          <a:p>
            <a:r>
              <a:rPr lang="en-US" dirty="0" smtClean="0"/>
              <a:t>Additional Resources</a:t>
            </a:r>
          </a:p>
          <a:p>
            <a:pPr lvl="1"/>
            <a:endParaRPr lang="en-US" dirty="0" smtClean="0"/>
          </a:p>
          <a:p>
            <a:endParaRPr lang="en-US" dirty="0" smtClean="0"/>
          </a:p>
          <a:p>
            <a:endParaRPr lang="en-US" dirty="0"/>
          </a:p>
        </p:txBody>
      </p:sp>
      <p:sp>
        <p:nvSpPr>
          <p:cNvPr id="5" name="Title 4"/>
          <p:cNvSpPr>
            <a:spLocks noGrp="1"/>
          </p:cNvSpPr>
          <p:nvPr>
            <p:ph type="title"/>
          </p:nvPr>
        </p:nvSpPr>
        <p:spPr/>
        <p:txBody>
          <a:bodyPr/>
          <a:lstStyle/>
          <a:p>
            <a:r>
              <a:rPr lang="en-US" dirty="0" smtClean="0"/>
              <a:t>Agenda</a:t>
            </a:r>
            <a:endParaRPr lang="en-US" dirty="0"/>
          </a:p>
        </p:txBody>
      </p:sp>
      <p:sp>
        <p:nvSpPr>
          <p:cNvPr id="4" name="Slide Number Placeholder 3"/>
          <p:cNvSpPr>
            <a:spLocks noGrp="1"/>
          </p:cNvSpPr>
          <p:nvPr>
            <p:ph type="sldNum" sz="quarter" idx="10"/>
          </p:nvPr>
        </p:nvSpPr>
        <p:spPr>
          <a:ln/>
        </p:spPr>
        <p:txBody>
          <a:bodyPr wrap="square" lIns="89879" tIns="44940" rIns="89879" bIns="44940">
            <a:normAutofit/>
          </a:bodyPr>
          <a:lstStyle/>
          <a:p>
            <a:pPr algn="ctr">
              <a:defRPr/>
            </a:pPr>
            <a:fld id="{F53EAB4E-B152-44CE-8C23-C6686266861F}" type="slidenum">
              <a:rPr lang="en-US" sz="1000">
                <a:solidFill>
                  <a:sysClr val="windowText" lastClr="000000"/>
                </a:solidFill>
              </a:rPr>
              <a:pPr algn="ctr">
                <a:defRPr/>
              </a:pPr>
              <a:t>4</a:t>
            </a:fld>
            <a:endParaRPr lang="en-US" sz="1000" dirty="0">
              <a:solidFill>
                <a:sysClr val="windowText" lastClr="000000"/>
              </a:solidFill>
            </a:endParaRPr>
          </a:p>
        </p:txBody>
      </p:sp>
    </p:spTree>
    <p:extLst>
      <p:ext uri="{BB962C8B-B14F-4D97-AF65-F5344CB8AC3E}">
        <p14:creationId xmlns:p14="http://schemas.microsoft.com/office/powerpoint/2010/main" val="2613521162"/>
      </p:ext>
    </p:extLst>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2601900"/>
            <a:ext cx="7772400" cy="1362075"/>
          </a:xfrm>
        </p:spPr>
        <p:txBody>
          <a:bodyPr/>
          <a:lstStyle/>
          <a:p>
            <a:pPr algn="ctr"/>
            <a:r>
              <a:rPr lang="en-US" sz="2800" cap="none" dirty="0" smtClean="0"/>
              <a:t>Test Management</a:t>
            </a:r>
            <a:endParaRPr lang="en-US" sz="2800" cap="none" dirty="0"/>
          </a:p>
        </p:txBody>
      </p:sp>
      <p:sp>
        <p:nvSpPr>
          <p:cNvPr id="5" name="Slide Number Placeholder 4"/>
          <p:cNvSpPr>
            <a:spLocks noGrp="1"/>
          </p:cNvSpPr>
          <p:nvPr>
            <p:ph type="sldNum" sz="quarter" idx="11"/>
          </p:nvPr>
        </p:nvSpPr>
        <p:spPr>
          <a:ln/>
        </p:spPr>
        <p:txBody>
          <a:bodyPr wrap="square" lIns="89879" tIns="44940" rIns="89879" bIns="44940">
            <a:normAutofit/>
          </a:bodyPr>
          <a:lstStyle/>
          <a:p>
            <a:pPr>
              <a:defRPr/>
            </a:pPr>
            <a:fld id="{77AA75F5-4E70-4088-8BEA-CA2EC0287C4E}" type="slidenum">
              <a:rPr lang="en-US" sz="1000" smtClean="0"/>
              <a:pPr>
                <a:defRPr/>
              </a:pPr>
              <a:t>40</a:t>
            </a:fld>
            <a:endParaRPr lang="en-US" sz="1000"/>
          </a:p>
        </p:txBody>
      </p:sp>
    </p:spTree>
    <p:extLst>
      <p:ext uri="{BB962C8B-B14F-4D97-AF65-F5344CB8AC3E}">
        <p14:creationId xmlns:p14="http://schemas.microsoft.com/office/powerpoint/2010/main" val="3869520351"/>
      </p:ext>
    </p:extLst>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2438400"/>
            <a:ext cx="8002713" cy="28194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938882" name="Rectangle 2"/>
          <p:cNvSpPr>
            <a:spLocks noGrp="1" noRot="1" noChangeArrowheads="1"/>
          </p:cNvSpPr>
          <p:nvPr>
            <p:ph type="title"/>
          </p:nvPr>
        </p:nvSpPr>
        <p:spPr/>
        <p:txBody>
          <a:bodyPr>
            <a:normAutofit/>
          </a:bodyPr>
          <a:lstStyle/>
          <a:p>
            <a:pPr eaLnBrk="1" hangingPunct="1">
              <a:defRPr/>
            </a:pPr>
            <a:r>
              <a:rPr lang="en-US" dirty="0" smtClean="0"/>
              <a:t>Test Management</a:t>
            </a:r>
            <a:endParaRPr lang="en-US" dirty="0" smtClean="0">
              <a:solidFill>
                <a:schemeClr val="accent6"/>
              </a:solidFill>
            </a:endParaRPr>
          </a:p>
        </p:txBody>
      </p:sp>
      <p:sp>
        <p:nvSpPr>
          <p:cNvPr id="6" name="Text Box 9"/>
          <p:cNvSpPr txBox="1">
            <a:spLocks noChangeArrowheads="1"/>
          </p:cNvSpPr>
          <p:nvPr/>
        </p:nvSpPr>
        <p:spPr bwMode="auto">
          <a:xfrm>
            <a:off x="329183" y="1764792"/>
            <a:ext cx="86685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spcBef>
                <a:spcPct val="50000"/>
              </a:spcBef>
            </a:pPr>
            <a:r>
              <a:rPr lang="en-US" sz="1800" dirty="0">
                <a:solidFill>
                  <a:prstClr val="black"/>
                </a:solidFill>
                <a:latin typeface="Calibri"/>
              </a:rPr>
              <a:t>The primary test management activities are registering students and managing </a:t>
            </a:r>
            <a:r>
              <a:rPr lang="en-US" sz="1800" dirty="0" smtClean="0">
                <a:solidFill>
                  <a:prstClr val="black"/>
                </a:solidFill>
                <a:latin typeface="Calibri"/>
              </a:rPr>
              <a:t>test sessions All students taking the computer-based tests must be placed into a test session. </a:t>
            </a:r>
            <a:endParaRPr lang="en-US" sz="1800" dirty="0">
              <a:solidFill>
                <a:prstClr val="black"/>
              </a:solidFill>
              <a:latin typeface="Calibri"/>
            </a:endParaRPr>
          </a:p>
        </p:txBody>
      </p:sp>
      <p:sp>
        <p:nvSpPr>
          <p:cNvPr id="9" name="Rectangle 8"/>
          <p:cNvSpPr>
            <a:spLocks noChangeArrowheads="1"/>
          </p:cNvSpPr>
          <p:nvPr/>
        </p:nvSpPr>
        <p:spPr bwMode="auto">
          <a:xfrm>
            <a:off x="1905000" y="3429000"/>
            <a:ext cx="381000" cy="213360"/>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7" name="Content Placeholder 5"/>
          <p:cNvSpPr txBox="1">
            <a:spLocks/>
          </p:cNvSpPr>
          <p:nvPr/>
        </p:nvSpPr>
        <p:spPr>
          <a:xfrm>
            <a:off x="457200" y="5419632"/>
            <a:ext cx="8382000" cy="1057368"/>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700" i="1" dirty="0">
                <a:solidFill>
                  <a:prstClr val="black"/>
                </a:solidFill>
              </a:rPr>
              <a:t>Register Students </a:t>
            </a:r>
            <a:r>
              <a:rPr lang="en-US" sz="1700" dirty="0">
                <a:solidFill>
                  <a:prstClr val="black"/>
                </a:solidFill>
              </a:rPr>
              <a:t>allows you to manually assign students to paper &amp; online tests, update student demographic data before testing, and view student counts by administration</a:t>
            </a:r>
            <a:r>
              <a:rPr lang="en-US" sz="1700" dirty="0" smtClean="0">
                <a:solidFill>
                  <a:prstClr val="black"/>
                </a:solidFill>
              </a:rPr>
              <a:t>.</a:t>
            </a:r>
          </a:p>
          <a:p>
            <a:pPr fontAlgn="auto">
              <a:spcAft>
                <a:spcPts val="0"/>
              </a:spcAft>
            </a:pPr>
            <a:r>
              <a:rPr lang="en-US" sz="1700" i="1" dirty="0">
                <a:solidFill>
                  <a:prstClr val="black"/>
                </a:solidFill>
              </a:rPr>
              <a:t>Managing </a:t>
            </a:r>
            <a:r>
              <a:rPr lang="en-US" sz="1700" i="1" dirty="0" smtClean="0">
                <a:solidFill>
                  <a:prstClr val="black"/>
                </a:solidFill>
              </a:rPr>
              <a:t>Test Sessions </a:t>
            </a:r>
            <a:r>
              <a:rPr lang="en-US" sz="1700" dirty="0">
                <a:solidFill>
                  <a:prstClr val="black"/>
                </a:solidFill>
              </a:rPr>
              <a:t>is one of the main activities for </a:t>
            </a:r>
            <a:r>
              <a:rPr lang="en-US" sz="1700" dirty="0" smtClean="0">
                <a:solidFill>
                  <a:prstClr val="black"/>
                </a:solidFill>
              </a:rPr>
              <a:t>computer-based testing</a:t>
            </a:r>
            <a:r>
              <a:rPr lang="en-US" sz="1700" dirty="0">
                <a:solidFill>
                  <a:prstClr val="black"/>
                </a:solidFill>
              </a:rPr>
              <a:t>. </a:t>
            </a:r>
            <a:endParaRPr lang="en-US" sz="1700" dirty="0" smtClean="0">
              <a:solidFill>
                <a:prstClr val="black"/>
              </a:solidFill>
            </a:endParaRPr>
          </a:p>
          <a:p>
            <a:pPr fontAlgn="auto">
              <a:spcAft>
                <a:spcPts val="0"/>
              </a:spcAft>
            </a:pPr>
            <a:endParaRPr lang="en-US" sz="1700" dirty="0">
              <a:solidFill>
                <a:prstClr val="black"/>
              </a:solidFill>
            </a:endParaRPr>
          </a:p>
        </p:txBody>
      </p:sp>
      <p:sp>
        <p:nvSpPr>
          <p:cNvPr id="8"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41</a:t>
            </a:fld>
            <a:endParaRPr lang="en-US" dirty="0"/>
          </a:p>
        </p:txBody>
      </p:sp>
    </p:spTree>
    <p:extLst>
      <p:ext uri="{BB962C8B-B14F-4D97-AF65-F5344CB8AC3E}">
        <p14:creationId xmlns:p14="http://schemas.microsoft.com/office/powerpoint/2010/main" val="446745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p:txBody>
          <a:bodyPr/>
          <a:lstStyle/>
          <a:p>
            <a:pPr eaLnBrk="1" hangingPunct="1"/>
            <a:r>
              <a:rPr lang="en-US" dirty="0" smtClean="0"/>
              <a:t>Register Students – Manual Registration</a:t>
            </a:r>
          </a:p>
        </p:txBody>
      </p:sp>
      <p:sp>
        <p:nvSpPr>
          <p:cNvPr id="7" name="Text Box 9"/>
          <p:cNvSpPr txBox="1">
            <a:spLocks noChangeArrowheads="1"/>
          </p:cNvSpPr>
          <p:nvPr/>
        </p:nvSpPr>
        <p:spPr bwMode="auto">
          <a:xfrm>
            <a:off x="329183" y="1764792"/>
            <a:ext cx="86685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spcBef>
                <a:spcPct val="50000"/>
              </a:spcBef>
            </a:pPr>
            <a:r>
              <a:rPr lang="en-US" sz="2000" dirty="0" smtClean="0">
                <a:solidFill>
                  <a:prstClr val="black"/>
                </a:solidFill>
                <a:latin typeface="Calibri"/>
              </a:rPr>
              <a:t>Students are typically registered via an SDU file or using the New Student button, but if you need add or change anything about a student registration, you can do that manually. </a:t>
            </a:r>
            <a:endParaRPr lang="en-US" sz="2000" dirty="0">
              <a:solidFill>
                <a:prstClr val="black"/>
              </a:solidFill>
              <a:latin typeface="Calibri"/>
            </a:endParaRPr>
          </a:p>
        </p:txBody>
      </p:sp>
      <p:pic>
        <p:nvPicPr>
          <p:cNvPr id="205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895994"/>
            <a:ext cx="7781544" cy="294887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Rectangle 9"/>
          <p:cNvSpPr>
            <a:spLocks noChangeArrowheads="1"/>
          </p:cNvSpPr>
          <p:nvPr/>
        </p:nvSpPr>
        <p:spPr bwMode="auto">
          <a:xfrm rot="10800000" flipV="1">
            <a:off x="727838" y="3784530"/>
            <a:ext cx="2573502" cy="136056"/>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11" name="Rectangle 10"/>
          <p:cNvSpPr>
            <a:spLocks noChangeArrowheads="1"/>
          </p:cNvSpPr>
          <p:nvPr/>
        </p:nvSpPr>
        <p:spPr bwMode="auto">
          <a:xfrm rot="10800000" flipV="1">
            <a:off x="727838" y="4196777"/>
            <a:ext cx="3072266" cy="807688"/>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13" name="Rectangle 12"/>
          <p:cNvSpPr>
            <a:spLocks noChangeArrowheads="1"/>
          </p:cNvSpPr>
          <p:nvPr/>
        </p:nvSpPr>
        <p:spPr bwMode="auto">
          <a:xfrm rot="10800000" flipV="1">
            <a:off x="727838" y="5504473"/>
            <a:ext cx="1765980" cy="136056"/>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pic>
        <p:nvPicPr>
          <p:cNvPr id="205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3627514"/>
            <a:ext cx="7781544" cy="269708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42</a:t>
            </a:fld>
            <a:endParaRPr lang="en-US" dirty="0"/>
          </a:p>
        </p:txBody>
      </p:sp>
    </p:spTree>
    <p:extLst>
      <p:ext uri="{BB962C8B-B14F-4D97-AF65-F5344CB8AC3E}">
        <p14:creationId xmlns:p14="http://schemas.microsoft.com/office/powerpoint/2010/main" val="75426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055"/>
                                        </p:tgtEl>
                                        <p:attrNameLst>
                                          <p:attrName>style.visibility</p:attrName>
                                        </p:attrNameLst>
                                      </p:cBhvr>
                                      <p:to>
                                        <p:strVal val="visible"/>
                                      </p:to>
                                    </p:set>
                                    <p:animEffect transition="in" filter="fade">
                                      <p:cBhvr>
                                        <p:cTn id="25"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6040"/>
            <a:ext cx="7781544" cy="337264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6082" name="Rectangle 2"/>
          <p:cNvSpPr>
            <a:spLocks noGrp="1" noRot="1" noChangeArrowheads="1"/>
          </p:cNvSpPr>
          <p:nvPr>
            <p:ph type="title"/>
          </p:nvPr>
        </p:nvSpPr>
        <p:spPr/>
        <p:txBody>
          <a:bodyPr/>
          <a:lstStyle/>
          <a:p>
            <a:pPr eaLnBrk="1" hangingPunct="1"/>
            <a:r>
              <a:rPr lang="en-US" dirty="0" smtClean="0"/>
              <a:t>Register Students – Manual Steps</a:t>
            </a:r>
          </a:p>
        </p:txBody>
      </p:sp>
      <p:sp>
        <p:nvSpPr>
          <p:cNvPr id="7"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smtClean="0">
                <a:solidFill>
                  <a:prstClr val="black"/>
                </a:solidFill>
                <a:latin typeface="Calibri"/>
              </a:rPr>
              <a:t>After manually registering a student, a registration class (also known as a group) and test(s) need to be added.</a:t>
            </a:r>
            <a:endParaRPr lang="en-US" sz="2000" dirty="0">
              <a:solidFill>
                <a:prstClr val="black"/>
              </a:solidFill>
              <a:latin typeface="Calibri"/>
            </a:endParaRPr>
          </a:p>
        </p:txBody>
      </p:sp>
      <p:sp>
        <p:nvSpPr>
          <p:cNvPr id="10" name="Rectangle 9"/>
          <p:cNvSpPr>
            <a:spLocks noChangeArrowheads="1"/>
          </p:cNvSpPr>
          <p:nvPr/>
        </p:nvSpPr>
        <p:spPr bwMode="auto">
          <a:xfrm rot="10800000" flipV="1">
            <a:off x="715963" y="3387701"/>
            <a:ext cx="2573502" cy="136056"/>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13" name="Rectangle 12"/>
          <p:cNvSpPr>
            <a:spLocks noChangeArrowheads="1"/>
          </p:cNvSpPr>
          <p:nvPr/>
        </p:nvSpPr>
        <p:spPr bwMode="auto">
          <a:xfrm rot="10800000" flipV="1">
            <a:off x="715963" y="5535144"/>
            <a:ext cx="1765980" cy="136056"/>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2971800"/>
            <a:ext cx="7781544" cy="268617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 name="Rectangle 11"/>
          <p:cNvSpPr>
            <a:spLocks noChangeArrowheads="1"/>
          </p:cNvSpPr>
          <p:nvPr/>
        </p:nvSpPr>
        <p:spPr bwMode="auto">
          <a:xfrm rot="10800000" flipV="1">
            <a:off x="1131599" y="4880024"/>
            <a:ext cx="3179144" cy="136057"/>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11"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43</a:t>
            </a:fld>
            <a:endParaRPr lang="en-US" dirty="0"/>
          </a:p>
        </p:txBody>
      </p:sp>
      <p:pic>
        <p:nvPicPr>
          <p:cNvPr id="307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24712" y="3337560"/>
            <a:ext cx="7781544" cy="329442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604155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500"/>
                                        <p:tgtEl>
                                          <p:spTgt spid="307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075"/>
                                        </p:tgtEl>
                                        <p:attrNameLst>
                                          <p:attrName>style.visibility</p:attrName>
                                        </p:attrNameLst>
                                      </p:cBhvr>
                                      <p:to>
                                        <p:strVal val="visible"/>
                                      </p:to>
                                    </p:set>
                                    <p:animEffect transition="in" filter="fade">
                                      <p:cBhvr>
                                        <p:cTn id="30"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5"/>
          <p:cNvSpPr txBox="1">
            <a:spLocks/>
          </p:cNvSpPr>
          <p:nvPr/>
        </p:nvSpPr>
        <p:spPr>
          <a:xfrm>
            <a:off x="457200" y="2209801"/>
            <a:ext cx="8229600" cy="4343400"/>
          </a:xfrm>
          <a:prstGeom prst="rect">
            <a:avLst/>
          </a:prstGeom>
          <a:solidFill>
            <a:schemeClr val="bg1"/>
          </a:solidFill>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smtClean="0">
                <a:solidFill>
                  <a:prstClr val="black"/>
                </a:solidFill>
              </a:rPr>
              <a:t>Use the registration file to: </a:t>
            </a:r>
          </a:p>
          <a:p>
            <a:pPr lvl="1" fontAlgn="auto">
              <a:spcAft>
                <a:spcPts val="0"/>
              </a:spcAft>
            </a:pPr>
            <a:r>
              <a:rPr lang="en-US" sz="1800" dirty="0">
                <a:solidFill>
                  <a:prstClr val="black"/>
                </a:solidFill>
              </a:rPr>
              <a:t>v</a:t>
            </a:r>
            <a:r>
              <a:rPr lang="en-US" sz="1800" dirty="0" smtClean="0">
                <a:solidFill>
                  <a:prstClr val="black"/>
                </a:solidFill>
              </a:rPr>
              <a:t>iew student registration information, and</a:t>
            </a:r>
          </a:p>
          <a:p>
            <a:pPr lvl="1" fontAlgn="auto">
              <a:spcAft>
                <a:spcPts val="0"/>
              </a:spcAft>
            </a:pPr>
            <a:r>
              <a:rPr lang="en-US" sz="1800" dirty="0">
                <a:solidFill>
                  <a:prstClr val="black"/>
                </a:solidFill>
              </a:rPr>
              <a:t>update information (such as change from paper to computer-based (online) testing, update students’ grade levels, or update demographics) and then upload the updated student information using the registration file via Send Student Data. </a:t>
            </a:r>
          </a:p>
          <a:p>
            <a:pPr fontAlgn="auto">
              <a:spcAft>
                <a:spcPts val="0"/>
              </a:spcAft>
            </a:pPr>
            <a:r>
              <a:rPr lang="en-US" sz="1800" dirty="0" smtClean="0">
                <a:solidFill>
                  <a:prstClr val="black"/>
                </a:solidFill>
              </a:rPr>
              <a:t>Use the registration summary file to:</a:t>
            </a:r>
            <a:endParaRPr lang="en-US" sz="1800" dirty="0">
              <a:solidFill>
                <a:prstClr val="black"/>
              </a:solidFill>
            </a:endParaRPr>
          </a:p>
          <a:p>
            <a:pPr lvl="1" fontAlgn="auto">
              <a:spcAft>
                <a:spcPts val="0"/>
              </a:spcAft>
            </a:pPr>
            <a:r>
              <a:rPr lang="en-US" sz="1800" dirty="0">
                <a:solidFill>
                  <a:prstClr val="black"/>
                </a:solidFill>
              </a:rPr>
              <a:t>v</a:t>
            </a:r>
            <a:r>
              <a:rPr lang="en-US" sz="1800" dirty="0" smtClean="0">
                <a:solidFill>
                  <a:prstClr val="black"/>
                </a:solidFill>
              </a:rPr>
              <a:t>iew counts </a:t>
            </a:r>
            <a:r>
              <a:rPr lang="en-US" sz="1800" dirty="0">
                <a:solidFill>
                  <a:prstClr val="black"/>
                </a:solidFill>
              </a:rPr>
              <a:t>of unregistered students, registered students, students being tested, students with existing test assignments, students with valid test attempts, and students with failed test attempts. </a:t>
            </a:r>
            <a:endParaRPr lang="en-US" sz="1800" dirty="0" smtClean="0">
              <a:solidFill>
                <a:prstClr val="black"/>
              </a:solidFill>
            </a:endParaRPr>
          </a:p>
          <a:p>
            <a:pPr lvl="1" fontAlgn="auto">
              <a:spcAft>
                <a:spcPts val="0"/>
              </a:spcAft>
            </a:pPr>
            <a:r>
              <a:rPr lang="en-US" sz="1800" dirty="0" smtClean="0">
                <a:solidFill>
                  <a:prstClr val="black"/>
                </a:solidFill>
              </a:rPr>
              <a:t>The </a:t>
            </a:r>
            <a:r>
              <a:rPr lang="en-US" sz="1800" dirty="0">
                <a:solidFill>
                  <a:prstClr val="black"/>
                </a:solidFill>
              </a:rPr>
              <a:t>report includes only </a:t>
            </a:r>
            <a:r>
              <a:rPr lang="en-US" sz="1800" dirty="0" smtClean="0">
                <a:solidFill>
                  <a:prstClr val="black"/>
                </a:solidFill>
              </a:rPr>
              <a:t>schools </a:t>
            </a:r>
            <a:r>
              <a:rPr lang="en-US" sz="1800" dirty="0">
                <a:solidFill>
                  <a:prstClr val="black"/>
                </a:solidFill>
              </a:rPr>
              <a:t>that are participating in the selected test administration</a:t>
            </a:r>
            <a:r>
              <a:rPr lang="en-US" sz="1800" dirty="0" smtClean="0">
                <a:solidFill>
                  <a:prstClr val="black"/>
                </a:solidFill>
              </a:rPr>
              <a:t>.</a:t>
            </a:r>
          </a:p>
          <a:p>
            <a:pPr fontAlgn="auto">
              <a:spcAft>
                <a:spcPts val="0"/>
              </a:spcAft>
            </a:pPr>
            <a:endParaRPr lang="en-US" sz="1800" dirty="0" smtClean="0">
              <a:solidFill>
                <a:prstClr val="black"/>
              </a:solidFill>
            </a:endParaRPr>
          </a:p>
          <a:p>
            <a:pPr fontAlgn="auto">
              <a:spcAft>
                <a:spcPts val="0"/>
              </a:spcAft>
            </a:pPr>
            <a:endParaRPr lang="en-US" sz="1800" dirty="0">
              <a:solidFill>
                <a:prstClr val="black"/>
              </a:solidFill>
            </a:endParaRPr>
          </a:p>
        </p:txBody>
      </p:sp>
      <p:sp>
        <p:nvSpPr>
          <p:cNvPr id="46082" name="Rectangle 2"/>
          <p:cNvSpPr>
            <a:spLocks noGrp="1" noRot="1" noChangeArrowheads="1"/>
          </p:cNvSpPr>
          <p:nvPr>
            <p:ph type="title"/>
          </p:nvPr>
        </p:nvSpPr>
        <p:spPr/>
        <p:txBody>
          <a:bodyPr/>
          <a:lstStyle/>
          <a:p>
            <a:pPr eaLnBrk="1" hangingPunct="1"/>
            <a:r>
              <a:rPr lang="en-US" dirty="0" smtClean="0"/>
              <a:t>Register Students</a:t>
            </a:r>
          </a:p>
        </p:txBody>
      </p:sp>
      <p:sp>
        <p:nvSpPr>
          <p:cNvPr id="7" name="Text Box 9"/>
          <p:cNvSpPr txBox="1">
            <a:spLocks noChangeArrowheads="1"/>
          </p:cNvSpPr>
          <p:nvPr/>
        </p:nvSpPr>
        <p:spPr bwMode="auto">
          <a:xfrm>
            <a:off x="329183" y="1764792"/>
            <a:ext cx="86685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spcBef>
                <a:spcPct val="50000"/>
              </a:spcBef>
            </a:pPr>
            <a:r>
              <a:rPr lang="en-US" sz="1800" i="1" dirty="0" smtClean="0">
                <a:solidFill>
                  <a:prstClr val="black"/>
                </a:solidFill>
                <a:latin typeface="Calibri"/>
              </a:rPr>
              <a:t>Register Students </a:t>
            </a:r>
            <a:r>
              <a:rPr lang="en-US" sz="1800" dirty="0" smtClean="0">
                <a:solidFill>
                  <a:prstClr val="black"/>
                </a:solidFill>
                <a:latin typeface="Calibri"/>
              </a:rPr>
              <a:t>also allows you to run reports to help you manage student registrations. </a:t>
            </a:r>
            <a:endParaRPr lang="en-US" sz="1800" dirty="0">
              <a:solidFill>
                <a:prstClr val="black"/>
              </a:solidFill>
              <a:latin typeface="Calibri"/>
            </a:endParaRPr>
          </a:p>
        </p:txBody>
      </p:sp>
      <p:grpSp>
        <p:nvGrpSpPr>
          <p:cNvPr id="2" name="Group 1"/>
          <p:cNvGrpSpPr/>
          <p:nvPr/>
        </p:nvGrpSpPr>
        <p:grpSpPr>
          <a:xfrm>
            <a:off x="533400" y="2286000"/>
            <a:ext cx="8263192" cy="3581400"/>
            <a:chOff x="704088" y="2606040"/>
            <a:chExt cx="7781544" cy="3372646"/>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6040"/>
              <a:ext cx="7781544" cy="337264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 name="Rectangle 11"/>
            <p:cNvSpPr>
              <a:spLocks noChangeArrowheads="1"/>
            </p:cNvSpPr>
            <p:nvPr/>
          </p:nvSpPr>
          <p:spPr bwMode="auto">
            <a:xfrm rot="10800000" flipV="1">
              <a:off x="1854013" y="5165030"/>
              <a:ext cx="5057425" cy="136056"/>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grpSp>
      <p:sp>
        <p:nvSpPr>
          <p:cNvPr id="9"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44</a:t>
            </a:fld>
            <a:endParaRPr lang="en-US" dirty="0"/>
          </a:p>
        </p:txBody>
      </p:sp>
    </p:spTree>
    <p:extLst>
      <p:ext uri="{BB962C8B-B14F-4D97-AF65-F5344CB8AC3E}">
        <p14:creationId xmlns:p14="http://schemas.microsoft.com/office/powerpoint/2010/main" val="167900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6040"/>
            <a:ext cx="7781544" cy="324660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6082" name="Rectangle 2"/>
          <p:cNvSpPr>
            <a:spLocks noGrp="1" noRot="1" noChangeArrowheads="1"/>
          </p:cNvSpPr>
          <p:nvPr>
            <p:ph type="title"/>
          </p:nvPr>
        </p:nvSpPr>
        <p:spPr/>
        <p:txBody>
          <a:bodyPr/>
          <a:lstStyle/>
          <a:p>
            <a:r>
              <a:rPr lang="en-US" dirty="0" smtClean="0"/>
              <a:t>Register </a:t>
            </a:r>
            <a:r>
              <a:rPr lang="en-US" dirty="0"/>
              <a:t>Students – </a:t>
            </a:r>
            <a:r>
              <a:rPr lang="en-US" dirty="0" smtClean="0"/>
              <a:t>View/Update/Remove Registrations</a:t>
            </a:r>
          </a:p>
        </p:txBody>
      </p:sp>
      <p:sp>
        <p:nvSpPr>
          <p:cNvPr id="7" name="Text Box 9"/>
          <p:cNvSpPr txBox="1">
            <a:spLocks noChangeArrowheads="1"/>
          </p:cNvSpPr>
          <p:nvPr/>
        </p:nvSpPr>
        <p:spPr bwMode="auto">
          <a:xfrm>
            <a:off x="329182" y="1764792"/>
            <a:ext cx="8814817"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spcBef>
                <a:spcPct val="50000"/>
              </a:spcBef>
            </a:pPr>
            <a:r>
              <a:rPr lang="en-US" sz="1900" dirty="0" smtClean="0">
                <a:latin typeface="+mn-lt"/>
              </a:rPr>
              <a:t>From the </a:t>
            </a:r>
            <a:r>
              <a:rPr lang="en-US" sz="1900" i="1" dirty="0" smtClean="0">
                <a:latin typeface="+mn-lt"/>
              </a:rPr>
              <a:t>Register Students </a:t>
            </a:r>
            <a:r>
              <a:rPr lang="en-US" sz="1900" dirty="0" smtClean="0">
                <a:latin typeface="+mn-lt"/>
              </a:rPr>
              <a:t>screen, you can also view, update, or remove registrations.</a:t>
            </a:r>
            <a:endParaRPr lang="en-US" sz="1900" dirty="0">
              <a:latin typeface="+mn-lt"/>
            </a:endParaRPr>
          </a:p>
        </p:txBody>
      </p:sp>
      <p:sp>
        <p:nvSpPr>
          <p:cNvPr id="10" name="Rectangle 9"/>
          <p:cNvSpPr>
            <a:spLocks noChangeArrowheads="1"/>
          </p:cNvSpPr>
          <p:nvPr/>
        </p:nvSpPr>
        <p:spPr bwMode="auto">
          <a:xfrm rot="10800000" flipV="1">
            <a:off x="727838" y="3387701"/>
            <a:ext cx="2573502" cy="136056"/>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12" name="Rectangle 11"/>
          <p:cNvSpPr>
            <a:spLocks noChangeArrowheads="1"/>
          </p:cNvSpPr>
          <p:nvPr/>
        </p:nvSpPr>
        <p:spPr bwMode="auto">
          <a:xfrm rot="10800000" flipV="1">
            <a:off x="772627" y="5176168"/>
            <a:ext cx="1103674" cy="136057"/>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18" name="Rectangle 17"/>
          <p:cNvSpPr>
            <a:spLocks noChangeArrowheads="1"/>
          </p:cNvSpPr>
          <p:nvPr/>
        </p:nvSpPr>
        <p:spPr bwMode="auto">
          <a:xfrm rot="10800000" flipV="1">
            <a:off x="761488" y="5546976"/>
            <a:ext cx="2573502" cy="136056"/>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pic>
        <p:nvPicPr>
          <p:cNvPr id="3078"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2971800"/>
            <a:ext cx="7781544" cy="279981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1" name="Rectangle 20"/>
          <p:cNvSpPr>
            <a:spLocks noChangeArrowheads="1"/>
          </p:cNvSpPr>
          <p:nvPr/>
        </p:nvSpPr>
        <p:spPr bwMode="auto">
          <a:xfrm rot="10800000" flipV="1">
            <a:off x="7576456" y="4003238"/>
            <a:ext cx="285007" cy="136057"/>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22" name="Rectangle 21"/>
          <p:cNvSpPr>
            <a:spLocks noChangeArrowheads="1"/>
          </p:cNvSpPr>
          <p:nvPr/>
        </p:nvSpPr>
        <p:spPr bwMode="auto">
          <a:xfrm rot="10800000" flipV="1">
            <a:off x="978098" y="3775628"/>
            <a:ext cx="2679501" cy="227610"/>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13" name="Slide Number Placeholder 12"/>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45</a:t>
            </a:fld>
            <a:endParaRPr lang="en-US" sz="1000" dirty="0">
              <a:solidFill>
                <a:sysClr val="windowText" lastClr="000000"/>
              </a:solidFill>
            </a:endParaRPr>
          </a:p>
        </p:txBody>
      </p:sp>
    </p:spTree>
    <p:extLst>
      <p:ext uri="{BB962C8B-B14F-4D97-AF65-F5344CB8AC3E}">
        <p14:creationId xmlns:p14="http://schemas.microsoft.com/office/powerpoint/2010/main" val="15719933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grpId="1" nodeType="clickEffect">
                                  <p:stCondLst>
                                    <p:cond delay="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078"/>
                                        </p:tgtEl>
                                        <p:attrNameLst>
                                          <p:attrName>style.visibility</p:attrName>
                                        </p:attrNameLst>
                                      </p:cBhvr>
                                      <p:to>
                                        <p:strVal val="visible"/>
                                      </p:to>
                                    </p:set>
                                    <p:animEffect transition="in" filter="fade">
                                      <p:cBhvr>
                                        <p:cTn id="30" dur="500"/>
                                        <p:tgtEl>
                                          <p:spTgt spid="3078"/>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500" fill="hold"/>
                                        <p:tgtEl>
                                          <p:spTgt spid="21"/>
                                        </p:tgtEl>
                                        <p:attrNameLst>
                                          <p:attrName>ppt_x</p:attrName>
                                        </p:attrNameLst>
                                      </p:cBhvr>
                                      <p:tavLst>
                                        <p:tav tm="0">
                                          <p:val>
                                            <p:strVal val="#ppt_x"/>
                                          </p:val>
                                        </p:tav>
                                        <p:tav tm="100000">
                                          <p:val>
                                            <p:strVal val="#ppt_x"/>
                                          </p:val>
                                        </p:tav>
                                      </p:tavLst>
                                    </p:anim>
                                    <p:anim calcmode="lin" valueType="num">
                                      <p:cBhvr additive="base">
                                        <p:cTn id="4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2" grpId="1" animBg="1"/>
      <p:bldP spid="18" grpId="0" animBg="1"/>
      <p:bldP spid="21" grpId="0" animBg="1"/>
      <p:bldP spid="2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 Test Sessions</a:t>
            </a:r>
          </a:p>
        </p:txBody>
      </p:sp>
      <p:sp>
        <p:nvSpPr>
          <p:cNvPr id="6" name="Content Placeholder 5"/>
          <p:cNvSpPr txBox="1">
            <a:spLocks/>
          </p:cNvSpPr>
          <p:nvPr/>
        </p:nvSpPr>
        <p:spPr>
          <a:xfrm>
            <a:off x="457200" y="4678879"/>
            <a:ext cx="8229600" cy="1920307"/>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600" dirty="0"/>
              <a:t>To view or edit an existing session, click on the session name. </a:t>
            </a:r>
            <a:endParaRPr lang="en-US" sz="1600" dirty="0" smtClean="0"/>
          </a:p>
          <a:p>
            <a:pPr fontAlgn="auto">
              <a:spcAft>
                <a:spcPts val="0"/>
              </a:spcAft>
            </a:pPr>
            <a:r>
              <a:rPr lang="en-US" sz="1600" dirty="0" smtClean="0"/>
              <a:t>To </a:t>
            </a:r>
            <a:r>
              <a:rPr lang="en-US" sz="1600" dirty="0"/>
              <a:t>create a new session, click </a:t>
            </a:r>
            <a:r>
              <a:rPr lang="en-US" sz="1600" b="1" i="1" dirty="0"/>
              <a:t>New Session</a:t>
            </a:r>
            <a:r>
              <a:rPr lang="en-US" sz="1600" dirty="0"/>
              <a:t>. </a:t>
            </a:r>
            <a:endParaRPr lang="en-US" sz="1600" dirty="0" smtClean="0"/>
          </a:p>
          <a:p>
            <a:pPr fontAlgn="auto">
              <a:spcAft>
                <a:spcPts val="0"/>
              </a:spcAft>
            </a:pPr>
            <a:r>
              <a:rPr lang="en-US" sz="1600" dirty="0" smtClean="0"/>
              <a:t>To </a:t>
            </a:r>
            <a:r>
              <a:rPr lang="en-US" sz="1600" dirty="0"/>
              <a:t>delete a session, place a check mark next to the session name and then click </a:t>
            </a:r>
            <a:r>
              <a:rPr lang="en-US" sz="1600" b="1" i="1" dirty="0"/>
              <a:t>Delete</a:t>
            </a:r>
            <a:r>
              <a:rPr lang="en-US" sz="1600" dirty="0"/>
              <a:t>. </a:t>
            </a:r>
            <a:endParaRPr lang="en-US" sz="1600" dirty="0" smtClean="0"/>
          </a:p>
          <a:p>
            <a:pPr fontAlgn="auto">
              <a:spcAft>
                <a:spcPts val="0"/>
              </a:spcAft>
            </a:pPr>
            <a:r>
              <a:rPr lang="en-US" sz="1600" dirty="0" smtClean="0"/>
              <a:t>To </a:t>
            </a:r>
            <a:r>
              <a:rPr lang="en-US" sz="1600" dirty="0"/>
              <a:t>view details about currently scheduled test sessions, click </a:t>
            </a:r>
            <a:r>
              <a:rPr lang="en-US" sz="1600" b="1" i="1" dirty="0"/>
              <a:t>Currently Scheduled Sessions</a:t>
            </a:r>
            <a:r>
              <a:rPr lang="en-US" sz="1600" dirty="0"/>
              <a:t>. </a:t>
            </a:r>
            <a:endParaRPr lang="en-US" sz="1600" dirty="0" smtClean="0"/>
          </a:p>
          <a:p>
            <a:pPr fontAlgn="auto">
              <a:spcAft>
                <a:spcPts val="0"/>
              </a:spcAft>
            </a:pPr>
            <a:r>
              <a:rPr lang="en-US" sz="1600" dirty="0" smtClean="0"/>
              <a:t>To view a CSV file with students registered to test but not in a session, click </a:t>
            </a:r>
            <a:r>
              <a:rPr lang="en-US" sz="1600" b="1" i="1" dirty="0" smtClean="0"/>
              <a:t>Students not assigned to session</a:t>
            </a:r>
            <a:r>
              <a:rPr lang="en-US" sz="1600" dirty="0" smtClean="0"/>
              <a:t>.</a:t>
            </a:r>
          </a:p>
          <a:p>
            <a:pPr fontAlgn="auto">
              <a:spcAft>
                <a:spcPts val="0"/>
              </a:spcAft>
            </a:pPr>
            <a:r>
              <a:rPr lang="en-US" sz="1600" dirty="0" smtClean="0"/>
              <a:t>To </a:t>
            </a:r>
            <a:r>
              <a:rPr lang="en-US" sz="1600" dirty="0"/>
              <a:t>download the session list as a CSV file, click </a:t>
            </a:r>
            <a:r>
              <a:rPr lang="en-US" sz="1600" b="1" i="1" dirty="0"/>
              <a:t>Session List Download</a:t>
            </a:r>
            <a:r>
              <a:rPr lang="en-US" sz="1600" dirty="0"/>
              <a:t>. </a:t>
            </a:r>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a:latin typeface="+mn-lt"/>
              </a:rPr>
              <a:t>Most activities associated with </a:t>
            </a:r>
            <a:r>
              <a:rPr lang="en-US" sz="2000" dirty="0" smtClean="0">
                <a:latin typeface="+mn-lt"/>
              </a:rPr>
              <a:t>computer-based test </a:t>
            </a:r>
            <a:r>
              <a:rPr lang="en-US" sz="2000" dirty="0">
                <a:latin typeface="+mn-lt"/>
              </a:rPr>
              <a:t>sessions will be performed </a:t>
            </a:r>
            <a:r>
              <a:rPr lang="en-US" sz="2000" dirty="0" smtClean="0">
                <a:latin typeface="+mn-lt"/>
              </a:rPr>
              <a:t>on </a:t>
            </a:r>
            <a:r>
              <a:rPr lang="en-US" sz="2000" i="1" dirty="0" smtClean="0">
                <a:latin typeface="+mn-lt"/>
              </a:rPr>
              <a:t>Manage Test Sessions</a:t>
            </a:r>
            <a:r>
              <a:rPr lang="en-US" sz="2000" dirty="0" smtClean="0">
                <a:latin typeface="+mn-lt"/>
              </a:rPr>
              <a:t>.</a:t>
            </a:r>
            <a:endParaRPr lang="en-US" sz="2000" dirty="0">
              <a:latin typeface="+mn-lt"/>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6040"/>
            <a:ext cx="7781544" cy="193451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Rectangle 6"/>
          <p:cNvSpPr>
            <a:spLocks noChangeArrowheads="1"/>
          </p:cNvSpPr>
          <p:nvPr/>
        </p:nvSpPr>
        <p:spPr bwMode="auto">
          <a:xfrm rot="10800000" flipV="1">
            <a:off x="727837" y="3853807"/>
            <a:ext cx="7644266" cy="227611"/>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9" name="Slide Number Placeholder 8"/>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46</a:t>
            </a:fld>
            <a:endParaRPr lang="en-US" sz="1000" dirty="0">
              <a:solidFill>
                <a:sysClr val="windowText" lastClr="000000"/>
              </a:solidFill>
            </a:endParaRPr>
          </a:p>
        </p:txBody>
      </p:sp>
    </p:spTree>
    <p:extLst>
      <p:ext uri="{BB962C8B-B14F-4D97-AF65-F5344CB8AC3E}">
        <p14:creationId xmlns:p14="http://schemas.microsoft.com/office/powerpoint/2010/main" val="31973617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Test </a:t>
            </a:r>
            <a:r>
              <a:rPr lang="en-US" dirty="0"/>
              <a:t>Sessions</a:t>
            </a:r>
          </a:p>
        </p:txBody>
      </p:sp>
      <p:sp>
        <p:nvSpPr>
          <p:cNvPr id="6" name="Content Placeholder 5"/>
          <p:cNvSpPr txBox="1">
            <a:spLocks/>
          </p:cNvSpPr>
          <p:nvPr/>
        </p:nvSpPr>
        <p:spPr>
          <a:xfrm>
            <a:off x="457200" y="2286000"/>
            <a:ext cx="8229600" cy="4129118"/>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700" dirty="0"/>
              <a:t>Click the </a:t>
            </a:r>
            <a:r>
              <a:rPr lang="en-US" sz="1700" b="1" i="1" dirty="0"/>
              <a:t>New Session </a:t>
            </a:r>
            <a:r>
              <a:rPr lang="en-US" sz="1700" dirty="0"/>
              <a:t>button.</a:t>
            </a:r>
          </a:p>
          <a:p>
            <a:r>
              <a:rPr lang="en-US" sz="1700" dirty="0" smtClean="0"/>
              <a:t>Enter </a:t>
            </a:r>
            <a:r>
              <a:rPr lang="en-US" sz="1700" dirty="0"/>
              <a:t>a session name and select a </a:t>
            </a:r>
            <a:r>
              <a:rPr lang="en-US" sz="1700" dirty="0" smtClean="0"/>
              <a:t>school. </a:t>
            </a:r>
          </a:p>
          <a:p>
            <a:r>
              <a:rPr lang="en-US" sz="1700" dirty="0"/>
              <a:t>Enter the </a:t>
            </a:r>
            <a:r>
              <a:rPr lang="en-US" sz="1700" dirty="0" smtClean="0"/>
              <a:t>remaining session </a:t>
            </a:r>
            <a:r>
              <a:rPr lang="en-US" sz="1700" dirty="0"/>
              <a:t>details.  </a:t>
            </a:r>
            <a:r>
              <a:rPr lang="en-US" sz="1700" dirty="0" smtClean="0"/>
              <a:t>Required fields are designated with a red arrow.</a:t>
            </a:r>
            <a:endParaRPr lang="en-US" sz="1700" dirty="0"/>
          </a:p>
          <a:p>
            <a:r>
              <a:rPr lang="en-US" sz="1700" dirty="0" smtClean="0"/>
              <a:t>If applicable, </a:t>
            </a:r>
            <a:r>
              <a:rPr lang="en-US" sz="1700" dirty="0"/>
              <a:t>select “No” from the </a:t>
            </a:r>
            <a:r>
              <a:rPr lang="en-US" sz="1700" dirty="0" smtClean="0"/>
              <a:t>Read Aloud </a:t>
            </a:r>
            <a:r>
              <a:rPr lang="en-US" sz="1700" dirty="0"/>
              <a:t>by Test Examiner drop-down menu. </a:t>
            </a:r>
            <a:endParaRPr lang="en-US" sz="1700" dirty="0" smtClean="0"/>
          </a:p>
          <a:p>
            <a:r>
              <a:rPr lang="en-US" sz="1700" dirty="0" smtClean="0"/>
              <a:t>For </a:t>
            </a:r>
            <a:r>
              <a:rPr lang="en-US" sz="1700" dirty="0"/>
              <a:t>administrations in which there is only one form, “Main” must </a:t>
            </a:r>
            <a:r>
              <a:rPr lang="en-US" sz="1700" dirty="0" smtClean="0"/>
              <a:t>be selected </a:t>
            </a:r>
            <a:r>
              <a:rPr lang="en-US" sz="1700" dirty="0"/>
              <a:t>from the Form Group Type drop-down menu.</a:t>
            </a:r>
          </a:p>
          <a:p>
            <a:r>
              <a:rPr lang="en-US" sz="1700" dirty="0" smtClean="0"/>
              <a:t>If applicable, </a:t>
            </a:r>
            <a:r>
              <a:rPr lang="en-US" sz="1700" dirty="0"/>
              <a:t>a </a:t>
            </a:r>
            <a:r>
              <a:rPr lang="en-US" sz="1700" dirty="0" smtClean="0"/>
              <a:t>proctor caching </a:t>
            </a:r>
            <a:r>
              <a:rPr lang="en-US" sz="1700" dirty="0"/>
              <a:t>computer </a:t>
            </a:r>
            <a:r>
              <a:rPr lang="en-US" sz="1700" dirty="0" smtClean="0"/>
              <a:t>should be selected </a:t>
            </a:r>
            <a:r>
              <a:rPr lang="en-US" sz="1700" dirty="0"/>
              <a:t>from the Proctor Caching Computer drop-down menu. </a:t>
            </a:r>
            <a:endParaRPr lang="en-US" sz="1700" dirty="0" smtClean="0"/>
          </a:p>
          <a:p>
            <a:r>
              <a:rPr lang="en-US" sz="1700" dirty="0" smtClean="0"/>
              <a:t>To grant school-level users the ability </a:t>
            </a:r>
            <a:r>
              <a:rPr lang="en-US" sz="1700" dirty="0"/>
              <a:t>to assign district-level proctor caching computers to </a:t>
            </a:r>
            <a:r>
              <a:rPr lang="en-US" sz="1700" dirty="0" smtClean="0"/>
              <a:t>test sessions</a:t>
            </a:r>
            <a:r>
              <a:rPr lang="en-US" sz="1700" dirty="0"/>
              <a:t>, select the “Include caching computers defined for the </a:t>
            </a:r>
            <a:r>
              <a:rPr lang="en-US" sz="1700" dirty="0" smtClean="0"/>
              <a:t>District” checkbox</a:t>
            </a:r>
            <a:r>
              <a:rPr lang="en-US" sz="1700" dirty="0"/>
              <a:t>. </a:t>
            </a:r>
            <a:endParaRPr lang="en-US" sz="1700" dirty="0" smtClean="0"/>
          </a:p>
          <a:p>
            <a:r>
              <a:rPr lang="en-US" sz="1700" dirty="0" smtClean="0"/>
              <a:t>You may add students now, or you can add students later.</a:t>
            </a:r>
            <a:endParaRPr lang="en-US" sz="1700" dirty="0"/>
          </a:p>
          <a:p>
            <a:r>
              <a:rPr lang="en-US" sz="1700" dirty="0" smtClean="0"/>
              <a:t>Click </a:t>
            </a:r>
            <a:r>
              <a:rPr lang="en-US" sz="1700" dirty="0"/>
              <a:t>the </a:t>
            </a:r>
            <a:r>
              <a:rPr lang="en-US" sz="1700" b="1" i="1" dirty="0"/>
              <a:t>Save </a:t>
            </a:r>
            <a:r>
              <a:rPr lang="en-US" sz="1700" dirty="0"/>
              <a:t>button after </a:t>
            </a:r>
            <a:r>
              <a:rPr lang="en-US" sz="1700" dirty="0" smtClean="0"/>
              <a:t>completing all </a:t>
            </a:r>
            <a:r>
              <a:rPr lang="en-US" sz="1700" dirty="0"/>
              <a:t>session details.</a:t>
            </a:r>
          </a:p>
        </p:txBody>
      </p:sp>
      <p:sp>
        <p:nvSpPr>
          <p:cNvPr id="4" name="Text Box 9"/>
          <p:cNvSpPr txBox="1">
            <a:spLocks noChangeArrowheads="1"/>
          </p:cNvSpPr>
          <p:nvPr/>
        </p:nvSpPr>
        <p:spPr bwMode="auto">
          <a:xfrm>
            <a:off x="329183" y="1764792"/>
            <a:ext cx="86685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smtClean="0">
                <a:latin typeface="+mn-lt"/>
              </a:rPr>
              <a:t>Before students can take a computer-based test, test sessions must be created.</a:t>
            </a:r>
            <a:endParaRPr lang="en-US" sz="2000" dirty="0">
              <a:latin typeface="+mn-lt"/>
            </a:endParaRPr>
          </a:p>
        </p:txBody>
      </p:sp>
      <p:sp>
        <p:nvSpPr>
          <p:cNvPr id="7" name="Slide Number Placeholder 6"/>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47</a:t>
            </a:fld>
            <a:endParaRPr lang="en-US" sz="1000" dirty="0">
              <a:solidFill>
                <a:sysClr val="windowText" lastClr="000000"/>
              </a:solidFill>
            </a:endParaRPr>
          </a:p>
        </p:txBody>
      </p:sp>
    </p:spTree>
    <p:extLst>
      <p:ext uri="{BB962C8B-B14F-4D97-AF65-F5344CB8AC3E}">
        <p14:creationId xmlns:p14="http://schemas.microsoft.com/office/powerpoint/2010/main" val="3721530662"/>
      </p:ext>
    </p:extLst>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Details</a:t>
            </a:r>
            <a:endParaRPr lang="en-US" dirty="0"/>
          </a:p>
        </p:txBody>
      </p:sp>
      <p:sp>
        <p:nvSpPr>
          <p:cNvPr id="6" name="Content Placeholder 5"/>
          <p:cNvSpPr txBox="1">
            <a:spLocks/>
          </p:cNvSpPr>
          <p:nvPr/>
        </p:nvSpPr>
        <p:spPr>
          <a:xfrm>
            <a:off x="457200" y="2231108"/>
            <a:ext cx="8229600" cy="4093492"/>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a:t>In the Session Details screen, you </a:t>
            </a:r>
            <a:r>
              <a:rPr lang="en-US" sz="1800" dirty="0" smtClean="0"/>
              <a:t>can:</a:t>
            </a:r>
          </a:p>
          <a:p>
            <a:pPr lvl="1" fontAlgn="auto">
              <a:spcAft>
                <a:spcPts val="0"/>
              </a:spcAft>
            </a:pPr>
            <a:r>
              <a:rPr lang="en-US" sz="1600" dirty="0" smtClean="0"/>
              <a:t>start </a:t>
            </a:r>
            <a:r>
              <a:rPr lang="en-US" sz="1600" dirty="0"/>
              <a:t>and stop a test session, </a:t>
            </a:r>
            <a:endParaRPr lang="en-US" sz="1600" dirty="0" smtClean="0"/>
          </a:p>
          <a:p>
            <a:pPr lvl="1" fontAlgn="auto">
              <a:spcAft>
                <a:spcPts val="0"/>
              </a:spcAft>
            </a:pPr>
            <a:r>
              <a:rPr lang="en-US" sz="1600" dirty="0" smtClean="0"/>
              <a:t>print </a:t>
            </a:r>
            <a:r>
              <a:rPr lang="en-US" sz="1600" dirty="0"/>
              <a:t>Student Authorizations and/or seal codes, </a:t>
            </a:r>
            <a:endParaRPr lang="en-US" sz="1600" dirty="0" smtClean="0"/>
          </a:p>
          <a:p>
            <a:pPr lvl="1" fontAlgn="auto">
              <a:spcAft>
                <a:spcPts val="0"/>
              </a:spcAft>
            </a:pPr>
            <a:r>
              <a:rPr lang="en-US" sz="1600" dirty="0" smtClean="0"/>
              <a:t>print Proctor Authorizations (for Read Aloud administrations),</a:t>
            </a:r>
          </a:p>
          <a:p>
            <a:pPr lvl="1" fontAlgn="auto">
              <a:spcAft>
                <a:spcPts val="0"/>
              </a:spcAft>
            </a:pPr>
            <a:r>
              <a:rPr lang="en-US" sz="1600" dirty="0" smtClean="0"/>
              <a:t>proctor </a:t>
            </a:r>
            <a:r>
              <a:rPr lang="en-US" sz="1600" dirty="0"/>
              <a:t>cache test </a:t>
            </a:r>
            <a:r>
              <a:rPr lang="en-US" sz="1600" dirty="0" smtClean="0"/>
              <a:t>content,</a:t>
            </a:r>
          </a:p>
          <a:p>
            <a:pPr lvl="1" fontAlgn="auto">
              <a:spcAft>
                <a:spcPts val="0"/>
              </a:spcAft>
            </a:pPr>
            <a:r>
              <a:rPr lang="en-US" sz="1600" dirty="0" smtClean="0"/>
              <a:t>print </a:t>
            </a:r>
            <a:r>
              <a:rPr lang="en-US" sz="1600" dirty="0"/>
              <a:t>a session roster, </a:t>
            </a:r>
            <a:endParaRPr lang="en-US" sz="1600" dirty="0" smtClean="0"/>
          </a:p>
          <a:p>
            <a:pPr lvl="1" fontAlgn="auto">
              <a:spcAft>
                <a:spcPts val="0"/>
              </a:spcAft>
            </a:pPr>
            <a:r>
              <a:rPr lang="en-US" sz="1600" dirty="0" smtClean="0"/>
              <a:t>update </a:t>
            </a:r>
            <a:r>
              <a:rPr lang="en-US" sz="1600" dirty="0"/>
              <a:t>TestNav </a:t>
            </a:r>
            <a:r>
              <a:rPr lang="en-US" sz="1600" dirty="0" smtClean="0"/>
              <a:t>configurations, </a:t>
            </a:r>
          </a:p>
          <a:p>
            <a:pPr lvl="1" fontAlgn="auto">
              <a:spcAft>
                <a:spcPts val="0"/>
              </a:spcAft>
            </a:pPr>
            <a:r>
              <a:rPr lang="en-US" sz="1600" dirty="0" smtClean="0"/>
              <a:t>monitor </a:t>
            </a:r>
            <a:r>
              <a:rPr lang="en-US" sz="1600" dirty="0"/>
              <a:t>individual student’s </a:t>
            </a:r>
            <a:r>
              <a:rPr lang="en-US" sz="1600" dirty="0" smtClean="0"/>
              <a:t>tests, </a:t>
            </a:r>
          </a:p>
          <a:p>
            <a:pPr lvl="1" fontAlgn="auto">
              <a:spcAft>
                <a:spcPts val="0"/>
              </a:spcAft>
            </a:pPr>
            <a:r>
              <a:rPr lang="en-US" sz="1600" dirty="0" smtClean="0"/>
              <a:t>resume </a:t>
            </a:r>
            <a:r>
              <a:rPr lang="en-US" sz="1600" dirty="0"/>
              <a:t>a </a:t>
            </a:r>
            <a:r>
              <a:rPr lang="en-US" sz="1600" dirty="0" smtClean="0"/>
              <a:t>student’s test</a:t>
            </a:r>
            <a:r>
              <a:rPr lang="en-US" sz="1600" dirty="0"/>
              <a:t>, </a:t>
            </a:r>
            <a:endParaRPr lang="en-US" sz="1600" dirty="0" smtClean="0"/>
          </a:p>
          <a:p>
            <a:pPr lvl="1" fontAlgn="auto">
              <a:spcAft>
                <a:spcPts val="0"/>
              </a:spcAft>
            </a:pPr>
            <a:r>
              <a:rPr lang="en-US" sz="1600" dirty="0" smtClean="0"/>
              <a:t>mark </a:t>
            </a:r>
            <a:r>
              <a:rPr lang="en-US" sz="1600" dirty="0"/>
              <a:t>a test complete, and </a:t>
            </a:r>
            <a:endParaRPr lang="en-US" sz="1600" dirty="0" smtClean="0"/>
          </a:p>
          <a:p>
            <a:pPr lvl="1" fontAlgn="auto">
              <a:spcAft>
                <a:spcPts val="0"/>
              </a:spcAft>
            </a:pPr>
            <a:r>
              <a:rPr lang="en-US" sz="1600" dirty="0" smtClean="0"/>
              <a:t>add/remove/move </a:t>
            </a:r>
            <a:r>
              <a:rPr lang="en-US" sz="1600" dirty="0"/>
              <a:t>students.  </a:t>
            </a:r>
          </a:p>
        </p:txBody>
      </p:sp>
      <p:sp>
        <p:nvSpPr>
          <p:cNvPr id="4" name="Text Box 9"/>
          <p:cNvSpPr txBox="1">
            <a:spLocks noChangeArrowheads="1"/>
          </p:cNvSpPr>
          <p:nvPr/>
        </p:nvSpPr>
        <p:spPr bwMode="auto">
          <a:xfrm>
            <a:off x="329183" y="1764792"/>
            <a:ext cx="86685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smtClean="0">
                <a:latin typeface="+mn-lt"/>
              </a:rPr>
              <a:t>The </a:t>
            </a:r>
            <a:r>
              <a:rPr lang="en-US" sz="2000" i="1" dirty="0" smtClean="0">
                <a:latin typeface="+mn-lt"/>
              </a:rPr>
              <a:t>Session Details </a:t>
            </a:r>
            <a:r>
              <a:rPr lang="en-US" sz="2000" dirty="0" smtClean="0">
                <a:latin typeface="+mn-lt"/>
              </a:rPr>
              <a:t>screen allows you to manage the details of each test session. </a:t>
            </a:r>
            <a:endParaRPr lang="en-US" sz="2000" dirty="0">
              <a:latin typeface="+mn-lt"/>
            </a:endParaRPr>
          </a:p>
        </p:txBody>
      </p:sp>
      <p:sp>
        <p:nvSpPr>
          <p:cNvPr id="7" name="Slide Number Placeholder 6"/>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48</a:t>
            </a:fld>
            <a:endParaRPr lang="en-US" sz="1000" dirty="0">
              <a:solidFill>
                <a:sysClr val="windowText" lastClr="000000"/>
              </a:solidFill>
            </a:endParaRPr>
          </a:p>
        </p:txBody>
      </p:sp>
    </p:spTree>
    <p:extLst>
      <p:ext uri="{BB962C8B-B14F-4D97-AF65-F5344CB8AC3E}">
        <p14:creationId xmlns:p14="http://schemas.microsoft.com/office/powerpoint/2010/main" val="15241397"/>
      </p:ext>
    </p:extLst>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Proctor Caching Test Content</a:t>
            </a:r>
            <a:endParaRPr lang="en-US" dirty="0"/>
          </a:p>
        </p:txBody>
      </p:sp>
      <p:sp>
        <p:nvSpPr>
          <p:cNvPr id="6" name="Content Placeholder 5"/>
          <p:cNvSpPr txBox="1">
            <a:spLocks/>
          </p:cNvSpPr>
          <p:nvPr/>
        </p:nvSpPr>
        <p:spPr>
          <a:xfrm>
            <a:off x="457200" y="4191992"/>
            <a:ext cx="8229600" cy="2412540"/>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smtClean="0"/>
              <a:t>Proctor caching is completed at the session level, on the </a:t>
            </a:r>
            <a:r>
              <a:rPr lang="en-US" sz="1800" i="1" dirty="0" smtClean="0"/>
              <a:t>Session Details </a:t>
            </a:r>
            <a:r>
              <a:rPr lang="en-US" sz="1800" dirty="0" smtClean="0"/>
              <a:t>screen.</a:t>
            </a:r>
          </a:p>
          <a:p>
            <a:pPr lvl="1" fontAlgn="auto">
              <a:spcAft>
                <a:spcPts val="0"/>
              </a:spcAft>
            </a:pPr>
            <a:r>
              <a:rPr lang="en-US" sz="1600" dirty="0" smtClean="0"/>
              <a:t>The </a:t>
            </a:r>
            <a:r>
              <a:rPr lang="en-US" sz="1600" b="1" i="1" dirty="0"/>
              <a:t>Proctor Caching </a:t>
            </a:r>
            <a:r>
              <a:rPr lang="en-US" sz="1600" dirty="0"/>
              <a:t>button will be disabled and you will not be able to cache the test content for the test session if you do not have access to proctor caching or </a:t>
            </a:r>
            <a:r>
              <a:rPr lang="en-US" sz="1600" dirty="0" smtClean="0"/>
              <a:t>if you are not within the proctor caching window.</a:t>
            </a:r>
            <a:endParaRPr lang="en-US" sz="1600" dirty="0"/>
          </a:p>
          <a:p>
            <a:pPr fontAlgn="auto">
              <a:spcAft>
                <a:spcPts val="0"/>
              </a:spcAft>
            </a:pPr>
            <a:endParaRPr lang="en-US" sz="1800" dirty="0"/>
          </a:p>
          <a:p>
            <a:pPr fontAlgn="auto">
              <a:spcAft>
                <a:spcPts val="0"/>
              </a:spcAft>
            </a:pPr>
            <a:r>
              <a:rPr lang="en-US" sz="1800" dirty="0" smtClean="0"/>
              <a:t>Proctor caching is available </a:t>
            </a:r>
            <a:r>
              <a:rPr lang="en-US" sz="1800" dirty="0"/>
              <a:t>up to </a:t>
            </a:r>
            <a:r>
              <a:rPr lang="en-US" sz="1800" dirty="0" smtClean="0"/>
              <a:t>one week </a:t>
            </a:r>
            <a:r>
              <a:rPr lang="en-US" sz="1800" dirty="0"/>
              <a:t>before </a:t>
            </a:r>
            <a:r>
              <a:rPr lang="en-US" sz="1800" dirty="0" smtClean="0"/>
              <a:t>an administration; districts will receive notification when it is available.</a:t>
            </a:r>
            <a:endParaRPr lang="en-US" sz="1800" dirty="0"/>
          </a:p>
          <a:p>
            <a:pPr marL="0" indent="0" fontAlgn="auto">
              <a:spcAft>
                <a:spcPts val="0"/>
              </a:spcAft>
              <a:buNone/>
            </a:pPr>
            <a:endParaRPr lang="en-US" sz="1800" dirty="0"/>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i="1" dirty="0">
                <a:latin typeface="+mn-lt"/>
              </a:rPr>
              <a:t>Proctor caching </a:t>
            </a:r>
            <a:r>
              <a:rPr lang="en-US" sz="2000" dirty="0">
                <a:latin typeface="+mn-lt"/>
              </a:rPr>
              <a:t>refers to downloading encrypted test content from the Pearson </a:t>
            </a:r>
            <a:r>
              <a:rPr lang="en-US" sz="2000" dirty="0" smtClean="0">
                <a:latin typeface="+mn-lt"/>
              </a:rPr>
              <a:t>testing server </a:t>
            </a:r>
            <a:r>
              <a:rPr lang="en-US" sz="2000" dirty="0">
                <a:latin typeface="+mn-lt"/>
              </a:rPr>
              <a:t>to a secure local computer prior to starting a test session.</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17001" t="27641" r="2499" b="58537"/>
          <a:stretch>
            <a:fillRect/>
          </a:stretch>
        </p:blipFill>
        <p:spPr bwMode="auto">
          <a:xfrm>
            <a:off x="704088" y="2606040"/>
            <a:ext cx="7781544" cy="124541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Rectangle 6"/>
          <p:cNvSpPr>
            <a:spLocks noChangeArrowheads="1"/>
          </p:cNvSpPr>
          <p:nvPr/>
        </p:nvSpPr>
        <p:spPr bwMode="auto">
          <a:xfrm rot="10800000" flipV="1">
            <a:off x="2521011" y="3271918"/>
            <a:ext cx="1041586" cy="227612"/>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9" name="Slide Number Placeholder 8"/>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49</a:t>
            </a:fld>
            <a:endParaRPr lang="en-US" sz="1000" dirty="0">
              <a:solidFill>
                <a:sysClr val="windowText" lastClr="000000"/>
              </a:solidFill>
            </a:endParaRPr>
          </a:p>
        </p:txBody>
      </p:sp>
    </p:spTree>
    <p:extLst>
      <p:ext uri="{BB962C8B-B14F-4D97-AF65-F5344CB8AC3E}">
        <p14:creationId xmlns:p14="http://schemas.microsoft.com/office/powerpoint/2010/main" val="406150424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394" y="2605578"/>
            <a:ext cx="7338949" cy="33327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4" name="Rectangle 2"/>
          <p:cNvSpPr>
            <a:spLocks noGrp="1" noRot="1" noChangeArrowheads="1"/>
          </p:cNvSpPr>
          <p:nvPr>
            <p:ph type="title"/>
          </p:nvPr>
        </p:nvSpPr>
        <p:spPr>
          <a:xfrm>
            <a:off x="329184" y="1764792"/>
            <a:ext cx="8664575" cy="815975"/>
          </a:xfrm>
        </p:spPr>
        <p:txBody>
          <a:bodyPr/>
          <a:lstStyle/>
          <a:p>
            <a:pPr algn="ctr"/>
            <a:r>
              <a:rPr lang="en-US" sz="2000" dirty="0">
                <a:latin typeface="+mn-lt"/>
              </a:rPr>
              <a:t>The PARCC PearsonAccess website may be accessed at  </a:t>
            </a:r>
            <a:r>
              <a:rPr lang="en-US" sz="2000" dirty="0">
                <a:latin typeface="+mn-lt"/>
                <a:hlinkClick r:id="rId5"/>
              </a:rPr>
              <a:t>http://</a:t>
            </a:r>
            <a:r>
              <a:rPr lang="en-US" sz="2000" dirty="0" smtClean="0">
                <a:latin typeface="+mn-lt"/>
                <a:hlinkClick r:id="rId5"/>
              </a:rPr>
              <a:t>PARCC.Pearson.com</a:t>
            </a:r>
            <a:r>
              <a:rPr lang="en-US" sz="2000" dirty="0" smtClean="0">
                <a:latin typeface="+mn-lt"/>
              </a:rPr>
              <a:t> </a:t>
            </a:r>
            <a:endParaRPr lang="en-US" sz="2000" b="0" dirty="0" smtClean="0">
              <a:latin typeface="+mn-lt"/>
            </a:endParaRPr>
          </a:p>
        </p:txBody>
      </p:sp>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23750" y="3491375"/>
            <a:ext cx="3743325" cy="31527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9" name="Rectangle 12"/>
          <p:cNvSpPr>
            <a:spLocks noChangeArrowheads="1"/>
          </p:cNvSpPr>
          <p:nvPr/>
        </p:nvSpPr>
        <p:spPr bwMode="auto">
          <a:xfrm>
            <a:off x="1814279" y="5655696"/>
            <a:ext cx="2187700" cy="412562"/>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cxnSp>
        <p:nvCxnSpPr>
          <p:cNvPr id="8198" name="Straight Arrow Connector 10"/>
          <p:cNvCxnSpPr>
            <a:cxnSpLocks noChangeShapeType="1"/>
          </p:cNvCxnSpPr>
          <p:nvPr/>
        </p:nvCxnSpPr>
        <p:spPr bwMode="auto">
          <a:xfrm flipH="1">
            <a:off x="4322625" y="4355100"/>
            <a:ext cx="2031950" cy="1036246"/>
          </a:xfrm>
          <a:prstGeom prst="straightConnector1">
            <a:avLst/>
          </a:prstGeom>
          <a:noFill/>
          <a:ln w="222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9" name="Rectangle 24"/>
          <p:cNvSpPr txBox="1">
            <a:spLocks noChangeArrowheads="1"/>
          </p:cNvSpPr>
          <p:nvPr/>
        </p:nvSpPr>
        <p:spPr>
          <a:xfrm>
            <a:off x="2819400" y="0"/>
            <a:ext cx="6324600" cy="1219200"/>
          </a:xfrm>
          <a:prstGeom prst="rect">
            <a:avLst/>
          </a:prstGeom>
        </p:spPr>
        <p:txBody>
          <a:bodyPr lIns="89879" tIns="44940" rIns="89879" bIns="44940" anchor="ctr"/>
          <a:lstStyle>
            <a:lvl1pPr marL="168524" indent="0" algn="l" defTabSz="914400" rtl="0" eaLnBrk="1" latinLnBrk="0" hangingPunct="1">
              <a:spcBef>
                <a:spcPct val="0"/>
              </a:spcBef>
              <a:buNone/>
              <a:defRPr sz="2800" kern="1200">
                <a:solidFill>
                  <a:schemeClr val="tx1"/>
                </a:solidFill>
                <a:latin typeface="+mj-lt"/>
                <a:ea typeface="+mj-ea"/>
                <a:cs typeface="+mj-cs"/>
              </a:defRPr>
            </a:lvl1pPr>
          </a:lstStyle>
          <a:p>
            <a:pPr>
              <a:defRPr/>
            </a:pPr>
            <a:r>
              <a:rPr lang="en-US" dirty="0" smtClean="0"/>
              <a:t>How Do I Access </a:t>
            </a:r>
            <a:r>
              <a:rPr lang="en-US" dirty="0" err="1" smtClean="0"/>
              <a:t>PearsonAccess</a:t>
            </a:r>
            <a:r>
              <a:rPr lang="en-US" dirty="0" smtClean="0"/>
              <a:t>?</a:t>
            </a:r>
          </a:p>
        </p:txBody>
      </p:sp>
      <p:sp>
        <p:nvSpPr>
          <p:cNvPr id="10" name="Slide Number Placeholder 9"/>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5</a:t>
            </a:fld>
            <a:endParaRPr lang="en-US" sz="1000" dirty="0">
              <a:solidFill>
                <a:sysClr val="windowText" lastClr="000000"/>
              </a:solidFill>
            </a:endParaRPr>
          </a:p>
        </p:txBody>
      </p:sp>
    </p:spTree>
    <p:custDataLst>
      <p:tags r:id="rId1"/>
    </p:custData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8"/>
                                        </p:tgtEl>
                                        <p:attrNameLst>
                                          <p:attrName>style.visibility</p:attrName>
                                        </p:attrNameLst>
                                      </p:cBhvr>
                                      <p:to>
                                        <p:strVal val="visible"/>
                                      </p:to>
                                    </p:set>
                                    <p:animEffect transition="in" filter="fade">
                                      <p:cBhvr>
                                        <p:cTn id="7" dur="500"/>
                                        <p:tgtEl>
                                          <p:spTgt spid="8198"/>
                                        </p:tgtEl>
                                      </p:cBhvr>
                                    </p:animEffect>
                                  </p:childTnLst>
                                </p:cTn>
                              </p:par>
                              <p:par>
                                <p:cTn id="8" presetID="10" presetClass="entr" presetSubtype="0"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fade">
                                      <p:cBhvr>
                                        <p:cTn id="10" dur="500"/>
                                        <p:tgtEl>
                                          <p:spTgt spid="102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199"/>
                                        </p:tgtEl>
                                        <p:attrNameLst>
                                          <p:attrName>style.visibility</p:attrName>
                                        </p:attrNameLst>
                                      </p:cBhvr>
                                      <p:to>
                                        <p:strVal val="visible"/>
                                      </p:to>
                                    </p:set>
                                    <p:animEffect transition="in" filter="fade">
                                      <p:cBhvr>
                                        <p:cTn id="15" dur="500"/>
                                        <p:tgtEl>
                                          <p:spTgt spid="8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514600"/>
            <a:ext cx="7781544" cy="69620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Student and Proctor Authorizations</a:t>
            </a:r>
            <a:endParaRPr lang="en-US" dirty="0"/>
          </a:p>
        </p:txBody>
      </p:sp>
      <p:sp>
        <p:nvSpPr>
          <p:cNvPr id="6" name="Content Placeholder 5"/>
          <p:cNvSpPr txBox="1">
            <a:spLocks/>
          </p:cNvSpPr>
          <p:nvPr/>
        </p:nvSpPr>
        <p:spPr>
          <a:xfrm>
            <a:off x="457200" y="3886200"/>
            <a:ext cx="8229600" cy="2412540"/>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700" dirty="0"/>
              <a:t>Each student </a:t>
            </a:r>
            <a:r>
              <a:rPr lang="en-US" sz="1700" dirty="0" smtClean="0"/>
              <a:t>must </a:t>
            </a:r>
            <a:r>
              <a:rPr lang="en-US" sz="1700" dirty="0"/>
              <a:t>have </a:t>
            </a:r>
            <a:r>
              <a:rPr lang="en-US" sz="1700" dirty="0" smtClean="0"/>
              <a:t>an authorization </a:t>
            </a:r>
            <a:r>
              <a:rPr lang="en-US" sz="1700" dirty="0"/>
              <a:t>in order to log in to a test</a:t>
            </a:r>
            <a:r>
              <a:rPr lang="en-US" sz="1700" dirty="0" smtClean="0"/>
              <a:t>.</a:t>
            </a:r>
          </a:p>
          <a:p>
            <a:pPr fontAlgn="auto">
              <a:spcAft>
                <a:spcPts val="0"/>
              </a:spcAft>
            </a:pPr>
            <a:r>
              <a:rPr lang="en-US" sz="1700" dirty="0" smtClean="0"/>
              <a:t>Proctor authorizations (log in for </a:t>
            </a:r>
            <a:r>
              <a:rPr lang="en-US" sz="1700" dirty="0"/>
              <a:t>test administrator) </a:t>
            </a:r>
            <a:r>
              <a:rPr lang="en-US" sz="1700" dirty="0" smtClean="0"/>
              <a:t>are only for Read Aloud Administrations.</a:t>
            </a:r>
          </a:p>
          <a:p>
            <a:pPr fontAlgn="auto">
              <a:spcAft>
                <a:spcPts val="0"/>
              </a:spcAft>
            </a:pPr>
            <a:r>
              <a:rPr lang="en-US" sz="1700" dirty="0" smtClean="0"/>
              <a:t>Authorizations contain:</a:t>
            </a:r>
          </a:p>
          <a:p>
            <a:pPr lvl="1" fontAlgn="auto">
              <a:spcAft>
                <a:spcPts val="0"/>
              </a:spcAft>
            </a:pPr>
            <a:r>
              <a:rPr lang="en-US" sz="1600" dirty="0" smtClean="0"/>
              <a:t>the </a:t>
            </a:r>
            <a:r>
              <a:rPr lang="en-US" sz="1600" dirty="0"/>
              <a:t>URL </a:t>
            </a:r>
            <a:r>
              <a:rPr lang="en-US" sz="1600" dirty="0" smtClean="0"/>
              <a:t>to </a:t>
            </a:r>
            <a:r>
              <a:rPr lang="en-US" sz="1600" dirty="0"/>
              <a:t>access tests through the browser-based </a:t>
            </a:r>
            <a:r>
              <a:rPr lang="en-US" sz="1600" dirty="0" err="1"/>
              <a:t>TestNav</a:t>
            </a:r>
            <a:r>
              <a:rPr lang="en-US" sz="1600" dirty="0"/>
              <a:t>, </a:t>
            </a:r>
            <a:endParaRPr lang="en-US" sz="1600" dirty="0" smtClean="0"/>
          </a:p>
          <a:p>
            <a:pPr lvl="1" fontAlgn="auto">
              <a:spcAft>
                <a:spcPts val="0"/>
              </a:spcAft>
            </a:pPr>
            <a:r>
              <a:rPr lang="en-US" sz="1600" dirty="0" smtClean="0"/>
              <a:t>a </a:t>
            </a:r>
            <a:r>
              <a:rPr lang="en-US" sz="1600" dirty="0"/>
              <a:t>unique login ID, </a:t>
            </a:r>
            <a:r>
              <a:rPr lang="en-US" sz="1600" dirty="0" smtClean="0"/>
              <a:t>and</a:t>
            </a:r>
          </a:p>
          <a:p>
            <a:pPr lvl="1" fontAlgn="auto">
              <a:spcAft>
                <a:spcPts val="0"/>
              </a:spcAft>
            </a:pPr>
            <a:r>
              <a:rPr lang="en-US" sz="1600" dirty="0" smtClean="0"/>
              <a:t>the </a:t>
            </a:r>
            <a:r>
              <a:rPr lang="en-US" sz="1600" dirty="0"/>
              <a:t>test code needed to log </a:t>
            </a:r>
            <a:r>
              <a:rPr lang="en-US" sz="1600" dirty="0" smtClean="0"/>
              <a:t>in</a:t>
            </a:r>
            <a:r>
              <a:rPr lang="en-US" sz="1600" dirty="0"/>
              <a:t>.</a:t>
            </a:r>
          </a:p>
          <a:p>
            <a:pPr fontAlgn="auto">
              <a:spcAft>
                <a:spcPts val="0"/>
              </a:spcAft>
            </a:pPr>
            <a:r>
              <a:rPr lang="en-US" sz="1700" dirty="0" smtClean="0"/>
              <a:t>Student authorizations also contain the </a:t>
            </a:r>
            <a:r>
              <a:rPr lang="en-US" sz="1700" dirty="0"/>
              <a:t>keystrokes available for navigating through </a:t>
            </a:r>
            <a:r>
              <a:rPr lang="en-US" sz="1700" dirty="0" err="1"/>
              <a:t>TestNav</a:t>
            </a:r>
            <a:r>
              <a:rPr lang="en-US" sz="1700" dirty="0"/>
              <a:t>. </a:t>
            </a:r>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a:latin typeface="+mn-lt"/>
              </a:rPr>
              <a:t>Student and </a:t>
            </a:r>
            <a:r>
              <a:rPr lang="en-US" sz="2000" dirty="0" smtClean="0">
                <a:latin typeface="+mn-lt"/>
              </a:rPr>
              <a:t>Proctor </a:t>
            </a:r>
            <a:r>
              <a:rPr lang="en-US" sz="2000" dirty="0">
                <a:latin typeface="+mn-lt"/>
              </a:rPr>
              <a:t>authorizations are needed to perform certain functions at the session level. </a:t>
            </a:r>
          </a:p>
        </p:txBody>
      </p:sp>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7800" y="3031236"/>
            <a:ext cx="2043113" cy="80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lide Number Placeholder 7"/>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50</a:t>
            </a:fld>
            <a:endParaRPr lang="en-US" sz="1000" dirty="0">
              <a:solidFill>
                <a:sysClr val="windowText" lastClr="000000"/>
              </a:solidFill>
            </a:endParaRPr>
          </a:p>
        </p:txBody>
      </p:sp>
    </p:spTree>
    <p:extLst>
      <p:ext uri="{BB962C8B-B14F-4D97-AF65-F5344CB8AC3E}">
        <p14:creationId xmlns:p14="http://schemas.microsoft.com/office/powerpoint/2010/main" val="26135958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6040"/>
            <a:ext cx="7781544" cy="69620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a:t>Authorizations - Seal Codes</a:t>
            </a:r>
          </a:p>
        </p:txBody>
      </p:sp>
      <p:sp>
        <p:nvSpPr>
          <p:cNvPr id="6" name="Content Placeholder 5"/>
          <p:cNvSpPr txBox="1">
            <a:spLocks/>
          </p:cNvSpPr>
          <p:nvPr/>
        </p:nvSpPr>
        <p:spPr>
          <a:xfrm>
            <a:off x="457200" y="4239492"/>
            <a:ext cx="8229600" cy="2412540"/>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Bef>
                <a:spcPts val="1200"/>
              </a:spcBef>
              <a:spcAft>
                <a:spcPts val="0"/>
              </a:spcAft>
            </a:pPr>
            <a:r>
              <a:rPr lang="en-US" sz="1800" dirty="0">
                <a:solidFill>
                  <a:prstClr val="black"/>
                </a:solidFill>
              </a:rPr>
              <a:t>There will be one set of seal codes assigned to each test session</a:t>
            </a:r>
            <a:r>
              <a:rPr lang="en-US" sz="1800" dirty="0" smtClean="0">
                <a:solidFill>
                  <a:prstClr val="black"/>
                </a:solidFill>
              </a:rPr>
              <a:t>.</a:t>
            </a:r>
            <a:endParaRPr lang="en-US" sz="1800" dirty="0">
              <a:solidFill>
                <a:prstClr val="black"/>
              </a:solidFill>
            </a:endParaRPr>
          </a:p>
          <a:p>
            <a:pPr fontAlgn="auto">
              <a:spcBef>
                <a:spcPts val="1200"/>
              </a:spcBef>
              <a:spcAft>
                <a:spcPts val="0"/>
              </a:spcAft>
            </a:pPr>
            <a:r>
              <a:rPr lang="en-US" sz="1800" dirty="0">
                <a:solidFill>
                  <a:prstClr val="black"/>
                </a:solidFill>
              </a:rPr>
              <a:t>Before students in a test session can go to the next sealed section of an electronic test, they must enter the appropriate four-digit seal code. </a:t>
            </a:r>
          </a:p>
          <a:p>
            <a:pPr fontAlgn="auto">
              <a:spcBef>
                <a:spcPts val="1200"/>
              </a:spcBef>
              <a:spcAft>
                <a:spcPts val="0"/>
              </a:spcAft>
            </a:pPr>
            <a:r>
              <a:rPr lang="en-US" sz="1800" dirty="0" smtClean="0">
                <a:solidFill>
                  <a:prstClr val="black"/>
                </a:solidFill>
              </a:rPr>
              <a:t>Seal codes </a:t>
            </a:r>
            <a:r>
              <a:rPr lang="en-US" sz="1800" dirty="0">
                <a:solidFill>
                  <a:prstClr val="black"/>
                </a:solidFill>
              </a:rPr>
              <a:t>for a specific test session are listed on the seal codes document. </a:t>
            </a:r>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a:solidFill>
                  <a:prstClr val="black"/>
                </a:solidFill>
                <a:latin typeface="Calibri"/>
              </a:rPr>
              <a:t>Seal codes are the electronic equivalents of the adhesive tabs that are used to seal sections of paper test booklets.</a:t>
            </a: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1100" y="3118943"/>
            <a:ext cx="1959483" cy="7400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51</a:t>
            </a:fld>
            <a:endParaRPr lang="en-US" dirty="0"/>
          </a:p>
        </p:txBody>
      </p:sp>
    </p:spTree>
    <p:extLst>
      <p:ext uri="{BB962C8B-B14F-4D97-AF65-F5344CB8AC3E}">
        <p14:creationId xmlns:p14="http://schemas.microsoft.com/office/powerpoint/2010/main" val="855371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Test Sessions</a:t>
            </a:r>
            <a:endParaRPr lang="en-US" dirty="0"/>
          </a:p>
        </p:txBody>
      </p:sp>
      <p:sp>
        <p:nvSpPr>
          <p:cNvPr id="6" name="Content Placeholder 5"/>
          <p:cNvSpPr txBox="1">
            <a:spLocks/>
          </p:cNvSpPr>
          <p:nvPr/>
        </p:nvSpPr>
        <p:spPr>
          <a:xfrm>
            <a:off x="457200" y="3811979"/>
            <a:ext cx="8229600" cy="2840053"/>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smtClean="0"/>
              <a:t>Scheduling </a:t>
            </a:r>
            <a:r>
              <a:rPr lang="en-US" sz="1800" dirty="0"/>
              <a:t>a date and time for a new test session is intended primarily for planning purposes. </a:t>
            </a:r>
            <a:endParaRPr lang="en-US" sz="1800" dirty="0" smtClean="0"/>
          </a:p>
          <a:p>
            <a:pPr fontAlgn="auto">
              <a:spcAft>
                <a:spcPts val="0"/>
              </a:spcAft>
            </a:pPr>
            <a:r>
              <a:rPr lang="en-US" sz="1800" dirty="0" smtClean="0"/>
              <a:t>A </a:t>
            </a:r>
            <a:r>
              <a:rPr lang="en-US" sz="1800" dirty="0"/>
              <a:t>test session will not start until you click </a:t>
            </a:r>
            <a:r>
              <a:rPr lang="en-US" sz="1800" dirty="0" smtClean="0"/>
              <a:t>the </a:t>
            </a:r>
            <a:r>
              <a:rPr lang="en-US" sz="1800" b="1" i="1" dirty="0" smtClean="0"/>
              <a:t>Start</a:t>
            </a:r>
            <a:r>
              <a:rPr lang="en-US" sz="1800" dirty="0" smtClean="0"/>
              <a:t> </a:t>
            </a:r>
            <a:r>
              <a:rPr lang="en-US" sz="1800" dirty="0"/>
              <a:t>button on the </a:t>
            </a:r>
            <a:r>
              <a:rPr lang="en-US" sz="1800" i="1" dirty="0"/>
              <a:t>Session Details </a:t>
            </a:r>
            <a:r>
              <a:rPr lang="en-US" sz="1800" dirty="0"/>
              <a:t>screen, regardless of the scheduled start date and </a:t>
            </a:r>
            <a:r>
              <a:rPr lang="en-US" sz="1800" dirty="0" smtClean="0"/>
              <a:t>time. </a:t>
            </a:r>
          </a:p>
          <a:p>
            <a:pPr fontAlgn="auto">
              <a:spcAft>
                <a:spcPts val="0"/>
              </a:spcAft>
            </a:pPr>
            <a:endParaRPr lang="en-US" sz="1800" dirty="0"/>
          </a:p>
          <a:p>
            <a:pPr marL="0">
              <a:buNone/>
            </a:pPr>
            <a:r>
              <a:rPr lang="en-US" sz="1800" b="1" i="1" dirty="0"/>
              <a:t>NOTE: </a:t>
            </a:r>
            <a:r>
              <a:rPr lang="en-US" sz="1800" i="1" dirty="0"/>
              <a:t>If you do not have access to start a test session, the </a:t>
            </a:r>
            <a:r>
              <a:rPr lang="en-US" sz="1800" b="1" i="1" dirty="0" smtClean="0"/>
              <a:t>Start </a:t>
            </a:r>
            <a:r>
              <a:rPr lang="en-US" sz="1800" i="1" dirty="0" smtClean="0"/>
              <a:t>button </a:t>
            </a:r>
            <a:r>
              <a:rPr lang="en-US" sz="1800" i="1" dirty="0"/>
              <a:t>will be disabled and you will not be able to start the test </a:t>
            </a:r>
            <a:r>
              <a:rPr lang="en-US" sz="1800" i="1" dirty="0" smtClean="0"/>
              <a:t>session.</a:t>
            </a:r>
            <a:endParaRPr lang="en-US" sz="1800" i="1" dirty="0"/>
          </a:p>
        </p:txBody>
      </p:sp>
      <p:sp>
        <p:nvSpPr>
          <p:cNvPr id="4" name="Text Box 9"/>
          <p:cNvSpPr txBox="1">
            <a:spLocks noChangeArrowheads="1"/>
          </p:cNvSpPr>
          <p:nvPr/>
        </p:nvSpPr>
        <p:spPr bwMode="auto">
          <a:xfrm>
            <a:off x="329183" y="1764792"/>
            <a:ext cx="86685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a:latin typeface="+mn-lt"/>
              </a:rPr>
              <a:t>A test session must be started before students can begin </a:t>
            </a:r>
            <a:r>
              <a:rPr lang="en-US" sz="2000" dirty="0" smtClean="0">
                <a:latin typeface="+mn-lt"/>
              </a:rPr>
              <a:t>testing.</a:t>
            </a:r>
            <a:endParaRPr lang="en-US" sz="2000" dirty="0">
              <a:latin typeface="+mn-lt"/>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6040"/>
            <a:ext cx="7781544" cy="7459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Rectangle 7"/>
          <p:cNvSpPr>
            <a:spLocks noChangeArrowheads="1"/>
          </p:cNvSpPr>
          <p:nvPr/>
        </p:nvSpPr>
        <p:spPr bwMode="auto">
          <a:xfrm rot="10800000" flipV="1">
            <a:off x="727838" y="3076242"/>
            <a:ext cx="614074" cy="263898"/>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9" name="Slide Number Placeholder 8"/>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52</a:t>
            </a:fld>
            <a:endParaRPr lang="en-US" sz="1000" dirty="0">
              <a:solidFill>
                <a:sysClr val="windowText" lastClr="000000"/>
              </a:solidFill>
            </a:endParaRPr>
          </a:p>
        </p:txBody>
      </p:sp>
    </p:spTree>
    <p:extLst>
      <p:ext uri="{BB962C8B-B14F-4D97-AF65-F5344CB8AC3E}">
        <p14:creationId xmlns:p14="http://schemas.microsoft.com/office/powerpoint/2010/main" val="15151566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Test Sessions</a:t>
            </a:r>
            <a:endParaRPr lang="en-US" dirty="0"/>
          </a:p>
        </p:txBody>
      </p:sp>
      <p:sp>
        <p:nvSpPr>
          <p:cNvPr id="6" name="Content Placeholder 5"/>
          <p:cNvSpPr txBox="1">
            <a:spLocks/>
          </p:cNvSpPr>
          <p:nvPr/>
        </p:nvSpPr>
        <p:spPr>
          <a:xfrm>
            <a:off x="457200" y="2606040"/>
            <a:ext cx="8229600" cy="3885081"/>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endParaRPr lang="en-US" sz="1800" dirty="0"/>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a:latin typeface="+mn-lt"/>
              </a:rPr>
              <a:t>The table below gives an explanation of the possible statuses for students as they test.</a:t>
            </a:r>
          </a:p>
        </p:txBody>
      </p:sp>
      <p:graphicFrame>
        <p:nvGraphicFramePr>
          <p:cNvPr id="5" name="Table 4"/>
          <p:cNvGraphicFramePr>
            <a:graphicFrameLocks noGrp="1"/>
          </p:cNvGraphicFramePr>
          <p:nvPr>
            <p:extLst>
              <p:ext uri="{D42A27DB-BD31-4B8C-83A1-F6EECF244321}">
                <p14:modId xmlns:p14="http://schemas.microsoft.com/office/powerpoint/2010/main" val="2218980273"/>
              </p:ext>
            </p:extLst>
          </p:nvPr>
        </p:nvGraphicFramePr>
        <p:xfrm>
          <a:off x="704086" y="2606042"/>
          <a:ext cx="7798646" cy="3781299"/>
        </p:xfrm>
        <a:graphic>
          <a:graphicData uri="http://schemas.openxmlformats.org/drawingml/2006/table">
            <a:tbl>
              <a:tblPr firstRow="1" bandRow="1">
                <a:tableStyleId>{5C22544A-7EE6-4342-B048-85BDC9FD1C3A}</a:tableStyleId>
              </a:tblPr>
              <a:tblGrid>
                <a:gridCol w="1694730"/>
                <a:gridCol w="6103916"/>
              </a:tblGrid>
              <a:tr h="468407">
                <a:tc>
                  <a:txBody>
                    <a:bodyPr/>
                    <a:lstStyle/>
                    <a:p>
                      <a:pPr algn="ctr"/>
                      <a:r>
                        <a:rPr lang="en-US" sz="1400" dirty="0" smtClean="0"/>
                        <a:t>Status</a:t>
                      </a:r>
                      <a:endParaRPr lang="en-US" sz="1400" dirty="0"/>
                    </a:p>
                  </a:txBody>
                  <a:tcPr/>
                </a:tc>
                <a:tc>
                  <a:txBody>
                    <a:bodyPr/>
                    <a:lstStyle/>
                    <a:p>
                      <a:pPr algn="ctr"/>
                      <a:r>
                        <a:rPr lang="en-US" sz="1400" dirty="0" smtClean="0"/>
                        <a:t>Meaning</a:t>
                      </a:r>
                      <a:endParaRPr lang="en-US" sz="1400" dirty="0"/>
                    </a:p>
                  </a:txBody>
                  <a:tcPr/>
                </a:tc>
              </a:tr>
              <a:tr h="357520">
                <a:tc>
                  <a:txBody>
                    <a:bodyPr/>
                    <a:lstStyle/>
                    <a:p>
                      <a:r>
                        <a:rPr lang="en-US" sz="1400" b="1" i="0" u="none" strike="noStrike" baseline="0" dirty="0" smtClean="0">
                          <a:latin typeface="+mn-lt"/>
                        </a:rPr>
                        <a:t>Ready</a:t>
                      </a:r>
                      <a:endParaRPr lang="en-US" sz="1400" dirty="0">
                        <a:latin typeface="+mn-lt"/>
                      </a:endParaRPr>
                    </a:p>
                  </a:txBody>
                  <a:tcPr/>
                </a:tc>
                <a:tc>
                  <a:txBody>
                    <a:bodyPr/>
                    <a:lstStyle/>
                    <a:p>
                      <a:r>
                        <a:rPr lang="en-US" sz="1400" dirty="0" smtClean="0"/>
                        <a:t>The student has not yet started the test.</a:t>
                      </a:r>
                      <a:endParaRPr lang="en-US" sz="1400" dirty="0"/>
                    </a:p>
                  </a:txBody>
                  <a:tcPr/>
                </a:tc>
              </a:tr>
              <a:tr h="320634">
                <a:tc>
                  <a:txBody>
                    <a:bodyPr/>
                    <a:lstStyle/>
                    <a:p>
                      <a:r>
                        <a:rPr lang="en-US" sz="1400" b="1" i="0" u="none" strike="noStrike" baseline="0" dirty="0" smtClean="0">
                          <a:solidFill>
                            <a:srgbClr val="008100"/>
                          </a:solidFill>
                          <a:latin typeface="+mn-lt"/>
                        </a:rPr>
                        <a:t>Active</a:t>
                      </a:r>
                      <a:endParaRPr lang="en-US" sz="1400" dirty="0">
                        <a:latin typeface="+mn-lt"/>
                      </a:endParaRPr>
                    </a:p>
                  </a:txBody>
                  <a:tcPr/>
                </a:tc>
                <a:tc>
                  <a:txBody>
                    <a:bodyPr/>
                    <a:lstStyle/>
                    <a:p>
                      <a:r>
                        <a:rPr lang="en-US" sz="1400" dirty="0" smtClean="0"/>
                        <a:t>The student has logged in and started the test.</a:t>
                      </a:r>
                      <a:endParaRPr lang="en-US" sz="1400" dirty="0"/>
                    </a:p>
                  </a:txBody>
                  <a:tcPr/>
                </a:tc>
              </a:tr>
              <a:tr h="468407">
                <a:tc>
                  <a:txBody>
                    <a:bodyPr/>
                    <a:lstStyle/>
                    <a:p>
                      <a:r>
                        <a:rPr lang="en-US" sz="1400" b="1" i="0" u="none" strike="noStrike" baseline="0" dirty="0" smtClean="0">
                          <a:solidFill>
                            <a:srgbClr val="FF9933"/>
                          </a:solidFill>
                          <a:latin typeface="+mn-lt"/>
                        </a:rPr>
                        <a:t>Exited</a:t>
                      </a:r>
                      <a:endParaRPr lang="en-US" sz="1400" dirty="0">
                        <a:solidFill>
                          <a:srgbClr val="FF9933"/>
                        </a:solidFill>
                        <a:latin typeface="+mn-lt"/>
                      </a:endParaRPr>
                    </a:p>
                  </a:txBody>
                  <a:tcPr/>
                </a:tc>
                <a:tc>
                  <a:txBody>
                    <a:bodyPr/>
                    <a:lstStyle/>
                    <a:p>
                      <a:r>
                        <a:rPr lang="en-US" sz="1400" dirty="0" smtClean="0"/>
                        <a:t>The student has exited </a:t>
                      </a:r>
                      <a:r>
                        <a:rPr lang="en-US" sz="1400" dirty="0" err="1" smtClean="0"/>
                        <a:t>TestNav</a:t>
                      </a:r>
                      <a:r>
                        <a:rPr lang="en-US" sz="1400" dirty="0" smtClean="0"/>
                        <a:t> but has not submitted test responses,</a:t>
                      </a:r>
                      <a:r>
                        <a:rPr lang="en-US" sz="1400" baseline="0" dirty="0" smtClean="0"/>
                        <a:t> e.g. took a break. </a:t>
                      </a:r>
                      <a:r>
                        <a:rPr lang="en-US" sz="1400" dirty="0" smtClean="0"/>
                        <a:t>(Student must be resumed by a test administrator</a:t>
                      </a:r>
                      <a:r>
                        <a:rPr lang="en-US" sz="1400" baseline="0" dirty="0" smtClean="0"/>
                        <a:t> to continue testing.</a:t>
                      </a:r>
                      <a:r>
                        <a:rPr lang="en-US" sz="1400" dirty="0" smtClean="0"/>
                        <a:t>)</a:t>
                      </a:r>
                      <a:endParaRPr lang="en-US" sz="1400" dirty="0"/>
                    </a:p>
                  </a:txBody>
                  <a:tcPr/>
                </a:tc>
              </a:tr>
              <a:tr h="348738">
                <a:tc>
                  <a:txBody>
                    <a:bodyPr/>
                    <a:lstStyle/>
                    <a:p>
                      <a:r>
                        <a:rPr lang="en-US" sz="1400" b="1" i="0" u="none" strike="noStrike" baseline="0" dirty="0" smtClean="0">
                          <a:solidFill>
                            <a:srgbClr val="6600CD"/>
                          </a:solidFill>
                          <a:latin typeface="+mn-lt"/>
                        </a:rPr>
                        <a:t>Resumed</a:t>
                      </a:r>
                      <a:endParaRPr lang="en-US" sz="1400" dirty="0">
                        <a:latin typeface="+mn-lt"/>
                      </a:endParaRPr>
                    </a:p>
                  </a:txBody>
                  <a:tcPr/>
                </a:tc>
                <a:tc>
                  <a:txBody>
                    <a:bodyPr/>
                    <a:lstStyle/>
                    <a:p>
                      <a:r>
                        <a:rPr lang="en-US" sz="1400" dirty="0" smtClean="0"/>
                        <a:t>The student has been authorized</a:t>
                      </a:r>
                      <a:r>
                        <a:rPr lang="en-US" sz="1400" baseline="0" dirty="0" smtClean="0"/>
                        <a:t> by a test administrator</a:t>
                      </a:r>
                      <a:r>
                        <a:rPr lang="en-US" sz="1400" dirty="0" smtClean="0"/>
                        <a:t> to resume the test.</a:t>
                      </a:r>
                      <a:endParaRPr lang="en-US" sz="1400" dirty="0"/>
                    </a:p>
                  </a:txBody>
                  <a:tcPr/>
                </a:tc>
              </a:tr>
              <a:tr h="468407">
                <a:tc>
                  <a:txBody>
                    <a:bodyPr/>
                    <a:lstStyle/>
                    <a:p>
                      <a:r>
                        <a:rPr lang="en-US" sz="1400" b="1" i="0" u="none" strike="noStrike" baseline="0" dirty="0" smtClean="0">
                          <a:solidFill>
                            <a:srgbClr val="6600CD"/>
                          </a:solidFill>
                          <a:latin typeface="+mn-lt"/>
                        </a:rPr>
                        <a:t>Resumed-Upload</a:t>
                      </a:r>
                      <a:endParaRPr lang="en-US" sz="1400" dirty="0">
                        <a:latin typeface="+mn-lt"/>
                      </a:endParaRPr>
                    </a:p>
                  </a:txBody>
                  <a:tcPr/>
                </a:tc>
                <a:tc>
                  <a:txBody>
                    <a:bodyPr/>
                    <a:lstStyle/>
                    <a:p>
                      <a:r>
                        <a:rPr lang="en-US" sz="1400" dirty="0" smtClean="0"/>
                        <a:t>The student has been authorized to resume the test, and any responses</a:t>
                      </a:r>
                    </a:p>
                    <a:p>
                      <a:r>
                        <a:rPr lang="en-US" sz="1400" dirty="0" smtClean="0"/>
                        <a:t>saved locally can be uploaded when the student is ready to continue</a:t>
                      </a:r>
                    </a:p>
                    <a:p>
                      <a:r>
                        <a:rPr lang="en-US" sz="1400" dirty="0" smtClean="0"/>
                        <a:t>testing.</a:t>
                      </a:r>
                      <a:endParaRPr lang="en-US" sz="1400" dirty="0"/>
                    </a:p>
                  </a:txBody>
                  <a:tcPr/>
                </a:tc>
              </a:tr>
              <a:tr h="468407">
                <a:tc>
                  <a:txBody>
                    <a:bodyPr/>
                    <a:lstStyle/>
                    <a:p>
                      <a:r>
                        <a:rPr lang="en-US" sz="1400" b="1" i="0" u="none" strike="noStrike" baseline="0" dirty="0" smtClean="0">
                          <a:solidFill>
                            <a:srgbClr val="FF0000"/>
                          </a:solidFill>
                          <a:latin typeface="+mn-lt"/>
                        </a:rPr>
                        <a:t>Completed</a:t>
                      </a:r>
                      <a:endParaRPr lang="en-US" sz="1400" dirty="0">
                        <a:latin typeface="+mn-lt"/>
                      </a:endParaRPr>
                    </a:p>
                  </a:txBody>
                  <a:tcPr/>
                </a:tc>
                <a:tc>
                  <a:txBody>
                    <a:bodyPr/>
                    <a:lstStyle/>
                    <a:p>
                      <a:r>
                        <a:rPr lang="en-US" sz="1400" dirty="0" smtClean="0"/>
                        <a:t>The test has been submitted by the student through </a:t>
                      </a:r>
                      <a:r>
                        <a:rPr lang="en-US" sz="1400" dirty="0" err="1" smtClean="0"/>
                        <a:t>TestNav</a:t>
                      </a:r>
                      <a:r>
                        <a:rPr lang="en-US" sz="1400" dirty="0" smtClean="0"/>
                        <a:t> and the</a:t>
                      </a:r>
                    </a:p>
                    <a:p>
                      <a:r>
                        <a:rPr lang="en-US" sz="1400" dirty="0" smtClean="0"/>
                        <a:t>data has been processed.</a:t>
                      </a:r>
                      <a:endParaRPr lang="en-US" sz="1400" dirty="0"/>
                    </a:p>
                  </a:txBody>
                  <a:tcPr/>
                </a:tc>
              </a:tr>
              <a:tr h="468407">
                <a:tc>
                  <a:txBody>
                    <a:bodyPr/>
                    <a:lstStyle/>
                    <a:p>
                      <a:r>
                        <a:rPr lang="en-US" sz="1400" b="1" i="0" u="none" strike="noStrike" baseline="0" dirty="0" smtClean="0">
                          <a:solidFill>
                            <a:srgbClr val="FF0000"/>
                          </a:solidFill>
                          <a:latin typeface="+mn-lt"/>
                        </a:rPr>
                        <a:t>Marked Complete</a:t>
                      </a:r>
                      <a:endParaRPr lang="en-US" sz="1400" dirty="0">
                        <a:latin typeface="+mn-lt"/>
                      </a:endParaRPr>
                    </a:p>
                  </a:txBody>
                  <a:tcPr/>
                </a:tc>
                <a:tc>
                  <a:txBody>
                    <a:bodyPr/>
                    <a:lstStyle/>
                    <a:p>
                      <a:r>
                        <a:rPr lang="en-US" sz="1400" dirty="0" smtClean="0"/>
                        <a:t>The student has exited </a:t>
                      </a:r>
                      <a:r>
                        <a:rPr lang="en-US" sz="1400" dirty="0" err="1" smtClean="0"/>
                        <a:t>TestNav</a:t>
                      </a:r>
                      <a:r>
                        <a:rPr lang="en-US" sz="1400" dirty="0" smtClean="0"/>
                        <a:t> and will not resume the same test,</a:t>
                      </a:r>
                      <a:r>
                        <a:rPr lang="en-US" sz="1400" baseline="0" dirty="0" smtClean="0"/>
                        <a:t> </a:t>
                      </a:r>
                      <a:r>
                        <a:rPr lang="en-US" sz="1400" baseline="0" dirty="0" err="1" smtClean="0"/>
                        <a:t>e.g</a:t>
                      </a:r>
                      <a:r>
                        <a:rPr lang="en-US" sz="1400" baseline="0" dirty="0" smtClean="0"/>
                        <a:t> left due to illness</a:t>
                      </a:r>
                      <a:r>
                        <a:rPr lang="en-US" sz="1400" dirty="0" smtClean="0"/>
                        <a:t>.</a:t>
                      </a:r>
                      <a:endParaRPr lang="en-US" sz="1400" dirty="0"/>
                    </a:p>
                  </a:txBody>
                  <a:tcPr/>
                </a:tc>
              </a:tr>
            </a:tbl>
          </a:graphicData>
        </a:graphic>
      </p:graphicFrame>
      <p:sp>
        <p:nvSpPr>
          <p:cNvPr id="8" name="Slide Number Placeholder 7"/>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53</a:t>
            </a:fld>
            <a:endParaRPr lang="en-US" sz="1000" dirty="0">
              <a:solidFill>
                <a:sysClr val="windowText" lastClr="000000"/>
              </a:solidFill>
            </a:endParaRPr>
          </a:p>
        </p:txBody>
      </p:sp>
    </p:spTree>
    <p:extLst>
      <p:ext uri="{BB962C8B-B14F-4D97-AF65-F5344CB8AC3E}">
        <p14:creationId xmlns:p14="http://schemas.microsoft.com/office/powerpoint/2010/main" val="3137561430"/>
      </p:ext>
    </p:extLst>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29013" y="2606040"/>
            <a:ext cx="2085975" cy="14097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Resuming a Student’s Test</a:t>
            </a:r>
            <a:endParaRPr lang="en-US" dirty="0"/>
          </a:p>
        </p:txBody>
      </p:sp>
      <p:sp>
        <p:nvSpPr>
          <p:cNvPr id="6" name="Content Placeholder 5"/>
          <p:cNvSpPr txBox="1">
            <a:spLocks/>
          </p:cNvSpPr>
          <p:nvPr/>
        </p:nvSpPr>
        <p:spPr>
          <a:xfrm>
            <a:off x="457200" y="4180118"/>
            <a:ext cx="8229600" cy="2388790"/>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smtClean="0"/>
              <a:t>Select </a:t>
            </a:r>
            <a:r>
              <a:rPr lang="en-US" sz="1800" dirty="0"/>
              <a:t>the checkbox for the student on the </a:t>
            </a:r>
            <a:r>
              <a:rPr lang="en-US" sz="1800" i="1" dirty="0"/>
              <a:t>Session Details</a:t>
            </a:r>
            <a:r>
              <a:rPr lang="en-US" sz="1800" dirty="0"/>
              <a:t> screen.</a:t>
            </a:r>
          </a:p>
          <a:p>
            <a:pPr fontAlgn="auto">
              <a:spcAft>
                <a:spcPts val="0"/>
              </a:spcAft>
            </a:pPr>
            <a:r>
              <a:rPr lang="en-US" sz="1800" dirty="0" smtClean="0"/>
              <a:t>Click </a:t>
            </a:r>
            <a:r>
              <a:rPr lang="en-US" sz="1800" dirty="0"/>
              <a:t>the </a:t>
            </a:r>
            <a:r>
              <a:rPr lang="en-US" sz="1800" b="1" i="1" dirty="0"/>
              <a:t>Resume Test </a:t>
            </a:r>
            <a:r>
              <a:rPr lang="en-US" sz="1800" dirty="0"/>
              <a:t>button. </a:t>
            </a:r>
            <a:r>
              <a:rPr lang="en-US" sz="1800" dirty="0" smtClean="0"/>
              <a:t>The student’s </a:t>
            </a:r>
            <a:r>
              <a:rPr lang="en-US" sz="1800" dirty="0"/>
              <a:t>status </a:t>
            </a:r>
            <a:r>
              <a:rPr lang="en-US" sz="1800" dirty="0" smtClean="0"/>
              <a:t>will change </a:t>
            </a:r>
            <a:r>
              <a:rPr lang="en-US" sz="1800" dirty="0"/>
              <a:t>to </a:t>
            </a:r>
            <a:r>
              <a:rPr lang="en-US" sz="1800" dirty="0" smtClean="0"/>
              <a:t>“Resumed” </a:t>
            </a:r>
            <a:r>
              <a:rPr lang="en-US" sz="1800" dirty="0"/>
              <a:t>(if the student was in “</a:t>
            </a:r>
            <a:r>
              <a:rPr lang="en-US" sz="1800" dirty="0" smtClean="0"/>
              <a:t>Exited” status</a:t>
            </a:r>
            <a:r>
              <a:rPr lang="en-US" sz="1800" dirty="0"/>
              <a:t>) or </a:t>
            </a:r>
            <a:r>
              <a:rPr lang="en-US" sz="1800" dirty="0" smtClean="0"/>
              <a:t>“Resumed-Upload” </a:t>
            </a:r>
            <a:r>
              <a:rPr lang="en-US" sz="1800" dirty="0"/>
              <a:t>(if the student was in “Active” status</a:t>
            </a:r>
            <a:r>
              <a:rPr lang="en-US" sz="1800" dirty="0" smtClean="0"/>
              <a:t>).</a:t>
            </a:r>
          </a:p>
          <a:p>
            <a:pPr lvl="1" fontAlgn="auto">
              <a:spcAft>
                <a:spcPts val="0"/>
              </a:spcAft>
            </a:pPr>
            <a:r>
              <a:rPr lang="en-US" sz="1600" dirty="0" smtClean="0"/>
              <a:t>The student’s </a:t>
            </a:r>
            <a:r>
              <a:rPr lang="en-US" sz="1600" dirty="0"/>
              <a:t>test will be resumed from the point at which it was exited or interrupted. Any saved test responses that the student entered will be uploaded when the connection to the Pearson testing server is </a:t>
            </a:r>
            <a:r>
              <a:rPr lang="en-US" sz="1600" dirty="0" smtClean="0"/>
              <a:t>reestablished.</a:t>
            </a:r>
          </a:p>
          <a:p>
            <a:pPr fontAlgn="auto">
              <a:spcAft>
                <a:spcPts val="0"/>
              </a:spcAft>
            </a:pPr>
            <a:r>
              <a:rPr lang="en-US" sz="1800" dirty="0" smtClean="0"/>
              <a:t>Have </a:t>
            </a:r>
            <a:r>
              <a:rPr lang="en-US" sz="1800" dirty="0"/>
              <a:t>the student </a:t>
            </a:r>
            <a:r>
              <a:rPr lang="en-US" sz="1800" dirty="0" smtClean="0"/>
              <a:t>log </a:t>
            </a:r>
            <a:r>
              <a:rPr lang="en-US" sz="1800" dirty="0"/>
              <a:t>in using </a:t>
            </a:r>
            <a:r>
              <a:rPr lang="en-US" sz="1800" dirty="0" smtClean="0"/>
              <a:t>their original </a:t>
            </a:r>
            <a:r>
              <a:rPr lang="en-US" sz="1800" dirty="0"/>
              <a:t>student </a:t>
            </a:r>
            <a:r>
              <a:rPr lang="en-US" sz="1800" dirty="0" smtClean="0"/>
              <a:t>authorization.</a:t>
            </a:r>
            <a:endParaRPr lang="en-US" sz="1800" dirty="0"/>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smtClean="0">
                <a:latin typeface="+mn-lt"/>
              </a:rPr>
              <a:t>A test </a:t>
            </a:r>
            <a:r>
              <a:rPr lang="en-US" sz="2000" dirty="0">
                <a:latin typeface="+mn-lt"/>
              </a:rPr>
              <a:t>administrator must resume </a:t>
            </a:r>
            <a:r>
              <a:rPr lang="en-US" sz="2000" dirty="0" smtClean="0">
                <a:latin typeface="+mn-lt"/>
              </a:rPr>
              <a:t>an Exited student’s test in order for the student to complete testing.</a:t>
            </a:r>
            <a:endParaRPr lang="en-US" sz="2000" dirty="0">
              <a:latin typeface="+mn-lt"/>
            </a:endParaRPr>
          </a:p>
        </p:txBody>
      </p:sp>
      <p:sp>
        <p:nvSpPr>
          <p:cNvPr id="8" name="Rectangle 7"/>
          <p:cNvSpPr>
            <a:spLocks noChangeArrowheads="1"/>
          </p:cNvSpPr>
          <p:nvPr/>
        </p:nvSpPr>
        <p:spPr bwMode="auto">
          <a:xfrm rot="10800000" flipV="1">
            <a:off x="3554484" y="3076774"/>
            <a:ext cx="1255021" cy="263899"/>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7" name="Slide Number Placeholder 4"/>
          <p:cNvSpPr>
            <a:spLocks noGrp="1"/>
          </p:cNvSpPr>
          <p:nvPr>
            <p:ph type="sldNum" sz="quarter" idx="4294967295"/>
          </p:nvPr>
        </p:nvSpPr>
        <p:spPr>
          <a:xfrm>
            <a:off x="2" y="6569078"/>
            <a:ext cx="609600" cy="288925"/>
          </a:xfrm>
          <a:prstGeom prst="rect">
            <a:avLst/>
          </a:prstGeom>
          <a:ln/>
        </p:spPr>
        <p:txBody>
          <a:bodyPr wrap="square" lIns="89879" tIns="44940" rIns="89879" bIns="44940">
            <a:normAutofit/>
          </a:bodyPr>
          <a:lstStyle>
            <a:lvl1pPr algn="ctr">
              <a:defRPr sz="1400">
                <a:solidFill>
                  <a:sysClr val="windowText" lastClr="000000"/>
                </a:solidFill>
              </a:defRPr>
            </a:lvl1pPr>
          </a:lstStyle>
          <a:p>
            <a:pPr>
              <a:defRPr/>
            </a:pPr>
            <a:fld id="{630710B3-777E-4803-90E8-DC7556CC3D8A}" type="slidenum">
              <a:rPr lang="en-US" sz="1000" smtClean="0"/>
              <a:pPr>
                <a:defRPr/>
              </a:pPr>
              <a:t>54</a:t>
            </a:fld>
            <a:endParaRPr lang="en-US" sz="1000" dirty="0"/>
          </a:p>
        </p:txBody>
      </p:sp>
    </p:spTree>
    <p:extLst>
      <p:ext uri="{BB962C8B-B14F-4D97-AF65-F5344CB8AC3E}">
        <p14:creationId xmlns:p14="http://schemas.microsoft.com/office/powerpoint/2010/main" val="203649169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57550" y="3276600"/>
            <a:ext cx="2638425" cy="9144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View Test Progress</a:t>
            </a:r>
            <a:endParaRPr lang="en-US" dirty="0"/>
          </a:p>
        </p:txBody>
      </p:sp>
      <p:sp>
        <p:nvSpPr>
          <p:cNvPr id="6" name="Content Placeholder 5"/>
          <p:cNvSpPr txBox="1">
            <a:spLocks/>
          </p:cNvSpPr>
          <p:nvPr/>
        </p:nvSpPr>
        <p:spPr>
          <a:xfrm>
            <a:off x="457200" y="2362200"/>
            <a:ext cx="8229600" cy="682438"/>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smtClean="0"/>
              <a:t>When available, select the student’s </a:t>
            </a:r>
            <a:r>
              <a:rPr lang="en-US" sz="1800" i="1" dirty="0" smtClean="0"/>
              <a:t>View Progress </a:t>
            </a:r>
            <a:r>
              <a:rPr lang="en-US" sz="1800" dirty="0" smtClean="0"/>
              <a:t>link to review test progress</a:t>
            </a:r>
            <a:r>
              <a:rPr lang="en-US" sz="1800" dirty="0"/>
              <a:t>. Users with Organization and Technology Coordinator Roles only do not have access to </a:t>
            </a:r>
            <a:r>
              <a:rPr lang="en-US" sz="1800" dirty="0" smtClean="0"/>
              <a:t>view progress. </a:t>
            </a:r>
          </a:p>
        </p:txBody>
      </p:sp>
      <p:sp>
        <p:nvSpPr>
          <p:cNvPr id="4" name="Text Box 9"/>
          <p:cNvSpPr txBox="1">
            <a:spLocks noChangeArrowheads="1"/>
          </p:cNvSpPr>
          <p:nvPr/>
        </p:nvSpPr>
        <p:spPr bwMode="auto">
          <a:xfrm>
            <a:off x="329183" y="1764792"/>
            <a:ext cx="8668512"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spcBef>
                <a:spcPct val="50000"/>
              </a:spcBef>
            </a:pPr>
            <a:r>
              <a:rPr lang="en-US" sz="1900" dirty="0" smtClean="0">
                <a:latin typeface="+mn-lt"/>
              </a:rPr>
              <a:t>The Status </a:t>
            </a:r>
            <a:r>
              <a:rPr lang="en-US" sz="1900" dirty="0">
                <a:latin typeface="+mn-lt"/>
              </a:rPr>
              <a:t>column </a:t>
            </a:r>
            <a:r>
              <a:rPr lang="en-US" sz="1900" dirty="0" smtClean="0">
                <a:latin typeface="+mn-lt"/>
              </a:rPr>
              <a:t>in the </a:t>
            </a:r>
            <a:r>
              <a:rPr lang="en-US" sz="1900" i="1" dirty="0" smtClean="0">
                <a:latin typeface="+mn-lt"/>
              </a:rPr>
              <a:t>Session Details </a:t>
            </a:r>
            <a:r>
              <a:rPr lang="en-US" sz="1900" dirty="0" smtClean="0">
                <a:latin typeface="+mn-lt"/>
              </a:rPr>
              <a:t>allows administrators to view test progress.</a:t>
            </a:r>
            <a:endParaRPr lang="en-US" sz="1900" dirty="0">
              <a:latin typeface="+mn-lt"/>
            </a:endParaRPr>
          </a:p>
        </p:txBody>
      </p:sp>
      <p:sp>
        <p:nvSpPr>
          <p:cNvPr id="8" name="Rectangle 7"/>
          <p:cNvSpPr>
            <a:spLocks noChangeArrowheads="1"/>
          </p:cNvSpPr>
          <p:nvPr/>
        </p:nvSpPr>
        <p:spPr bwMode="auto">
          <a:xfrm rot="10800000" flipV="1">
            <a:off x="4996161" y="3727076"/>
            <a:ext cx="904576" cy="463924"/>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653466987"/>
              </p:ext>
            </p:extLst>
          </p:nvPr>
        </p:nvGraphicFramePr>
        <p:xfrm>
          <a:off x="704088" y="4419600"/>
          <a:ext cx="7798644" cy="1926605"/>
        </p:xfrm>
        <a:graphic>
          <a:graphicData uri="http://schemas.openxmlformats.org/drawingml/2006/table">
            <a:tbl>
              <a:tblPr firstRow="1" bandRow="1">
                <a:tableStyleId>{5C22544A-7EE6-4342-B048-85BDC9FD1C3A}</a:tableStyleId>
              </a:tblPr>
              <a:tblGrid>
                <a:gridCol w="2692255"/>
                <a:gridCol w="5106389"/>
              </a:tblGrid>
              <a:tr h="365956">
                <a:tc>
                  <a:txBody>
                    <a:bodyPr/>
                    <a:lstStyle/>
                    <a:p>
                      <a:pPr algn="ctr"/>
                      <a:r>
                        <a:rPr lang="en-US" sz="1500" dirty="0" smtClean="0"/>
                        <a:t>Status</a:t>
                      </a:r>
                      <a:endParaRPr lang="en-US" sz="1500" dirty="0"/>
                    </a:p>
                  </a:txBody>
                  <a:tcPr/>
                </a:tc>
                <a:tc>
                  <a:txBody>
                    <a:bodyPr/>
                    <a:lstStyle/>
                    <a:p>
                      <a:pPr algn="ctr"/>
                      <a:r>
                        <a:rPr lang="en-US" sz="1500" dirty="0" smtClean="0"/>
                        <a:t>Meaning</a:t>
                      </a:r>
                      <a:endParaRPr lang="en-US" sz="1500" dirty="0"/>
                    </a:p>
                  </a:txBody>
                  <a:tcPr/>
                </a:tc>
              </a:tr>
              <a:tr h="410921">
                <a:tc>
                  <a:txBody>
                    <a:bodyPr/>
                    <a:lstStyle/>
                    <a:p>
                      <a:r>
                        <a:rPr lang="en-US" sz="1500" b="1" dirty="0" smtClean="0"/>
                        <a:t>Visited/No Response Required</a:t>
                      </a:r>
                      <a:endParaRPr lang="en-US" sz="1500" b="1" dirty="0"/>
                    </a:p>
                  </a:txBody>
                  <a:tcPr/>
                </a:tc>
                <a:tc>
                  <a:txBody>
                    <a:bodyPr/>
                    <a:lstStyle/>
                    <a:p>
                      <a:r>
                        <a:rPr lang="en-US" sz="1500" dirty="0" smtClean="0"/>
                        <a:t>Student has visited the item but no response is required.</a:t>
                      </a:r>
                      <a:endParaRPr lang="en-US" sz="1500" dirty="0"/>
                    </a:p>
                  </a:txBody>
                  <a:tcPr/>
                </a:tc>
              </a:tr>
              <a:tr h="376143">
                <a:tc>
                  <a:txBody>
                    <a:bodyPr/>
                    <a:lstStyle/>
                    <a:p>
                      <a:r>
                        <a:rPr lang="en-US" sz="1500" b="1" dirty="0" smtClean="0"/>
                        <a:t>Visited/Answered</a:t>
                      </a:r>
                      <a:endParaRPr lang="en-US" sz="1500" b="1" dirty="0"/>
                    </a:p>
                  </a:txBody>
                  <a:tcPr/>
                </a:tc>
                <a:tc>
                  <a:txBody>
                    <a:bodyPr/>
                    <a:lstStyle/>
                    <a:p>
                      <a:r>
                        <a:rPr lang="en-US" sz="1500" dirty="0" smtClean="0"/>
                        <a:t>Student has visited the item and entered a response.</a:t>
                      </a:r>
                      <a:endParaRPr lang="en-US" sz="1500" dirty="0"/>
                    </a:p>
                  </a:txBody>
                  <a:tcPr/>
                </a:tc>
              </a:tr>
              <a:tr h="407629">
                <a:tc>
                  <a:txBody>
                    <a:bodyPr/>
                    <a:lstStyle/>
                    <a:p>
                      <a:r>
                        <a:rPr lang="en-US" sz="1500" b="1" dirty="0" smtClean="0"/>
                        <a:t>Visited/Not Answered</a:t>
                      </a:r>
                      <a:endParaRPr lang="en-US" sz="1500" b="1" dirty="0"/>
                    </a:p>
                  </a:txBody>
                  <a:tcPr/>
                </a:tc>
                <a:tc>
                  <a:txBody>
                    <a:bodyPr/>
                    <a:lstStyle/>
                    <a:p>
                      <a:r>
                        <a:rPr lang="en-US" sz="1500" dirty="0" smtClean="0"/>
                        <a:t>Student has visited the item but has not entered a response.</a:t>
                      </a:r>
                      <a:endParaRPr lang="en-US" sz="1500" dirty="0"/>
                    </a:p>
                  </a:txBody>
                  <a:tcPr/>
                </a:tc>
              </a:tr>
              <a:tr h="365956">
                <a:tc>
                  <a:txBody>
                    <a:bodyPr/>
                    <a:lstStyle/>
                    <a:p>
                      <a:r>
                        <a:rPr lang="en-US" sz="1500" b="1" dirty="0" smtClean="0"/>
                        <a:t>Not Visited</a:t>
                      </a:r>
                      <a:endParaRPr lang="en-US" sz="1500" b="1" dirty="0"/>
                    </a:p>
                  </a:txBody>
                  <a:tcPr/>
                </a:tc>
                <a:tc>
                  <a:txBody>
                    <a:bodyPr/>
                    <a:lstStyle/>
                    <a:p>
                      <a:r>
                        <a:rPr lang="en-US" sz="1500" dirty="0" smtClean="0"/>
                        <a:t>Student has not visited the item.</a:t>
                      </a:r>
                      <a:endParaRPr lang="en-US" sz="1500" dirty="0"/>
                    </a:p>
                  </a:txBody>
                  <a:tcPr/>
                </a:tc>
              </a:tr>
            </a:tbl>
          </a:graphicData>
        </a:graphic>
      </p:graphicFrame>
      <p:sp>
        <p:nvSpPr>
          <p:cNvPr id="10" name="Slide Number Placeholder 9"/>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55</a:t>
            </a:fld>
            <a:endParaRPr lang="en-US" sz="1000" dirty="0">
              <a:solidFill>
                <a:sysClr val="windowText" lastClr="000000"/>
              </a:solidFill>
            </a:endParaRPr>
          </a:p>
        </p:txBody>
      </p:sp>
    </p:spTree>
    <p:extLst>
      <p:ext uri="{BB962C8B-B14F-4D97-AF65-F5344CB8AC3E}">
        <p14:creationId xmlns:p14="http://schemas.microsoft.com/office/powerpoint/2010/main" val="18715316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09913" y="2606040"/>
            <a:ext cx="2924175" cy="16097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Mark Test Complete</a:t>
            </a:r>
            <a:endParaRPr lang="en-US" dirty="0"/>
          </a:p>
        </p:txBody>
      </p:sp>
      <p:sp>
        <p:nvSpPr>
          <p:cNvPr id="6" name="Content Placeholder 5"/>
          <p:cNvSpPr txBox="1">
            <a:spLocks/>
          </p:cNvSpPr>
          <p:nvPr/>
        </p:nvSpPr>
        <p:spPr>
          <a:xfrm>
            <a:off x="457200" y="4571994"/>
            <a:ext cx="8229600" cy="2210664"/>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smtClean="0"/>
              <a:t>Select </a:t>
            </a:r>
            <a:r>
              <a:rPr lang="en-US" sz="1800" dirty="0"/>
              <a:t>the checkbox for the student on the </a:t>
            </a:r>
            <a:r>
              <a:rPr lang="en-US" sz="1800" i="1" dirty="0"/>
              <a:t>Session Details</a:t>
            </a:r>
            <a:r>
              <a:rPr lang="en-US" sz="1800" dirty="0"/>
              <a:t> screen.</a:t>
            </a:r>
          </a:p>
          <a:p>
            <a:pPr fontAlgn="auto">
              <a:spcAft>
                <a:spcPts val="0"/>
              </a:spcAft>
            </a:pPr>
            <a:r>
              <a:rPr lang="en-US" sz="1800" dirty="0" smtClean="0"/>
              <a:t>Click </a:t>
            </a:r>
            <a:r>
              <a:rPr lang="en-US" sz="1800" dirty="0"/>
              <a:t>the </a:t>
            </a:r>
            <a:r>
              <a:rPr lang="en-US" sz="1800" b="1" i="1" dirty="0" smtClean="0"/>
              <a:t>Mark Test Complete </a:t>
            </a:r>
            <a:r>
              <a:rPr lang="en-US" sz="1800" dirty="0" smtClean="0"/>
              <a:t>button</a:t>
            </a:r>
            <a:r>
              <a:rPr lang="en-US" sz="1800" dirty="0"/>
              <a:t>. </a:t>
            </a:r>
            <a:r>
              <a:rPr lang="en-US" sz="1800" dirty="0" smtClean="0"/>
              <a:t>You will be prompted to enter </a:t>
            </a:r>
            <a:r>
              <a:rPr lang="en-US" sz="1800" dirty="0"/>
              <a:t>the reason for marking the test “complete</a:t>
            </a:r>
            <a:r>
              <a:rPr lang="en-US" sz="1800" dirty="0" smtClean="0"/>
              <a:t>.”</a:t>
            </a:r>
          </a:p>
          <a:p>
            <a:pPr fontAlgn="auto">
              <a:spcAft>
                <a:spcPts val="0"/>
              </a:spcAft>
            </a:pPr>
            <a:r>
              <a:rPr lang="en-US" sz="1800" dirty="0" smtClean="0"/>
              <a:t>Click </a:t>
            </a:r>
            <a:r>
              <a:rPr lang="en-US" sz="1800" dirty="0"/>
              <a:t>the </a:t>
            </a:r>
            <a:r>
              <a:rPr lang="en-US" sz="1800" b="1" i="1" dirty="0"/>
              <a:t>Save </a:t>
            </a:r>
            <a:r>
              <a:rPr lang="en-US" sz="1800" dirty="0"/>
              <a:t>button</a:t>
            </a:r>
            <a:r>
              <a:rPr lang="en-US" sz="1800" dirty="0" smtClean="0"/>
              <a:t>.</a:t>
            </a:r>
          </a:p>
          <a:p>
            <a:pPr fontAlgn="auto">
              <a:spcAft>
                <a:spcPts val="0"/>
              </a:spcAft>
            </a:pPr>
            <a:r>
              <a:rPr lang="en-US" sz="1800" dirty="0"/>
              <a:t>The student’s status will change to “Marked Complete</a:t>
            </a:r>
            <a:r>
              <a:rPr lang="en-US" sz="1800" dirty="0" smtClean="0"/>
              <a:t>.”</a:t>
            </a:r>
            <a:endParaRPr lang="en-US" sz="1800" dirty="0"/>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smtClean="0">
                <a:latin typeface="+mn-lt"/>
              </a:rPr>
              <a:t>If a student has exited a test and </a:t>
            </a:r>
            <a:r>
              <a:rPr lang="en-US" sz="2000" b="1" dirty="0" smtClean="0">
                <a:latin typeface="+mn-lt"/>
              </a:rPr>
              <a:t>will not resume testing</a:t>
            </a:r>
            <a:r>
              <a:rPr lang="en-US" sz="2000" dirty="0" smtClean="0">
                <a:latin typeface="+mn-lt"/>
              </a:rPr>
              <a:t>, the test can be </a:t>
            </a:r>
            <a:br>
              <a:rPr lang="en-US" sz="2000" dirty="0" smtClean="0">
                <a:latin typeface="+mn-lt"/>
              </a:rPr>
            </a:br>
            <a:r>
              <a:rPr lang="en-US" sz="2000" dirty="0" smtClean="0">
                <a:latin typeface="+mn-lt"/>
              </a:rPr>
              <a:t>manually marked “complete.”</a:t>
            </a:r>
            <a:endParaRPr lang="en-US" sz="2000" dirty="0">
              <a:latin typeface="+mn-lt"/>
            </a:endParaRPr>
          </a:p>
        </p:txBody>
      </p:sp>
      <p:sp>
        <p:nvSpPr>
          <p:cNvPr id="8" name="Rectangle 7"/>
          <p:cNvSpPr>
            <a:spLocks noChangeArrowheads="1"/>
          </p:cNvSpPr>
          <p:nvPr/>
        </p:nvSpPr>
        <p:spPr bwMode="auto">
          <a:xfrm rot="10800000" flipV="1">
            <a:off x="4599483" y="2910523"/>
            <a:ext cx="1350054" cy="263901"/>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sp>
        <p:nvSpPr>
          <p:cNvPr id="7" name="Slide Number Placeholder 4"/>
          <p:cNvSpPr>
            <a:spLocks noGrp="1"/>
          </p:cNvSpPr>
          <p:nvPr>
            <p:ph type="sldNum" sz="quarter" idx="4294967295"/>
          </p:nvPr>
        </p:nvSpPr>
        <p:spPr>
          <a:xfrm>
            <a:off x="2" y="6569078"/>
            <a:ext cx="609600" cy="288925"/>
          </a:xfrm>
          <a:prstGeom prst="rect">
            <a:avLst/>
          </a:prstGeom>
          <a:ln/>
        </p:spPr>
        <p:txBody>
          <a:bodyPr wrap="square" lIns="89879" tIns="44940" rIns="89879" bIns="44940">
            <a:normAutofit/>
          </a:bodyPr>
          <a:lstStyle>
            <a:lvl1pPr algn="ctr">
              <a:defRPr sz="1400">
                <a:solidFill>
                  <a:sysClr val="windowText" lastClr="000000"/>
                </a:solidFill>
              </a:defRPr>
            </a:lvl1pPr>
          </a:lstStyle>
          <a:p>
            <a:pPr>
              <a:defRPr/>
            </a:pPr>
            <a:fld id="{630710B3-777E-4803-90E8-DC7556CC3D8A}" type="slidenum">
              <a:rPr lang="en-US" sz="1000" smtClean="0"/>
              <a:pPr>
                <a:defRPr/>
              </a:pPr>
              <a:t>56</a:t>
            </a:fld>
            <a:endParaRPr lang="en-US" sz="1000" dirty="0"/>
          </a:p>
        </p:txBody>
      </p:sp>
    </p:spTree>
    <p:extLst>
      <p:ext uri="{BB962C8B-B14F-4D97-AF65-F5344CB8AC3E}">
        <p14:creationId xmlns:p14="http://schemas.microsoft.com/office/powerpoint/2010/main" val="13863646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6040"/>
            <a:ext cx="7781544" cy="72403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Stopping Test Sessions</a:t>
            </a:r>
            <a:endParaRPr lang="en-US" dirty="0"/>
          </a:p>
        </p:txBody>
      </p:sp>
      <p:sp>
        <p:nvSpPr>
          <p:cNvPr id="6" name="Content Placeholder 5"/>
          <p:cNvSpPr txBox="1">
            <a:spLocks/>
          </p:cNvSpPr>
          <p:nvPr/>
        </p:nvSpPr>
        <p:spPr>
          <a:xfrm>
            <a:off x="457200" y="3610099"/>
            <a:ext cx="8229600" cy="3172559"/>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a:solidFill>
                  <a:prstClr val="black"/>
                </a:solidFill>
              </a:rPr>
              <a:t>After all students have completed the test and submitted their responses, </a:t>
            </a:r>
            <a:r>
              <a:rPr lang="en-US" sz="1800" dirty="0" smtClean="0">
                <a:solidFill>
                  <a:prstClr val="black"/>
                </a:solidFill>
              </a:rPr>
              <a:t>or been marked “complete,” you should stop </a:t>
            </a:r>
            <a:r>
              <a:rPr lang="en-US" sz="1800" dirty="0">
                <a:solidFill>
                  <a:prstClr val="black"/>
                </a:solidFill>
              </a:rPr>
              <a:t>the </a:t>
            </a:r>
            <a:r>
              <a:rPr lang="en-US" sz="1800" dirty="0" smtClean="0">
                <a:solidFill>
                  <a:prstClr val="black"/>
                </a:solidFill>
              </a:rPr>
              <a:t>session.</a:t>
            </a:r>
          </a:p>
          <a:p>
            <a:pPr fontAlgn="auto">
              <a:spcAft>
                <a:spcPts val="0"/>
              </a:spcAft>
            </a:pPr>
            <a:r>
              <a:rPr lang="en-US" sz="1800" dirty="0" smtClean="0">
                <a:solidFill>
                  <a:prstClr val="black"/>
                </a:solidFill>
              </a:rPr>
              <a:t>Click </a:t>
            </a:r>
            <a:r>
              <a:rPr lang="en-US" sz="1800" dirty="0">
                <a:solidFill>
                  <a:prstClr val="black"/>
                </a:solidFill>
              </a:rPr>
              <a:t>the </a:t>
            </a:r>
            <a:r>
              <a:rPr lang="en-US" sz="1800" b="1" i="1" dirty="0" smtClean="0">
                <a:solidFill>
                  <a:prstClr val="black"/>
                </a:solidFill>
              </a:rPr>
              <a:t>Stop</a:t>
            </a:r>
            <a:r>
              <a:rPr lang="en-US" sz="1800" b="1" dirty="0" smtClean="0">
                <a:solidFill>
                  <a:prstClr val="black"/>
                </a:solidFill>
              </a:rPr>
              <a:t> </a:t>
            </a:r>
            <a:r>
              <a:rPr lang="en-US" sz="1800" dirty="0" smtClean="0">
                <a:solidFill>
                  <a:prstClr val="black"/>
                </a:solidFill>
              </a:rPr>
              <a:t>button</a:t>
            </a:r>
            <a:r>
              <a:rPr lang="en-US" sz="1800" dirty="0">
                <a:solidFill>
                  <a:prstClr val="black"/>
                </a:solidFill>
              </a:rPr>
              <a:t>. </a:t>
            </a:r>
            <a:endParaRPr lang="en-US" sz="1800" dirty="0" smtClean="0">
              <a:solidFill>
                <a:prstClr val="black"/>
              </a:solidFill>
            </a:endParaRPr>
          </a:p>
          <a:p>
            <a:pPr marL="0" indent="0" fontAlgn="auto">
              <a:spcAft>
                <a:spcPts val="0"/>
              </a:spcAft>
              <a:buFont typeface="Arial" pitchFamily="34" charset="0"/>
              <a:buNone/>
            </a:pPr>
            <a:endParaRPr lang="en-US" sz="1800" dirty="0">
              <a:solidFill>
                <a:prstClr val="black"/>
              </a:solidFill>
            </a:endParaRPr>
          </a:p>
          <a:p>
            <a:r>
              <a:rPr lang="en-US" sz="1800" b="1" dirty="0">
                <a:solidFill>
                  <a:prstClr val="black"/>
                </a:solidFill>
              </a:rPr>
              <a:t>NOTE: </a:t>
            </a:r>
            <a:r>
              <a:rPr lang="en-US" sz="1800" dirty="0">
                <a:solidFill>
                  <a:prstClr val="black"/>
                </a:solidFill>
              </a:rPr>
              <a:t>A session does not stop until you click the </a:t>
            </a:r>
            <a:r>
              <a:rPr lang="en-US" sz="1800" b="1" i="1" dirty="0">
                <a:solidFill>
                  <a:prstClr val="black"/>
                </a:solidFill>
              </a:rPr>
              <a:t>Stop </a:t>
            </a:r>
            <a:r>
              <a:rPr lang="en-US" sz="1800" dirty="0" smtClean="0">
                <a:solidFill>
                  <a:prstClr val="black"/>
                </a:solidFill>
              </a:rPr>
              <a:t>button. The </a:t>
            </a:r>
            <a:r>
              <a:rPr lang="en-US" sz="1800" dirty="0">
                <a:solidFill>
                  <a:prstClr val="black"/>
                </a:solidFill>
              </a:rPr>
              <a:t>system </a:t>
            </a:r>
            <a:r>
              <a:rPr lang="en-US" sz="1800" dirty="0" smtClean="0">
                <a:solidFill>
                  <a:prstClr val="black"/>
                </a:solidFill>
              </a:rPr>
              <a:t>will </a:t>
            </a:r>
            <a:r>
              <a:rPr lang="en-US" sz="1800" b="1" dirty="0" smtClean="0">
                <a:solidFill>
                  <a:prstClr val="black"/>
                </a:solidFill>
              </a:rPr>
              <a:t>NOT </a:t>
            </a:r>
            <a:r>
              <a:rPr lang="en-US" sz="1800" dirty="0">
                <a:solidFill>
                  <a:prstClr val="black"/>
                </a:solidFill>
              </a:rPr>
              <a:t>automatically start or stop a session. Once a session has been stopped, it can no longer be modified.</a:t>
            </a:r>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a:solidFill>
                  <a:prstClr val="black"/>
                </a:solidFill>
                <a:latin typeface="Calibri"/>
              </a:rPr>
              <a:t>You cannot stop a test session until all students in the session are </a:t>
            </a:r>
            <a:r>
              <a:rPr lang="en-US" sz="2000" dirty="0" smtClean="0">
                <a:solidFill>
                  <a:prstClr val="black"/>
                </a:solidFill>
                <a:latin typeface="Calibri"/>
              </a:rPr>
              <a:t>in “Completed</a:t>
            </a:r>
            <a:r>
              <a:rPr lang="en-US" sz="2000" dirty="0">
                <a:solidFill>
                  <a:prstClr val="black"/>
                </a:solidFill>
                <a:latin typeface="Calibri"/>
              </a:rPr>
              <a:t>” or “Marked Complete” status.</a:t>
            </a:r>
          </a:p>
        </p:txBody>
      </p:sp>
      <p:sp>
        <p:nvSpPr>
          <p:cNvPr id="8" name="Rectangle 7"/>
          <p:cNvSpPr>
            <a:spLocks noChangeArrowheads="1"/>
          </p:cNvSpPr>
          <p:nvPr/>
        </p:nvSpPr>
        <p:spPr bwMode="auto">
          <a:xfrm rot="10800000" flipV="1">
            <a:off x="787504" y="3089150"/>
            <a:ext cx="554408" cy="240925"/>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7"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57</a:t>
            </a:fld>
            <a:endParaRPr lang="en-US" dirty="0"/>
          </a:p>
        </p:txBody>
      </p:sp>
    </p:spTree>
    <p:extLst>
      <p:ext uri="{BB962C8B-B14F-4D97-AF65-F5344CB8AC3E}">
        <p14:creationId xmlns:p14="http://schemas.microsoft.com/office/powerpoint/2010/main" val="3843437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88" y="2606040"/>
            <a:ext cx="7781544" cy="149796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lstStyle/>
          <a:p>
            <a:r>
              <a:rPr lang="en-US" dirty="0" smtClean="0"/>
              <a:t>Test Results – View Published Reports</a:t>
            </a:r>
            <a:endParaRPr lang="en-US" dirty="0"/>
          </a:p>
        </p:txBody>
      </p:sp>
      <p:sp>
        <p:nvSpPr>
          <p:cNvPr id="6" name="Content Placeholder 5"/>
          <p:cNvSpPr txBox="1">
            <a:spLocks/>
          </p:cNvSpPr>
          <p:nvPr/>
        </p:nvSpPr>
        <p:spPr>
          <a:xfrm>
            <a:off x="457200" y="5118267"/>
            <a:ext cx="8229600" cy="1605016"/>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800" dirty="0" smtClean="0">
                <a:solidFill>
                  <a:prstClr val="black"/>
                </a:solidFill>
              </a:rPr>
              <a:t>Go to Test Results &gt; View Published Reports to see a list of available reports.</a:t>
            </a:r>
          </a:p>
          <a:p>
            <a:r>
              <a:rPr lang="en-US" sz="1800" dirty="0">
                <a:solidFill>
                  <a:prstClr val="black"/>
                </a:solidFill>
              </a:rPr>
              <a:t>If </a:t>
            </a:r>
            <a:r>
              <a:rPr lang="en-US" sz="1800" dirty="0" smtClean="0">
                <a:solidFill>
                  <a:prstClr val="black"/>
                </a:solidFill>
              </a:rPr>
              <a:t>necessary, </a:t>
            </a:r>
            <a:r>
              <a:rPr lang="en-US" sz="1800" dirty="0">
                <a:solidFill>
                  <a:prstClr val="black"/>
                </a:solidFill>
              </a:rPr>
              <a:t>click the </a:t>
            </a:r>
            <a:r>
              <a:rPr lang="en-US" sz="1800" i="1" dirty="0">
                <a:solidFill>
                  <a:prstClr val="black"/>
                </a:solidFill>
              </a:rPr>
              <a:t>Change </a:t>
            </a:r>
            <a:r>
              <a:rPr lang="en-US" sz="1800" dirty="0">
                <a:solidFill>
                  <a:prstClr val="black"/>
                </a:solidFill>
              </a:rPr>
              <a:t>link and </a:t>
            </a:r>
            <a:r>
              <a:rPr lang="en-US" sz="1800" dirty="0" smtClean="0">
                <a:solidFill>
                  <a:prstClr val="black"/>
                </a:solidFill>
              </a:rPr>
              <a:t>select the </a:t>
            </a:r>
            <a:r>
              <a:rPr lang="en-US" sz="1800" dirty="0">
                <a:solidFill>
                  <a:prstClr val="black"/>
                </a:solidFill>
              </a:rPr>
              <a:t>correct administration</a:t>
            </a:r>
            <a:r>
              <a:rPr lang="en-US" sz="1800" dirty="0" smtClean="0">
                <a:solidFill>
                  <a:prstClr val="black"/>
                </a:solidFill>
              </a:rPr>
              <a:t>.</a:t>
            </a:r>
          </a:p>
          <a:p>
            <a:r>
              <a:rPr lang="en-US" sz="1800" dirty="0" smtClean="0">
                <a:solidFill>
                  <a:prstClr val="black"/>
                </a:solidFill>
              </a:rPr>
              <a:t>From the </a:t>
            </a:r>
            <a:r>
              <a:rPr lang="en-US" sz="1800" b="1" dirty="0" smtClean="0">
                <a:solidFill>
                  <a:prstClr val="black"/>
                </a:solidFill>
              </a:rPr>
              <a:t>View by</a:t>
            </a:r>
            <a:r>
              <a:rPr lang="en-US" sz="1800" dirty="0" smtClean="0">
                <a:solidFill>
                  <a:prstClr val="black"/>
                </a:solidFill>
              </a:rPr>
              <a:t> options set, select the correct organization type.</a:t>
            </a:r>
          </a:p>
          <a:p>
            <a:r>
              <a:rPr lang="en-US" sz="1800" dirty="0" smtClean="0">
                <a:solidFill>
                  <a:prstClr val="black"/>
                </a:solidFill>
              </a:rPr>
              <a:t>Click on the organization link in the available list.</a:t>
            </a:r>
          </a:p>
          <a:p>
            <a:r>
              <a:rPr lang="en-US" sz="1800" dirty="0" smtClean="0">
                <a:solidFill>
                  <a:prstClr val="black"/>
                </a:solidFill>
              </a:rPr>
              <a:t>Open the desired report(s); icons designate the report’s format.</a:t>
            </a:r>
          </a:p>
        </p:txBody>
      </p:sp>
      <p:sp>
        <p:nvSpPr>
          <p:cNvPr id="4" name="Text Box 9"/>
          <p:cNvSpPr txBox="1">
            <a:spLocks noChangeArrowheads="1"/>
          </p:cNvSpPr>
          <p:nvPr/>
        </p:nvSpPr>
        <p:spPr bwMode="auto">
          <a:xfrm>
            <a:off x="329183" y="1764792"/>
            <a:ext cx="86685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a:spcBef>
                <a:spcPct val="50000"/>
              </a:spcBef>
            </a:pPr>
            <a:r>
              <a:rPr lang="en-US" sz="2000" dirty="0" smtClean="0">
                <a:solidFill>
                  <a:prstClr val="black"/>
                </a:solidFill>
                <a:latin typeface="Calibri"/>
              </a:rPr>
              <a:t>Reports in Spring 2014 </a:t>
            </a:r>
            <a:r>
              <a:rPr lang="en-US" sz="2000" dirty="0">
                <a:solidFill>
                  <a:prstClr val="black"/>
                </a:solidFill>
                <a:latin typeface="Calibri"/>
              </a:rPr>
              <a:t>include </a:t>
            </a:r>
            <a:r>
              <a:rPr lang="en-US" sz="2000" dirty="0" smtClean="0">
                <a:solidFill>
                  <a:prstClr val="black"/>
                </a:solidFill>
                <a:latin typeface="Calibri"/>
              </a:rPr>
              <a:t>data </a:t>
            </a:r>
            <a:r>
              <a:rPr lang="en-US" sz="2000" dirty="0">
                <a:solidFill>
                  <a:prstClr val="black"/>
                </a:solidFill>
                <a:latin typeface="Calibri"/>
              </a:rPr>
              <a:t>extracts that are available for viewing, downloading, and printing. </a:t>
            </a:r>
          </a:p>
        </p:txBody>
      </p:sp>
      <p:pic>
        <p:nvPicPr>
          <p:cNvPr id="819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2971800"/>
            <a:ext cx="7781544" cy="135275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Rectangle 8"/>
          <p:cNvSpPr>
            <a:spLocks noChangeArrowheads="1"/>
          </p:cNvSpPr>
          <p:nvPr/>
        </p:nvSpPr>
        <p:spPr bwMode="auto">
          <a:xfrm rot="10800000" flipV="1">
            <a:off x="933854" y="3724411"/>
            <a:ext cx="1595590" cy="158482"/>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sp>
        <p:nvSpPr>
          <p:cNvPr id="11" name="Rectangle 10"/>
          <p:cNvSpPr>
            <a:spLocks noChangeArrowheads="1"/>
          </p:cNvSpPr>
          <p:nvPr/>
        </p:nvSpPr>
        <p:spPr bwMode="auto">
          <a:xfrm rot="10800000" flipV="1">
            <a:off x="2489690" y="3554054"/>
            <a:ext cx="360388" cy="158482"/>
          </a:xfrm>
          <a:prstGeom prst="rect">
            <a:avLst/>
          </a:prstGeom>
          <a:solidFill>
            <a:schemeClr val="accent1">
              <a:alpha val="0"/>
            </a:schemeClr>
          </a:solidFill>
          <a:ln w="22225" algn="ctr">
            <a:solidFill>
              <a:srgbClr val="FF0000"/>
            </a:solidFill>
            <a:round/>
            <a:headEnd/>
            <a:tailEnd/>
          </a:ln>
        </p:spPr>
        <p:txBody>
          <a:bodyPr/>
          <a:lstStyle/>
          <a:p>
            <a:pPr algn="ctr"/>
            <a:endParaRPr lang="en-US" sz="1800">
              <a:solidFill>
                <a:prstClr val="black"/>
              </a:solidFill>
              <a:latin typeface="Tahoma" pitchFamily="34" charset="0"/>
              <a:cs typeface="Arial" charset="0"/>
            </a:endParaRPr>
          </a:p>
        </p:txBody>
      </p:sp>
      <p:pic>
        <p:nvPicPr>
          <p:cNvPr id="819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24712" y="3333119"/>
            <a:ext cx="7781544" cy="168406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58</a:t>
            </a:fld>
            <a:endParaRPr lang="en-US" dirty="0"/>
          </a:p>
        </p:txBody>
      </p:sp>
    </p:spTree>
    <p:extLst>
      <p:ext uri="{BB962C8B-B14F-4D97-AF65-F5344CB8AC3E}">
        <p14:creationId xmlns:p14="http://schemas.microsoft.com/office/powerpoint/2010/main" val="3872143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fade">
                                      <p:cBhvr>
                                        <p:cTn id="7" dur="500"/>
                                        <p:tgtEl>
                                          <p:spTgt spid="819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196"/>
                                        </p:tgtEl>
                                        <p:attrNameLst>
                                          <p:attrName>style.visibility</p:attrName>
                                        </p:attrNameLst>
                                      </p:cBhvr>
                                      <p:to>
                                        <p:strVal val="visible"/>
                                      </p:to>
                                    </p:set>
                                    <p:animEffect transition="in" filter="fade">
                                      <p:cBhvr>
                                        <p:cTn id="24"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2286000"/>
            <a:ext cx="7620000" cy="1600200"/>
          </a:xfrm>
        </p:spPr>
        <p:txBody>
          <a:bodyPr/>
          <a:lstStyle/>
          <a:p>
            <a:pPr marL="0" indent="0" algn="ctr">
              <a:buNone/>
            </a:pPr>
            <a:r>
              <a:rPr lang="en-US" sz="2800" b="1" dirty="0" smtClean="0">
                <a:latin typeface="+mj-lt"/>
                <a:ea typeface="ＭＳ Ｐゴシック" pitchFamily="34" charset="-128"/>
              </a:rPr>
              <a:t>Accessibility Features and Accommodations with </a:t>
            </a:r>
          </a:p>
          <a:p>
            <a:pPr marL="0" indent="0" algn="ctr">
              <a:buNone/>
            </a:pPr>
            <a:r>
              <a:rPr lang="en-US" sz="2800" b="1" dirty="0" smtClean="0">
                <a:latin typeface="+mj-lt"/>
                <a:ea typeface="ＭＳ Ｐゴシック" pitchFamily="34" charset="-128"/>
              </a:rPr>
              <a:t>Computer-Based Testing</a:t>
            </a:r>
            <a:endParaRPr lang="en-US" sz="2800" b="1" dirty="0">
              <a:latin typeface="+mj-lt"/>
              <a:ea typeface="ＭＳ Ｐゴシック" pitchFamily="34" charset="-128"/>
            </a:endParaRPr>
          </a:p>
        </p:txBody>
      </p:sp>
      <p:sp>
        <p:nvSpPr>
          <p:cNvPr id="3" name="Slide Number Placeholder 2"/>
          <p:cNvSpPr>
            <a:spLocks noGrp="1"/>
          </p:cNvSpPr>
          <p:nvPr>
            <p:ph type="sldNum" sz="quarter" idx="10"/>
          </p:nvPr>
        </p:nvSpPr>
        <p:spPr>
          <a:ln/>
        </p:spPr>
        <p:txBody>
          <a:bodyPr wrap="square" lIns="89879" tIns="44940" rIns="89879" bIns="44940">
            <a:normAutofit/>
          </a:bodyPr>
          <a:lstStyle/>
          <a:p>
            <a:pPr>
              <a:defRPr/>
            </a:pPr>
            <a:fld id="{F53EAB4E-B152-44CE-8C23-C6686266861F}" type="slidenum">
              <a:rPr lang="en-US" sz="1000">
                <a:solidFill>
                  <a:sysClr val="windowText" lastClr="000000"/>
                </a:solidFill>
              </a:rPr>
              <a:pPr>
                <a:defRPr/>
              </a:pPr>
              <a:t>59</a:t>
            </a:fld>
            <a:endParaRPr lang="en-US" sz="1000" dirty="0">
              <a:solidFill>
                <a:sysClr val="windowText" lastClr="000000"/>
              </a:solidFill>
            </a:endParaRPr>
          </a:p>
        </p:txBody>
      </p:sp>
      <p:sp>
        <p:nvSpPr>
          <p:cNvPr id="4" name="Title 3"/>
          <p:cNvSpPr>
            <a:spLocks noGrp="1"/>
          </p:cNvSpPr>
          <p:nvPr>
            <p:ph type="title"/>
          </p:nvPr>
        </p:nvSpPr>
        <p:spPr/>
        <p:txBody>
          <a:bodyPr/>
          <a:lstStyle/>
          <a:p>
            <a:r>
              <a:rPr lang="en-US" dirty="0" smtClean="0"/>
              <a:t>Part III: Accessibility Features </a:t>
            </a:r>
            <a:br>
              <a:rPr lang="en-US" dirty="0" smtClean="0"/>
            </a:br>
            <a:r>
              <a:rPr lang="en-US" dirty="0" smtClean="0"/>
              <a:t>and Accommodations</a:t>
            </a:r>
            <a:endParaRPr lang="en-US" dirty="0"/>
          </a:p>
        </p:txBody>
      </p:sp>
    </p:spTree>
    <p:extLst>
      <p:ext uri="{BB962C8B-B14F-4D97-AF65-F5344CB8AC3E}">
        <p14:creationId xmlns:p14="http://schemas.microsoft.com/office/powerpoint/2010/main" val="464137219"/>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500" y="1764793"/>
            <a:ext cx="7784355" cy="486522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a:spLocks noChangeArrowheads="1"/>
          </p:cNvSpPr>
          <p:nvPr/>
        </p:nvSpPr>
        <p:spPr bwMode="auto">
          <a:xfrm>
            <a:off x="6258296" y="2241325"/>
            <a:ext cx="2128342" cy="144463"/>
          </a:xfrm>
          <a:prstGeom prst="rect">
            <a:avLst/>
          </a:prstGeom>
          <a:solidFill>
            <a:schemeClr val="accent1">
              <a:alpha val="0"/>
            </a:schemeClr>
          </a:solidFill>
          <a:ln w="22225" algn="ctr">
            <a:solidFill>
              <a:srgbClr val="FF0000"/>
            </a:solidFill>
            <a:round/>
            <a:headEnd/>
            <a:tailEnd/>
          </a:ln>
        </p:spPr>
        <p:txBody>
          <a:bodyPr/>
          <a:lstStyle/>
          <a:p>
            <a:pPr algn="ctr"/>
            <a:endParaRPr lang="en-US"/>
          </a:p>
        </p:txBody>
      </p:sp>
      <p:cxnSp>
        <p:nvCxnSpPr>
          <p:cNvPr id="14" name="Straight Arrow Connector 13"/>
          <p:cNvCxnSpPr>
            <a:cxnSpLocks noChangeShapeType="1"/>
          </p:cNvCxnSpPr>
          <p:nvPr/>
        </p:nvCxnSpPr>
        <p:spPr bwMode="auto">
          <a:xfrm flipH="1">
            <a:off x="4868883" y="2411313"/>
            <a:ext cx="3239555" cy="2254512"/>
          </a:xfrm>
          <a:prstGeom prst="straightConnector1">
            <a:avLst/>
          </a:prstGeom>
          <a:noFill/>
          <a:ln w="22225" algn="ctr">
            <a:solidFill>
              <a:srgbClr val="FF0000"/>
            </a:solidFill>
            <a:round/>
            <a:headEnd/>
            <a:tailEnd type="arrow" w="med" len="med"/>
          </a:ln>
          <a:extLst>
            <a:ext uri="{909E8E84-426E-40DD-AFC4-6F175D3DCCD1}">
              <a14:hiddenFill xmlns:a14="http://schemas.microsoft.com/office/drawing/2010/main">
                <a:noFill/>
              </a14:hiddenFill>
            </a:ext>
          </a:extLst>
        </p:spPr>
      </p:cxnSp>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4719712"/>
            <a:ext cx="7781544" cy="175066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24"/>
          <p:cNvSpPr txBox="1">
            <a:spLocks noChangeArrowheads="1"/>
          </p:cNvSpPr>
          <p:nvPr/>
        </p:nvSpPr>
        <p:spPr>
          <a:xfrm>
            <a:off x="2819400" y="0"/>
            <a:ext cx="6324600" cy="1219200"/>
          </a:xfrm>
          <a:prstGeom prst="rect">
            <a:avLst/>
          </a:prstGeom>
        </p:spPr>
        <p:txBody>
          <a:bodyPr lIns="89879" tIns="44940" rIns="89879" bIns="44940" anchor="ctr"/>
          <a:lstStyle>
            <a:lvl1pPr marL="168524" indent="0" algn="l" defTabSz="914400" rtl="0" eaLnBrk="1" latinLnBrk="0" hangingPunct="1">
              <a:spcBef>
                <a:spcPct val="0"/>
              </a:spcBef>
              <a:buNone/>
              <a:defRPr sz="2800" kern="1200">
                <a:solidFill>
                  <a:schemeClr val="tx1"/>
                </a:solidFill>
                <a:latin typeface="+mj-lt"/>
                <a:ea typeface="+mj-ea"/>
                <a:cs typeface="+mj-cs"/>
              </a:defRPr>
            </a:lvl1pPr>
          </a:lstStyle>
          <a:p>
            <a:pPr>
              <a:defRPr/>
            </a:pPr>
            <a:r>
              <a:rPr lang="en-US" dirty="0" smtClean="0"/>
              <a:t>PearsonAccess</a:t>
            </a:r>
            <a:r>
              <a:rPr lang="en-US" dirty="0"/>
              <a:t> </a:t>
            </a:r>
            <a:r>
              <a:rPr lang="en-US" dirty="0" smtClean="0"/>
              <a:t>Home Page</a:t>
            </a:r>
          </a:p>
        </p:txBody>
      </p:sp>
      <p:sp>
        <p:nvSpPr>
          <p:cNvPr id="9" name="Slide Number Placeholder 8"/>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6</a:t>
            </a:fld>
            <a:endParaRPr lang="en-US" sz="1000" dirty="0">
              <a:solidFill>
                <a:sysClr val="windowText" lastClr="00000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nodeType="withEffect">
                                  <p:stCondLst>
                                    <p:cond delay="0"/>
                                  </p:stCondLst>
                                  <p:childTnLst>
                                    <p:set>
                                      <p:cBhvr>
                                        <p:cTn id="15" dur="1" fill="hold">
                                          <p:stCondLst>
                                            <p:cond delay="0"/>
                                          </p:stCondLst>
                                        </p:cTn>
                                        <p:tgtEl>
                                          <p:spTgt spid="2052"/>
                                        </p:tgtEl>
                                        <p:attrNameLst>
                                          <p:attrName>style.visibility</p:attrName>
                                        </p:attrNameLst>
                                      </p:cBhvr>
                                      <p:to>
                                        <p:strVal val="visible"/>
                                      </p:to>
                                    </p:set>
                                    <p:animEffect transition="in" filter="fade">
                                      <p:cBhvr>
                                        <p:cTn id="16"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628"/>
            <a:ext cx="6096000" cy="1219200"/>
          </a:xfrm>
        </p:spPr>
        <p:txBody>
          <a:bodyPr/>
          <a:lstStyle/>
          <a:p>
            <a:pPr marL="0"/>
            <a:r>
              <a:rPr lang="en-US" dirty="0" smtClean="0">
                <a:ea typeface="ＭＳ Ｐゴシック" pitchFamily="34" charset="-128"/>
              </a:rPr>
              <a:t>Types of Accessibility Features and Accommodations</a:t>
            </a:r>
            <a:endParaRPr lang="en-US" dirty="0">
              <a:ea typeface="ＭＳ Ｐゴシック" pitchFamily="34" charset="-128"/>
            </a:endParaRPr>
          </a:p>
        </p:txBody>
      </p:sp>
      <p:sp>
        <p:nvSpPr>
          <p:cNvPr id="4" name="Slide Number Placeholder 3"/>
          <p:cNvSpPr>
            <a:spLocks noGrp="1"/>
          </p:cNvSpPr>
          <p:nvPr>
            <p:ph type="sldNum" sz="quarter" idx="4294967295"/>
          </p:nvPr>
        </p:nvSpPr>
        <p:spPr>
          <a:xfrm>
            <a:off x="0" y="6569075"/>
            <a:ext cx="609600" cy="288925"/>
          </a:xfrm>
          <a:prstGeom prst="rect">
            <a:avLst/>
          </a:prstGeom>
          <a:ln/>
        </p:spPr>
        <p:txBody>
          <a:bodyPr wrap="square" lIns="89879" tIns="44940" rIns="89879" bIns="44940">
            <a:normAutofit/>
          </a:bodyPr>
          <a:lstStyle/>
          <a:p>
            <a:pPr>
              <a:defRPr/>
            </a:pPr>
            <a:fld id="{A505628B-F920-49E1-AFC5-DF406F78184C}" type="slidenum">
              <a:rPr lang="en-US" sz="1000" smtClean="0"/>
              <a:pPr>
                <a:defRPr/>
              </a:pPr>
              <a:t>60</a:t>
            </a:fld>
            <a:endParaRPr lang="en-US" sz="1000" dirty="0"/>
          </a:p>
        </p:txBody>
      </p:sp>
      <p:sp>
        <p:nvSpPr>
          <p:cNvPr id="6" name="Rectangle 1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8" name="Rectangle 15"/>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1" hangingPunct="1"/>
            <a:r>
              <a:rPr lang="en-US" altLang="en-US" sz="1200" b="1" smtClean="0">
                <a:solidFill>
                  <a:srgbClr val="FFFFFF"/>
                </a:solidFill>
                <a:latin typeface="Calibri" pitchFamily="34" charset="0"/>
                <a:ea typeface="Calibri" pitchFamily="34" charset="0"/>
                <a:cs typeface="Calibri" pitchFamily="34" charset="0"/>
              </a:rPr>
              <a:t>Features for All</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Students</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Accessibility</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Features*</a:t>
            </a:r>
            <a:endParaRPr lang="en-US" altLang="en-US" sz="800" smtClean="0">
              <a:solidFill>
                <a:prstClr val="black"/>
              </a:solidFill>
              <a:latin typeface="Arial" pitchFamily="34" charset="0"/>
              <a:cs typeface="Arial" pitchFamily="34" charset="0"/>
            </a:endParaRPr>
          </a:p>
          <a:p>
            <a:r>
              <a:rPr lang="en-US" altLang="en-US" sz="1000" b="1" i="1" smtClean="0">
                <a:solidFill>
                  <a:srgbClr val="FFFFFF"/>
                </a:solidFill>
                <a:latin typeface="Calibri" pitchFamily="34" charset="0"/>
                <a:ea typeface="Calibri" pitchFamily="34" charset="0"/>
                <a:cs typeface="Calibri" pitchFamily="34" charset="0"/>
              </a:rPr>
              <a:t>Identified in advance</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Accommodations**</a:t>
            </a:r>
            <a:endParaRPr lang="en-US" altLang="en-US" sz="800" smtClean="0">
              <a:solidFill>
                <a:prstClr val="black"/>
              </a:solidFill>
              <a:latin typeface="Arial" pitchFamily="34" charset="0"/>
              <a:cs typeface="Arial" pitchFamily="34" charset="0"/>
            </a:endParaRPr>
          </a:p>
          <a:p>
            <a:endParaRPr lang="en-US" altLang="en-US" sz="1800" smtClean="0">
              <a:solidFill>
                <a:prstClr val="black"/>
              </a:solidFill>
              <a:latin typeface="Arial" pitchFamily="34" charset="0"/>
              <a:cs typeface="Arial" pitchFamily="34" charset="0"/>
            </a:endParaRPr>
          </a:p>
        </p:txBody>
      </p:sp>
      <p:sp>
        <p:nvSpPr>
          <p:cNvPr id="9" name="Rectangle 20"/>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1" hangingPunct="1"/>
            <a:r>
              <a:rPr lang="en-US" altLang="en-US" sz="1200" b="1" smtClean="0">
                <a:solidFill>
                  <a:srgbClr val="FFFFFF"/>
                </a:solidFill>
                <a:latin typeface="Calibri" pitchFamily="34" charset="0"/>
                <a:ea typeface="Calibri" pitchFamily="34" charset="0"/>
                <a:cs typeface="Calibri" pitchFamily="34" charset="0"/>
              </a:rPr>
              <a:t>Features for All</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Students</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Accessibility</a:t>
            </a:r>
            <a:endParaRPr lang="en-US" altLang="en-US" sz="800" smtClean="0">
              <a:solidFill>
                <a:prstClr val="black"/>
              </a:solidFill>
              <a:latin typeface="Arial" pitchFamily="34" charset="0"/>
              <a:cs typeface="Arial" pitchFamily="34" charset="0"/>
            </a:endParaRPr>
          </a:p>
          <a:p>
            <a:r>
              <a:rPr lang="en-US" altLang="en-US" sz="1200" b="1" smtClean="0">
                <a:solidFill>
                  <a:srgbClr val="FFFFFF"/>
                </a:solidFill>
                <a:latin typeface="Calibri" pitchFamily="34" charset="0"/>
                <a:ea typeface="Calibri" pitchFamily="34" charset="0"/>
                <a:cs typeface="Calibri" pitchFamily="34" charset="0"/>
              </a:rPr>
              <a:t>Features*</a:t>
            </a:r>
            <a:endParaRPr lang="en-US" altLang="en-US" sz="800" smtClean="0">
              <a:solidFill>
                <a:prstClr val="black"/>
              </a:solidFill>
              <a:latin typeface="Arial" pitchFamily="34" charset="0"/>
              <a:cs typeface="Arial" pitchFamily="34" charset="0"/>
            </a:endParaRPr>
          </a:p>
          <a:p>
            <a:r>
              <a:rPr lang="en-US" altLang="en-US" sz="1000" b="1" i="1" smtClean="0">
                <a:solidFill>
                  <a:srgbClr val="FFFFFF"/>
                </a:solidFill>
                <a:latin typeface="Calibri" pitchFamily="34" charset="0"/>
                <a:ea typeface="Calibri" pitchFamily="34" charset="0"/>
                <a:cs typeface="Calibri" pitchFamily="34" charset="0"/>
              </a:rPr>
              <a:t>Identified in advance</a:t>
            </a:r>
            <a:endParaRPr lang="en-US" altLang="en-US" sz="800" smtClean="0">
              <a:solidFill>
                <a:prstClr val="black"/>
              </a:solidFill>
              <a:latin typeface="Arial" pitchFamily="34" charset="0"/>
              <a:cs typeface="Arial" pitchFamily="34" charset="0"/>
            </a:endParaRPr>
          </a:p>
          <a:p>
            <a:endParaRPr lang="en-US" altLang="en-US" sz="1800" smtClean="0">
              <a:solidFill>
                <a:prstClr val="black"/>
              </a:solidFill>
              <a:latin typeface="Arial" pitchFamily="34" charset="0"/>
              <a:cs typeface="Arial" pitchFamily="34" charset="0"/>
            </a:endParaRPr>
          </a:p>
        </p:txBody>
      </p:sp>
      <p:grpSp>
        <p:nvGrpSpPr>
          <p:cNvPr id="10" name="Group 16"/>
          <p:cNvGrpSpPr>
            <a:grpSpLocks/>
          </p:cNvGrpSpPr>
          <p:nvPr/>
        </p:nvGrpSpPr>
        <p:grpSpPr bwMode="auto">
          <a:xfrm>
            <a:off x="2147094" y="1828800"/>
            <a:ext cx="4849812" cy="4800600"/>
            <a:chOff x="2794" y="-6706"/>
            <a:chExt cx="6634" cy="6636"/>
          </a:xfrm>
        </p:grpSpPr>
        <p:pic>
          <p:nvPicPr>
            <p:cNvPr id="1043" name="Picture 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94" y="-6706"/>
              <a:ext cx="6634" cy="663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51" y="-5137"/>
              <a:ext cx="4682" cy="5066"/>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22" y="-3270"/>
              <a:ext cx="3624" cy="3199"/>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ectangle 21"/>
          <p:cNvSpPr>
            <a:spLocks noChangeArrowheads="1"/>
          </p:cNvSpPr>
          <p:nvPr/>
        </p:nvSpPr>
        <p:spPr bwMode="auto">
          <a:xfrm>
            <a:off x="152400" y="609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eaLnBrk="1" hangingPunct="1"/>
            <a:r>
              <a:rPr lang="en-US" altLang="en-US" sz="1200" b="1" smtClean="0">
                <a:solidFill>
                  <a:srgbClr val="FFFFFF"/>
                </a:solidFill>
                <a:latin typeface="Calibri" pitchFamily="34" charset="0"/>
                <a:ea typeface="Calibri" pitchFamily="34" charset="0"/>
                <a:cs typeface="Calibri" pitchFamily="34" charset="0"/>
              </a:rPr>
              <a:t>Accommodations**</a:t>
            </a:r>
            <a:endParaRPr lang="en-US" altLang="en-US" sz="1800" smtClean="0">
              <a:solidFill>
                <a:prstClr val="black"/>
              </a:solidFill>
              <a:latin typeface="Arial" pitchFamily="34" charset="0"/>
              <a:cs typeface="Arial" pitchFamily="34" charset="0"/>
            </a:endParaRPr>
          </a:p>
        </p:txBody>
      </p:sp>
      <p:pic>
        <p:nvPicPr>
          <p:cNvPr id="1046" name="Picture 2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43050" y="2524125"/>
            <a:ext cx="6076950" cy="371475"/>
          </a:xfrm>
          <a:prstGeom prst="rect">
            <a:avLst/>
          </a:prstGeom>
          <a:noFill/>
          <a:extLst>
            <a:ext uri="{909E8E84-426E-40DD-AFC4-6F175D3DCCD1}">
              <a14:hiddenFill xmlns:a14="http://schemas.microsoft.com/office/drawing/2010/main">
                <a:solidFill>
                  <a:srgbClr val="FFFFFF"/>
                </a:solidFill>
              </a14:hiddenFill>
            </a:ext>
          </a:extLst>
        </p:spPr>
      </p:pic>
      <p:pic>
        <p:nvPicPr>
          <p:cNvPr id="1047" name="Picture 2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43050" y="3581400"/>
            <a:ext cx="6076950" cy="579438"/>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00200" y="5334000"/>
            <a:ext cx="6076950" cy="196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4906846"/>
      </p:ext>
    </p:extLst>
  </p:cSld>
  <p:clrMapOvr>
    <a:masterClrMapping/>
  </p:clrMapOvr>
  <p:transition spd="med"/>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2000" b="1" dirty="0" smtClean="0"/>
              <a:t>Computer-Based Accessibility Features and Embedded Accommodations </a:t>
            </a:r>
          </a:p>
          <a:p>
            <a:pPr>
              <a:buNone/>
            </a:pPr>
            <a:endParaRPr lang="en-US" sz="1400" dirty="0" smtClean="0"/>
          </a:p>
          <a:p>
            <a:pPr>
              <a:buNone/>
            </a:pPr>
            <a:r>
              <a:rPr lang="en-US" sz="1400" dirty="0" smtClean="0"/>
              <a:t>During the PARCC field test administration, some accessibility features and accommodations will not be</a:t>
            </a:r>
          </a:p>
          <a:p>
            <a:pPr>
              <a:buNone/>
            </a:pPr>
            <a:r>
              <a:rPr lang="en-US" sz="1400" dirty="0" smtClean="0"/>
              <a:t>available due to ongoing development and research that is required to ensure that all accessibility features</a:t>
            </a:r>
          </a:p>
          <a:p>
            <a:pPr>
              <a:buNone/>
            </a:pPr>
            <a:r>
              <a:rPr lang="en-US" sz="1400" dirty="0" smtClean="0"/>
              <a:t>and accommodations provide a valid reflection of what students know and can do. In addition, some</a:t>
            </a:r>
          </a:p>
          <a:p>
            <a:pPr>
              <a:buNone/>
            </a:pPr>
            <a:r>
              <a:rPr lang="en-US" sz="1400" dirty="0" smtClean="0"/>
              <a:t>specific accessibility features and accommodations may not be available on specific devices such as</a:t>
            </a:r>
          </a:p>
          <a:p>
            <a:pPr>
              <a:buNone/>
            </a:pPr>
            <a:r>
              <a:rPr lang="en-US" sz="1400" dirty="0" err="1" smtClean="0"/>
              <a:t>Chromebooks</a:t>
            </a:r>
            <a:r>
              <a:rPr lang="en-US" sz="1400" dirty="0" smtClean="0"/>
              <a:t>.</a:t>
            </a:r>
          </a:p>
          <a:p>
            <a:pPr>
              <a:buNone/>
            </a:pPr>
            <a:endParaRPr lang="en-US" sz="1400" dirty="0" smtClean="0"/>
          </a:p>
          <a:p>
            <a:pPr marL="0" indent="0">
              <a:buNone/>
            </a:pPr>
            <a:r>
              <a:rPr lang="en-US" sz="1400" dirty="0" smtClean="0"/>
              <a:t>The following slides will summarize which accessibility features and computer-based accommodations by operating system that will be supported for the PARCC Field Test versus the 2014-2015 operational assessment. </a:t>
            </a:r>
          </a:p>
          <a:p>
            <a:pPr>
              <a:buNone/>
            </a:pPr>
            <a:endParaRPr lang="en-US" sz="1400" dirty="0" smtClean="0"/>
          </a:p>
          <a:p>
            <a:pPr>
              <a:buNone/>
            </a:pPr>
            <a:r>
              <a:rPr lang="en-US" sz="1400" dirty="0" smtClean="0"/>
              <a:t>More detailed information about PARCC accessibility can be found in the PARCC Accessibility Features and</a:t>
            </a:r>
          </a:p>
          <a:p>
            <a:pPr>
              <a:buNone/>
            </a:pPr>
            <a:r>
              <a:rPr lang="en-US" sz="1400" dirty="0" smtClean="0"/>
              <a:t>Accommodations Guidelines (</a:t>
            </a:r>
            <a:r>
              <a:rPr lang="en-US" sz="1400" dirty="0" smtClean="0">
                <a:hlinkClick r:id="rId3"/>
              </a:rPr>
              <a:t>http://www.parcconline.org/parcc-draft-accommodations-manual</a:t>
            </a:r>
            <a:r>
              <a:rPr lang="en-US" sz="1400" dirty="0" smtClean="0"/>
              <a:t> ).</a:t>
            </a:r>
            <a:endParaRPr lang="en-US" sz="1400" dirty="0"/>
          </a:p>
        </p:txBody>
      </p:sp>
      <p:sp>
        <p:nvSpPr>
          <p:cNvPr id="3" name="Title 2"/>
          <p:cNvSpPr>
            <a:spLocks noGrp="1"/>
          </p:cNvSpPr>
          <p:nvPr>
            <p:ph type="title"/>
          </p:nvPr>
        </p:nvSpPr>
        <p:spPr/>
        <p:txBody>
          <a:bodyPr/>
          <a:lstStyle/>
          <a:p>
            <a:r>
              <a:rPr lang="en-US" dirty="0" smtClean="0"/>
              <a:t>2014 PARCC Field Test Accessibility Features and Accommodations</a:t>
            </a:r>
            <a:endParaRPr lang="en-US" dirty="0"/>
          </a:p>
        </p:txBody>
      </p:sp>
      <p:sp>
        <p:nvSpPr>
          <p:cNvPr id="4" name="Slide Number Placeholder 3"/>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61</a:t>
            </a:fld>
            <a:endParaRPr lang="en-US" sz="1000" dirty="0">
              <a:solidFill>
                <a:sysClr val="windowText" lastClr="000000"/>
              </a:solidFill>
            </a:endParaRPr>
          </a:p>
        </p:txBody>
      </p:sp>
    </p:spTree>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628"/>
            <a:ext cx="6324600" cy="1219200"/>
          </a:xfrm>
        </p:spPr>
        <p:txBody>
          <a:bodyPr/>
          <a:lstStyle/>
          <a:p>
            <a:r>
              <a:rPr lang="en-US" sz="2800" b="0" dirty="0" smtClean="0"/>
              <a:t>Accessibility Features for All Students</a:t>
            </a:r>
            <a:endParaRPr lang="en-US" sz="2800" b="0" dirty="0"/>
          </a:p>
        </p:txBody>
      </p:sp>
      <p:sp>
        <p:nvSpPr>
          <p:cNvPr id="4" name="Slide Number Placeholder 3"/>
          <p:cNvSpPr>
            <a:spLocks noGrp="1"/>
          </p:cNvSpPr>
          <p:nvPr>
            <p:ph type="sldNum" sz="quarter" idx="4294967295"/>
          </p:nvPr>
        </p:nvSpPr>
        <p:spPr>
          <a:xfrm>
            <a:off x="0" y="6569075"/>
            <a:ext cx="609600" cy="288925"/>
          </a:xfrm>
          <a:prstGeom prst="rect">
            <a:avLst/>
          </a:prstGeom>
        </p:spPr>
        <p:txBody>
          <a:bodyPr>
            <a:normAutofit lnSpcReduction="10000"/>
          </a:bodyPr>
          <a:lstStyle/>
          <a:p>
            <a:fld id="{A505628B-F920-49E1-AFC5-DF406F78184C}" type="slidenum">
              <a:rPr lang="en-US" smtClean="0"/>
              <a:pPr/>
              <a:t>62</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437963524"/>
              </p:ext>
            </p:extLst>
          </p:nvPr>
        </p:nvGraphicFramePr>
        <p:xfrm>
          <a:off x="457200" y="1752600"/>
          <a:ext cx="8305800" cy="4416552"/>
        </p:xfrm>
        <a:graphic>
          <a:graphicData uri="http://schemas.openxmlformats.org/drawingml/2006/table">
            <a:tbl>
              <a:tblPr firstRow="1" firstCol="1" bandRow="1">
                <a:tableStyleId>{FABFCF23-3B69-468F-B69F-88F6DE6A72F2}</a:tableStyleId>
              </a:tblPr>
              <a:tblGrid>
                <a:gridCol w="8305800"/>
              </a:tblGrid>
              <a:tr h="295732">
                <a:tc>
                  <a:txBody>
                    <a:bodyPr/>
                    <a:lstStyle/>
                    <a:p>
                      <a:pPr marL="0" marR="0" algn="ctr">
                        <a:lnSpc>
                          <a:spcPct val="115000"/>
                        </a:lnSpc>
                        <a:spcBef>
                          <a:spcPts val="0"/>
                        </a:spcBef>
                        <a:spcAft>
                          <a:spcPts val="0"/>
                        </a:spcAft>
                      </a:pPr>
                      <a:r>
                        <a:rPr lang="en-US" sz="1800" dirty="0" smtClean="0">
                          <a:effectLst/>
                          <a:latin typeface="+mn-lt"/>
                        </a:rPr>
                        <a:t>Accessibility</a:t>
                      </a:r>
                      <a:r>
                        <a:rPr lang="en-US" sz="1800" baseline="0" dirty="0" smtClean="0">
                          <a:effectLst/>
                          <a:latin typeface="+mn-lt"/>
                        </a:rPr>
                        <a:t> Features for All Students</a:t>
                      </a:r>
                      <a:endParaRPr lang="en-US" sz="1800" dirty="0">
                        <a:effectLst/>
                        <a:latin typeface="+mn-lt"/>
                      </a:endParaRPr>
                    </a:p>
                  </a:txBody>
                  <a:tcPr marL="68580" marR="68580" marT="0" marB="0"/>
                </a:tc>
              </a:tr>
              <a:tr h="295732">
                <a:tc>
                  <a:txBody>
                    <a:bodyPr/>
                    <a:lstStyle/>
                    <a:p>
                      <a:pPr marL="0" marR="0" algn="ctr">
                        <a:lnSpc>
                          <a:spcPct val="115000"/>
                        </a:lnSpc>
                        <a:spcBef>
                          <a:spcPts val="0"/>
                        </a:spcBef>
                        <a:spcAft>
                          <a:spcPts val="0"/>
                        </a:spcAft>
                        <a:tabLst>
                          <a:tab pos="619125" algn="l"/>
                        </a:tabLst>
                      </a:pPr>
                      <a:r>
                        <a:rPr lang="en-US" sz="1800" dirty="0" smtClean="0">
                          <a:effectLst/>
                          <a:latin typeface="+mn-lt"/>
                        </a:rPr>
                        <a:t>Audio Amplification</a:t>
                      </a:r>
                      <a:endParaRPr lang="en-US" sz="1800"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rPr>
                        <a:t>Blank/Scratch Paper </a:t>
                      </a:r>
                      <a:r>
                        <a:rPr lang="en-US" sz="1800" i="1" dirty="0" smtClean="0">
                          <a:effectLst/>
                          <a:latin typeface="+mn-lt"/>
                        </a:rPr>
                        <a:t>(provided by test administrator</a:t>
                      </a:r>
                      <a:r>
                        <a:rPr lang="en-US" sz="1800" i="1" baseline="0" dirty="0" smtClean="0">
                          <a:effectLst/>
                          <a:latin typeface="+mn-lt"/>
                        </a:rPr>
                        <a:t>)</a:t>
                      </a:r>
                      <a:endParaRPr lang="en-US" sz="1800" i="1"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rPr>
                        <a:t>Eliminate Answer Choices</a:t>
                      </a:r>
                      <a:endParaRPr lang="en-US" sz="1800"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rPr>
                        <a:t>Flag</a:t>
                      </a:r>
                      <a:r>
                        <a:rPr lang="en-US" sz="1800" baseline="0" dirty="0" smtClean="0">
                          <a:effectLst/>
                          <a:latin typeface="+mn-lt"/>
                        </a:rPr>
                        <a:t> Items for Review</a:t>
                      </a:r>
                      <a:endParaRPr lang="en-US" sz="1800"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rPr>
                        <a:t>General Administration Directions Clarified </a:t>
                      </a:r>
                      <a:r>
                        <a:rPr lang="en-US" sz="1800" i="1" dirty="0" smtClean="0">
                          <a:effectLst/>
                          <a:latin typeface="+mn-lt"/>
                        </a:rPr>
                        <a:t>(by</a:t>
                      </a:r>
                      <a:r>
                        <a:rPr lang="en-US" sz="1800" i="1" baseline="0" dirty="0" smtClean="0">
                          <a:effectLst/>
                          <a:latin typeface="+mn-lt"/>
                        </a:rPr>
                        <a:t> test administrator)</a:t>
                      </a:r>
                      <a:endParaRPr lang="en-US" sz="1800" i="1"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rPr>
                        <a:t>General Administration</a:t>
                      </a:r>
                      <a:r>
                        <a:rPr lang="en-US" sz="1800" baseline="0" dirty="0" smtClean="0">
                          <a:effectLst/>
                          <a:latin typeface="+mn-lt"/>
                        </a:rPr>
                        <a:t> Directions Read Aloud and Repeated </a:t>
                      </a:r>
                      <a:r>
                        <a:rPr lang="en-US" sz="1800" i="1" baseline="0" dirty="0" smtClean="0">
                          <a:effectLst/>
                          <a:latin typeface="+mn-lt"/>
                        </a:rPr>
                        <a:t>(by test administrator)</a:t>
                      </a:r>
                      <a:endParaRPr lang="en-US" sz="1800" i="1"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rPr>
                        <a:t>Text Highlighter Tool</a:t>
                      </a:r>
                      <a:endParaRPr lang="en-US" sz="1800"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ea typeface="Calibri"/>
                          <a:cs typeface="Times New Roman"/>
                        </a:rPr>
                        <a:t>Headphones or Noise</a:t>
                      </a:r>
                      <a:r>
                        <a:rPr lang="en-US" sz="1800" baseline="0" dirty="0" smtClean="0">
                          <a:effectLst/>
                          <a:latin typeface="+mn-lt"/>
                          <a:ea typeface="Calibri"/>
                          <a:cs typeface="Times New Roman"/>
                        </a:rPr>
                        <a:t> Buffers</a:t>
                      </a:r>
                      <a:endParaRPr lang="en-US" sz="1800"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rPr>
                        <a:t>Line Reader</a:t>
                      </a:r>
                      <a:endParaRPr lang="en-US" sz="1800"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rPr>
                        <a:t>Magnification/Enlargement</a:t>
                      </a:r>
                      <a:r>
                        <a:rPr lang="en-US" sz="1800" baseline="0" dirty="0" smtClean="0">
                          <a:effectLst/>
                          <a:latin typeface="+mn-lt"/>
                        </a:rPr>
                        <a:t> Device</a:t>
                      </a:r>
                      <a:endParaRPr lang="en-US" sz="1800"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rPr>
                        <a:t>Pop-Up Glossary</a:t>
                      </a:r>
                      <a:endParaRPr lang="en-US" sz="1800"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rPr>
                        <a:t>Redirect Student to Test </a:t>
                      </a:r>
                      <a:r>
                        <a:rPr lang="en-US" sz="1800" i="1" dirty="0" smtClean="0">
                          <a:effectLst/>
                          <a:latin typeface="+mn-lt"/>
                        </a:rPr>
                        <a:t>(by test administrator)</a:t>
                      </a:r>
                      <a:endParaRPr lang="en-US" sz="1800" i="1" dirty="0">
                        <a:effectLst/>
                        <a:latin typeface="+mn-lt"/>
                        <a:ea typeface="Calibri"/>
                        <a:cs typeface="Times New Roman"/>
                      </a:endParaRPr>
                    </a:p>
                  </a:txBody>
                  <a:tcPr marL="68580" marR="68580" marT="0" marB="0"/>
                </a:tc>
              </a:tr>
              <a:tr h="295732">
                <a:tc>
                  <a:txBody>
                    <a:bodyPr/>
                    <a:lstStyle/>
                    <a:p>
                      <a:pPr marL="0" marR="0" algn="ctr">
                        <a:lnSpc>
                          <a:spcPct val="115000"/>
                        </a:lnSpc>
                        <a:spcBef>
                          <a:spcPts val="0"/>
                        </a:spcBef>
                        <a:spcAft>
                          <a:spcPts val="0"/>
                        </a:spcAft>
                      </a:pPr>
                      <a:r>
                        <a:rPr lang="en-US" sz="1800" dirty="0" smtClean="0">
                          <a:effectLst/>
                          <a:latin typeface="+mn-lt"/>
                        </a:rPr>
                        <a:t>Writing Tools</a:t>
                      </a:r>
                      <a:endParaRPr lang="en-US" sz="1800" dirty="0">
                        <a:effectLst/>
                        <a:latin typeface="+mn-lt"/>
                      </a:endParaRPr>
                    </a:p>
                  </a:txBody>
                  <a:tcPr marL="68580" marR="68580" marT="0" marB="0"/>
                </a:tc>
              </a:tr>
            </a:tbl>
          </a:graphicData>
        </a:graphic>
      </p:graphicFrame>
    </p:spTree>
    <p:extLst>
      <p:ext uri="{BB962C8B-B14F-4D97-AF65-F5344CB8AC3E}">
        <p14:creationId xmlns:p14="http://schemas.microsoft.com/office/powerpoint/2010/main" val="754064896"/>
      </p:ext>
    </p:extLst>
  </p:cSld>
  <p:clrMapOvr>
    <a:masterClrMapping/>
  </p:clrMapOvr>
  <p:transition spd="med" advClick="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ln/>
        </p:spPr>
        <p:txBody>
          <a:bodyPr wrap="square" lIns="89879" tIns="44940" rIns="89879" bIns="44940">
            <a:normAutofit/>
          </a:bodyPr>
          <a:lstStyle/>
          <a:p>
            <a:pPr>
              <a:defRPr/>
            </a:pPr>
            <a:fld id="{F53EAB4E-B152-44CE-8C23-C6686266861F}" type="slidenum">
              <a:rPr lang="en-US" sz="1000">
                <a:solidFill>
                  <a:sysClr val="windowText" lastClr="000000"/>
                </a:solidFill>
              </a:rPr>
              <a:pPr>
                <a:defRPr/>
              </a:pPr>
              <a:t>63</a:t>
            </a:fld>
            <a:endParaRPr lang="en-US" sz="1000" dirty="0">
              <a:solidFill>
                <a:sysClr val="windowText" lastClr="000000"/>
              </a:solidFill>
            </a:endParaRPr>
          </a:p>
        </p:txBody>
      </p:sp>
      <p:sp>
        <p:nvSpPr>
          <p:cNvPr id="4" name="Title 3"/>
          <p:cNvSpPr>
            <a:spLocks noGrp="1"/>
          </p:cNvSpPr>
          <p:nvPr>
            <p:ph type="title"/>
          </p:nvPr>
        </p:nvSpPr>
        <p:spPr/>
        <p:txBody>
          <a:bodyPr/>
          <a:lstStyle/>
          <a:p>
            <a:r>
              <a:rPr lang="en-US" dirty="0" smtClean="0"/>
              <a:t>Accessibility Features and Accommodations: Tools</a:t>
            </a:r>
            <a:endParaRPr lang="en-US" dirty="0"/>
          </a:p>
        </p:txBody>
      </p:sp>
      <p:sp>
        <p:nvSpPr>
          <p:cNvPr id="10" name="TextBox 9"/>
          <p:cNvSpPr txBox="1"/>
          <p:nvPr/>
        </p:nvSpPr>
        <p:spPr>
          <a:xfrm>
            <a:off x="1295400" y="1600200"/>
            <a:ext cx="7382744" cy="307777"/>
          </a:xfrm>
          <a:prstGeom prst="rect">
            <a:avLst/>
          </a:prstGeom>
          <a:noFill/>
        </p:spPr>
        <p:txBody>
          <a:bodyPr wrap="square" rtlCol="0">
            <a:spAutoFit/>
          </a:bodyPr>
          <a:lstStyle/>
          <a:p>
            <a:r>
              <a:rPr lang="en-US" sz="1400" dirty="0">
                <a:latin typeface="+mn-lt"/>
                <a:hlinkClick r:id="rId3"/>
              </a:rPr>
              <a:t>http://</a:t>
            </a:r>
            <a:r>
              <a:rPr lang="en-US" sz="1400" dirty="0" smtClean="0">
                <a:latin typeface="+mn-lt"/>
                <a:hlinkClick r:id="rId3"/>
              </a:rPr>
              <a:t>parcconline.org/field-test-technology</a:t>
            </a:r>
            <a:r>
              <a:rPr lang="en-US" sz="1400" dirty="0" smtClean="0">
                <a:latin typeface="+mn-lt"/>
              </a:rPr>
              <a:t> - </a:t>
            </a:r>
            <a:r>
              <a:rPr lang="en-US" sz="1400" i="1" dirty="0" smtClean="0">
                <a:latin typeface="+mn-lt"/>
              </a:rPr>
              <a:t>Full Technology Specifications </a:t>
            </a:r>
            <a:r>
              <a:rPr lang="en-US" sz="1400" dirty="0" smtClean="0">
                <a:latin typeface="+mn-lt"/>
              </a:rPr>
              <a:t>document</a:t>
            </a:r>
            <a:endParaRPr lang="en-US" sz="1400" dirty="0">
              <a:latin typeface="+mn-lt"/>
            </a:endParaRPr>
          </a:p>
        </p:txBody>
      </p:sp>
      <p:pic>
        <p:nvPicPr>
          <p:cNvPr id="2050" name="Picture 2"/>
          <p:cNvPicPr>
            <a:picLocks noGrp="1" noChangeAspect="1" noChangeArrowheads="1"/>
          </p:cNvPicPr>
          <p:nvPr>
            <p:ph idx="1"/>
          </p:nvPr>
        </p:nvPicPr>
        <p:blipFill>
          <a:blip r:embed="rId4" cstate="print"/>
          <a:srcRect/>
          <a:stretch>
            <a:fillRect/>
          </a:stretch>
        </p:blipFill>
        <p:spPr bwMode="auto">
          <a:xfrm>
            <a:off x="1981200" y="1981200"/>
            <a:ext cx="4648200" cy="4636189"/>
          </a:xfrm>
          <a:prstGeom prst="rect">
            <a:avLst/>
          </a:prstGeom>
          <a:noFill/>
          <a:ln w="9525">
            <a:noFill/>
            <a:miter lim="800000"/>
            <a:headEnd/>
            <a:tailEnd/>
          </a:ln>
        </p:spPr>
      </p:pic>
    </p:spTree>
    <p:extLst>
      <p:ext uri="{BB962C8B-B14F-4D97-AF65-F5344CB8AC3E}">
        <p14:creationId xmlns:p14="http://schemas.microsoft.com/office/powerpoint/2010/main" val="464137219"/>
      </p:ext>
    </p:extLst>
  </p:cSld>
  <p:clrMapOvr>
    <a:masterClrMapping/>
  </p:clrMapOvr>
  <p:transition spd="med"/>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ln/>
        </p:spPr>
        <p:txBody>
          <a:bodyPr wrap="square" lIns="89879" tIns="44940" rIns="89879" bIns="44940">
            <a:normAutofit/>
          </a:bodyPr>
          <a:lstStyle/>
          <a:p>
            <a:pPr>
              <a:defRPr/>
            </a:pPr>
            <a:fld id="{F53EAB4E-B152-44CE-8C23-C6686266861F}" type="slidenum">
              <a:rPr lang="en-US" sz="1000">
                <a:solidFill>
                  <a:sysClr val="windowText" lastClr="000000"/>
                </a:solidFill>
              </a:rPr>
              <a:pPr>
                <a:defRPr/>
              </a:pPr>
              <a:t>64</a:t>
            </a:fld>
            <a:endParaRPr lang="en-US" sz="1000" dirty="0">
              <a:solidFill>
                <a:sysClr val="windowText" lastClr="000000"/>
              </a:solidFill>
            </a:endParaRPr>
          </a:p>
        </p:txBody>
      </p:sp>
      <p:sp>
        <p:nvSpPr>
          <p:cNvPr id="4" name="Title 3"/>
          <p:cNvSpPr>
            <a:spLocks noGrp="1"/>
          </p:cNvSpPr>
          <p:nvPr>
            <p:ph type="title"/>
          </p:nvPr>
        </p:nvSpPr>
        <p:spPr/>
        <p:txBody>
          <a:bodyPr/>
          <a:lstStyle/>
          <a:p>
            <a:r>
              <a:rPr lang="en-US" dirty="0" smtClean="0"/>
              <a:t>Accessibility Features and Accommodations for PARCC Field Test</a:t>
            </a:r>
            <a:endParaRPr lang="en-US" dirty="0"/>
          </a:p>
        </p:txBody>
      </p:sp>
      <p:pic>
        <p:nvPicPr>
          <p:cNvPr id="1029" name="Picture 5"/>
          <p:cNvPicPr>
            <a:picLocks noGrp="1" noChangeAspect="1" noChangeArrowheads="1"/>
          </p:cNvPicPr>
          <p:nvPr>
            <p:ph idx="1"/>
          </p:nvPr>
        </p:nvPicPr>
        <p:blipFill>
          <a:blip r:embed="rId3" cstate="print"/>
          <a:srcRect/>
          <a:stretch>
            <a:fillRect/>
          </a:stretch>
        </p:blipFill>
        <p:spPr bwMode="auto">
          <a:xfrm>
            <a:off x="2057400" y="1917849"/>
            <a:ext cx="5029200" cy="4746514"/>
          </a:xfrm>
          <a:prstGeom prst="rect">
            <a:avLst/>
          </a:prstGeom>
          <a:noFill/>
          <a:ln w="9525">
            <a:noFill/>
            <a:miter lim="800000"/>
            <a:headEnd/>
            <a:tailEnd/>
          </a:ln>
        </p:spPr>
      </p:pic>
      <p:sp>
        <p:nvSpPr>
          <p:cNvPr id="6" name="TextBox 5"/>
          <p:cNvSpPr txBox="1"/>
          <p:nvPr/>
        </p:nvSpPr>
        <p:spPr>
          <a:xfrm>
            <a:off x="1295400" y="1600200"/>
            <a:ext cx="7382744" cy="307777"/>
          </a:xfrm>
          <a:prstGeom prst="rect">
            <a:avLst/>
          </a:prstGeom>
          <a:noFill/>
        </p:spPr>
        <p:txBody>
          <a:bodyPr wrap="square" rtlCol="0">
            <a:spAutoFit/>
          </a:bodyPr>
          <a:lstStyle/>
          <a:p>
            <a:r>
              <a:rPr lang="en-US" sz="1400" dirty="0">
                <a:latin typeface="+mn-lt"/>
                <a:hlinkClick r:id="rId4"/>
              </a:rPr>
              <a:t>http://</a:t>
            </a:r>
            <a:r>
              <a:rPr lang="en-US" sz="1400" dirty="0" smtClean="0">
                <a:latin typeface="+mn-lt"/>
                <a:hlinkClick r:id="rId4"/>
              </a:rPr>
              <a:t>parcconline.org/field-test-technology</a:t>
            </a:r>
            <a:r>
              <a:rPr lang="en-US" sz="1400" dirty="0" smtClean="0">
                <a:latin typeface="+mn-lt"/>
              </a:rPr>
              <a:t> - </a:t>
            </a:r>
            <a:r>
              <a:rPr lang="en-US" sz="1400" i="1" dirty="0" smtClean="0">
                <a:latin typeface="+mn-lt"/>
              </a:rPr>
              <a:t>Full Technology Specifications </a:t>
            </a:r>
            <a:r>
              <a:rPr lang="en-US" sz="1400" dirty="0" smtClean="0">
                <a:latin typeface="+mn-lt"/>
              </a:rPr>
              <a:t>document</a:t>
            </a:r>
            <a:endParaRPr lang="en-US" sz="1400" dirty="0">
              <a:latin typeface="+mn-lt"/>
            </a:endParaRPr>
          </a:p>
        </p:txBody>
      </p:sp>
    </p:spTree>
    <p:extLst>
      <p:ext uri="{BB962C8B-B14F-4D97-AF65-F5344CB8AC3E}">
        <p14:creationId xmlns:p14="http://schemas.microsoft.com/office/powerpoint/2010/main" val="464137219"/>
      </p:ext>
    </p:extLst>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3505200"/>
            <a:ext cx="9144000" cy="1600200"/>
          </a:xfrm>
        </p:spPr>
        <p:txBody>
          <a:bodyPr/>
          <a:lstStyle/>
          <a:p>
            <a:pPr marL="0" indent="0" algn="ctr">
              <a:buNone/>
            </a:pPr>
            <a:r>
              <a:rPr lang="en-US" sz="2800" b="1" dirty="0" smtClean="0">
                <a:latin typeface="+mj-lt"/>
                <a:ea typeface="ＭＳ Ｐゴシック" pitchFamily="34" charset="-128"/>
              </a:rPr>
              <a:t>Assigning Accommodated Test Forms</a:t>
            </a:r>
            <a:endParaRPr lang="en-US" sz="2800" b="1" dirty="0">
              <a:latin typeface="+mj-lt"/>
              <a:ea typeface="ＭＳ Ｐゴシック" pitchFamily="34" charset="-128"/>
            </a:endParaRPr>
          </a:p>
        </p:txBody>
      </p:sp>
      <p:sp>
        <p:nvSpPr>
          <p:cNvPr id="3" name="Slide Number Placeholder 2"/>
          <p:cNvSpPr>
            <a:spLocks noGrp="1"/>
          </p:cNvSpPr>
          <p:nvPr>
            <p:ph type="sldNum" sz="quarter" idx="10"/>
          </p:nvPr>
        </p:nvSpPr>
        <p:spPr>
          <a:ln/>
        </p:spPr>
        <p:txBody>
          <a:bodyPr wrap="square" lIns="89879" tIns="44940" rIns="89879" bIns="44940">
            <a:normAutofit/>
          </a:bodyPr>
          <a:lstStyle/>
          <a:p>
            <a:pPr>
              <a:defRPr/>
            </a:pPr>
            <a:fld id="{F53EAB4E-B152-44CE-8C23-C6686266861F}" type="slidenum">
              <a:rPr lang="en-US" sz="1000">
                <a:solidFill>
                  <a:sysClr val="windowText" lastClr="000000"/>
                </a:solidFill>
              </a:rPr>
              <a:pPr>
                <a:defRPr/>
              </a:pPr>
              <a:t>65</a:t>
            </a:fld>
            <a:endParaRPr lang="en-US" sz="1000" dirty="0">
              <a:solidFill>
                <a:sysClr val="windowText" lastClr="000000"/>
              </a:solidFill>
            </a:endParaRPr>
          </a:p>
        </p:txBody>
      </p:sp>
      <p:sp>
        <p:nvSpPr>
          <p:cNvPr id="4" name="Title 3"/>
          <p:cNvSpPr>
            <a:spLocks noGrp="1"/>
          </p:cNvSpPr>
          <p:nvPr>
            <p:ph type="title"/>
          </p:nvPr>
        </p:nvSpPr>
        <p:spPr/>
        <p:txBody>
          <a:bodyPr/>
          <a:lstStyle/>
          <a:p>
            <a:r>
              <a:rPr lang="en-US" dirty="0" smtClean="0"/>
              <a:t>Part III: Accessibility Features and Accommodations</a:t>
            </a:r>
            <a:endParaRPr lang="en-US" dirty="0"/>
          </a:p>
        </p:txBody>
      </p:sp>
    </p:spTree>
    <p:extLst>
      <p:ext uri="{BB962C8B-B14F-4D97-AF65-F5344CB8AC3E}">
        <p14:creationId xmlns:p14="http://schemas.microsoft.com/office/powerpoint/2010/main" val="2852396710"/>
      </p:ext>
    </p:extLst>
  </p:cSld>
  <p:clrMapOvr>
    <a:masterClrMapping/>
  </p:clrMapOvr>
  <p:transition spd="med"/>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Read-Aloud Accessibility Feature for Mathematics or Accommodation for ELA/Literacy Assessments</a:t>
            </a:r>
            <a:endParaRPr lang="en-US" sz="2400" dirty="0"/>
          </a:p>
        </p:txBody>
      </p:sp>
      <p:sp>
        <p:nvSpPr>
          <p:cNvPr id="6" name="Content Placeholder 5"/>
          <p:cNvSpPr txBox="1">
            <a:spLocks/>
          </p:cNvSpPr>
          <p:nvPr/>
        </p:nvSpPr>
        <p:spPr>
          <a:xfrm>
            <a:off x="304800" y="2133600"/>
            <a:ext cx="8534400" cy="1600200"/>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600" dirty="0" smtClean="0"/>
              <a:t>A separate test session must be created for a read-aloud session.</a:t>
            </a:r>
          </a:p>
          <a:p>
            <a:pPr fontAlgn="auto">
              <a:spcAft>
                <a:spcPts val="0"/>
              </a:spcAft>
            </a:pPr>
            <a:r>
              <a:rPr lang="en-US" sz="1600" dirty="0" smtClean="0"/>
              <a:t>You may add multiple students to the session, as long as they are all receiving the same  read-aloud accommodation. These students will all receive the same test form.</a:t>
            </a:r>
          </a:p>
          <a:p>
            <a:pPr fontAlgn="auto">
              <a:spcAft>
                <a:spcPts val="0"/>
              </a:spcAft>
            </a:pPr>
            <a:r>
              <a:rPr lang="en-US" sz="1600" dirty="0" smtClean="0"/>
              <a:t>To assign the read-aloud accommodation, select “Yes” from the drop down for “Read Aloud by Test Examiner” during the create new session step.</a:t>
            </a:r>
            <a:r>
              <a:rPr lang="en-US" sz="1600" b="1" dirty="0" smtClean="0"/>
              <a:t> </a:t>
            </a:r>
            <a:r>
              <a:rPr lang="en-US" sz="1600" dirty="0" smtClean="0"/>
              <a:t>If the drop down is unavailable (grayed out) then a read-aloud accommodation is not valid for the test to be administered. </a:t>
            </a:r>
          </a:p>
          <a:p>
            <a:pPr fontAlgn="auto">
              <a:spcAft>
                <a:spcPts val="0"/>
              </a:spcAft>
            </a:pPr>
            <a:endParaRPr lang="en-US" sz="1400" dirty="0" smtClean="0"/>
          </a:p>
          <a:p>
            <a:pPr fontAlgn="auto">
              <a:spcAft>
                <a:spcPts val="0"/>
              </a:spcAft>
            </a:pPr>
            <a:endParaRPr lang="en-US" sz="1800" dirty="0"/>
          </a:p>
          <a:p>
            <a:pPr marL="0" indent="0" fontAlgn="auto">
              <a:spcAft>
                <a:spcPts val="0"/>
              </a:spcAft>
              <a:buNone/>
            </a:pPr>
            <a:endParaRPr lang="en-US" sz="1800" dirty="0"/>
          </a:p>
        </p:txBody>
      </p:sp>
      <p:sp>
        <p:nvSpPr>
          <p:cNvPr id="4" name="Text Box 9"/>
          <p:cNvSpPr txBox="1">
            <a:spLocks noChangeArrowheads="1"/>
          </p:cNvSpPr>
          <p:nvPr/>
        </p:nvSpPr>
        <p:spPr bwMode="auto">
          <a:xfrm>
            <a:off x="329183" y="1764792"/>
            <a:ext cx="86685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spcBef>
                <a:spcPct val="50000"/>
              </a:spcBef>
            </a:pPr>
            <a:r>
              <a:rPr lang="en-US" sz="2000" dirty="0" smtClean="0">
                <a:latin typeface="+mn-lt"/>
              </a:rPr>
              <a:t>Creating a Session for a Read-Aloud Administration</a:t>
            </a:r>
            <a:endParaRPr lang="en-US" sz="2000" dirty="0">
              <a:latin typeface="+mn-lt"/>
            </a:endParaRPr>
          </a:p>
        </p:txBody>
      </p:sp>
      <p:sp>
        <p:nvSpPr>
          <p:cNvPr id="8" name="Slide Number Placeholder 7"/>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66</a:t>
            </a:fld>
            <a:endParaRPr lang="en-US" sz="1000" dirty="0">
              <a:solidFill>
                <a:sysClr val="windowText" lastClr="000000"/>
              </a:solidFill>
            </a:endParaRPr>
          </a:p>
        </p:txBody>
      </p:sp>
      <p:pic>
        <p:nvPicPr>
          <p:cNvPr id="81922" name="Picture 2"/>
          <p:cNvPicPr>
            <a:picLocks noChangeAspect="1" noChangeArrowheads="1"/>
          </p:cNvPicPr>
          <p:nvPr/>
        </p:nvPicPr>
        <p:blipFill>
          <a:blip r:embed="rId3" cstate="print"/>
          <a:srcRect/>
          <a:stretch>
            <a:fillRect/>
          </a:stretch>
        </p:blipFill>
        <p:spPr bwMode="auto">
          <a:xfrm>
            <a:off x="990600" y="3886200"/>
            <a:ext cx="6705600" cy="2778897"/>
          </a:xfrm>
          <a:prstGeom prst="rect">
            <a:avLst/>
          </a:prstGeom>
          <a:noFill/>
          <a:ln w="9525">
            <a:solidFill>
              <a:srgbClr val="80258F"/>
            </a:solidFill>
            <a:miter lim="800000"/>
            <a:headEnd/>
            <a:tailEnd/>
          </a:ln>
        </p:spPr>
      </p:pic>
    </p:spTree>
    <p:extLst>
      <p:ext uri="{BB962C8B-B14F-4D97-AF65-F5344CB8AC3E}">
        <p14:creationId xmlns:p14="http://schemas.microsoft.com/office/powerpoint/2010/main" val="2186033768"/>
      </p:ext>
    </p:extLst>
  </p:cSld>
  <p:clrMapOvr>
    <a:masterClrMapping/>
  </p:clrMapOvr>
  <p:transition spd="med" advClick="0"/>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628"/>
            <a:ext cx="6324600" cy="1219200"/>
          </a:xfrm>
        </p:spPr>
        <p:txBody>
          <a:bodyPr/>
          <a:lstStyle/>
          <a:p>
            <a:r>
              <a:rPr lang="en-US" sz="2400" b="0" dirty="0" smtClean="0"/>
              <a:t>Accessibility Features </a:t>
            </a:r>
            <a:r>
              <a:rPr lang="en-US" sz="2400" dirty="0" smtClean="0"/>
              <a:t>and Accommodations Available by Test Form Only</a:t>
            </a:r>
            <a:endParaRPr lang="en-US" sz="2400" b="0" dirty="0"/>
          </a:p>
        </p:txBody>
      </p:sp>
      <p:sp>
        <p:nvSpPr>
          <p:cNvPr id="4" name="Slide Number Placeholder 3"/>
          <p:cNvSpPr>
            <a:spLocks noGrp="1"/>
          </p:cNvSpPr>
          <p:nvPr>
            <p:ph type="sldNum" sz="quarter" idx="4294967295"/>
          </p:nvPr>
        </p:nvSpPr>
        <p:spPr>
          <a:xfrm>
            <a:off x="0" y="6569075"/>
            <a:ext cx="609600" cy="288925"/>
          </a:xfrm>
          <a:prstGeom prst="rect">
            <a:avLst/>
          </a:prstGeom>
        </p:spPr>
        <p:txBody>
          <a:bodyPr>
            <a:normAutofit lnSpcReduction="10000"/>
          </a:bodyPr>
          <a:lstStyle/>
          <a:p>
            <a:fld id="{A505628B-F920-49E1-AFC5-DF406F78184C}" type="slidenum">
              <a:rPr lang="en-US" smtClean="0"/>
              <a:pPr/>
              <a:t>67</a:t>
            </a:fld>
            <a:endParaRPr lang="en-US" dirty="0"/>
          </a:p>
        </p:txBody>
      </p:sp>
      <p:graphicFrame>
        <p:nvGraphicFramePr>
          <p:cNvPr id="6" name="Table 5"/>
          <p:cNvGraphicFramePr>
            <a:graphicFrameLocks noGrp="1"/>
          </p:cNvGraphicFramePr>
          <p:nvPr/>
        </p:nvGraphicFramePr>
        <p:xfrm>
          <a:off x="457200" y="1828799"/>
          <a:ext cx="8458200" cy="4384892"/>
        </p:xfrm>
        <a:graphic>
          <a:graphicData uri="http://schemas.openxmlformats.org/drawingml/2006/table">
            <a:tbl>
              <a:tblPr/>
              <a:tblGrid>
                <a:gridCol w="3810000"/>
                <a:gridCol w="4648200"/>
              </a:tblGrid>
              <a:tr h="478669">
                <a:tc>
                  <a:txBody>
                    <a:bodyPr/>
                    <a:lstStyle/>
                    <a:p>
                      <a:pPr algn="ctr" rtl="0" fontAlgn="ctr"/>
                      <a:r>
                        <a:rPr lang="en-US" sz="2000" b="1" i="0" u="none" strike="noStrike" dirty="0">
                          <a:solidFill>
                            <a:srgbClr val="FFFFFF"/>
                          </a:solidFill>
                          <a:latin typeface="Calibri"/>
                        </a:rPr>
                        <a:t>Accessibility Features or </a:t>
                      </a:r>
                      <a:r>
                        <a:rPr lang="en-US" sz="2000" b="1" i="0" u="none" strike="noStrike" dirty="0" smtClean="0">
                          <a:solidFill>
                            <a:srgbClr val="FFFFFF"/>
                          </a:solidFill>
                          <a:latin typeface="Calibri"/>
                        </a:rPr>
                        <a:t>Accommodation </a:t>
                      </a:r>
                      <a:r>
                        <a:rPr lang="en-US" sz="2000" b="1" i="0" u="none" strike="noStrike" dirty="0">
                          <a:solidFill>
                            <a:srgbClr val="FFFFFF"/>
                          </a:solidFill>
                          <a:latin typeface="Calibri"/>
                        </a:rPr>
                        <a:t>Form</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8F23B3"/>
                    </a:solidFill>
                  </a:tcPr>
                </a:tc>
                <a:tc>
                  <a:txBody>
                    <a:bodyPr/>
                    <a:lstStyle/>
                    <a:p>
                      <a:pPr algn="ctr" rtl="0" fontAlgn="ctr"/>
                      <a:r>
                        <a:rPr lang="en-US" sz="2000" b="1" i="0" u="none" strike="noStrike" dirty="0">
                          <a:solidFill>
                            <a:srgbClr val="FFFFFF"/>
                          </a:solidFill>
                          <a:latin typeface="Calibri"/>
                        </a:rPr>
                        <a:t>Assessment Component, Content Area and Grades available</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8F23B3"/>
                    </a:solidFill>
                  </a:tcPr>
                </a:tc>
              </a:tr>
              <a:tr h="247388">
                <a:tc rowSpan="3">
                  <a:txBody>
                    <a:bodyPr/>
                    <a:lstStyle/>
                    <a:p>
                      <a:pPr algn="ctr" rtl="0" fontAlgn="ctr"/>
                      <a:r>
                        <a:rPr lang="en-US" sz="1800" b="1" i="0" u="none" strike="noStrike" dirty="0">
                          <a:solidFill>
                            <a:srgbClr val="000000"/>
                          </a:solidFill>
                          <a:latin typeface="Calibri"/>
                        </a:rPr>
                        <a:t>Answer Masking </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EDEAF0"/>
                    </a:solidFill>
                  </a:tcPr>
                </a:tc>
                <a:tc>
                  <a:txBody>
                    <a:bodyPr/>
                    <a:lstStyle/>
                    <a:p>
                      <a:pPr algn="ctr" rtl="0" fontAlgn="ctr"/>
                      <a:r>
                        <a:rPr lang="en-US" sz="1600" b="0" i="0" u="none" strike="noStrike" dirty="0">
                          <a:solidFill>
                            <a:srgbClr val="000000"/>
                          </a:solidFill>
                          <a:latin typeface="Calibri"/>
                        </a:rPr>
                        <a:t>EOY Only </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a:noFill/>
                    </a:lnB>
                    <a:solidFill>
                      <a:srgbClr val="EDEAF0"/>
                    </a:solidFill>
                  </a:tcPr>
                </a:tc>
              </a:tr>
              <a:tr h="247388">
                <a:tc vMerge="1">
                  <a:txBody>
                    <a:bodyPr/>
                    <a:lstStyle/>
                    <a:p>
                      <a:endParaRPr lang="en-US"/>
                    </a:p>
                  </a:txBody>
                  <a:tcPr/>
                </a:tc>
                <a:tc>
                  <a:txBody>
                    <a:bodyPr/>
                    <a:lstStyle/>
                    <a:p>
                      <a:pPr algn="ctr" rtl="0" fontAlgn="ctr"/>
                      <a:r>
                        <a:rPr lang="pt-BR" sz="1600" b="0" i="0" u="none" strike="noStrike" dirty="0">
                          <a:solidFill>
                            <a:srgbClr val="000000"/>
                          </a:solidFill>
                          <a:latin typeface="Calibri"/>
                        </a:rPr>
                        <a:t>ELA: Grades 3, 5, 8, 11</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a:noFill/>
                    </a:lnT>
                    <a:lnB>
                      <a:noFill/>
                    </a:lnB>
                    <a:solidFill>
                      <a:srgbClr val="EDEAF0"/>
                    </a:solidFill>
                  </a:tcPr>
                </a:tc>
              </a:tr>
              <a:tr h="252603">
                <a:tc vMerge="1">
                  <a:txBody>
                    <a:bodyPr/>
                    <a:lstStyle/>
                    <a:p>
                      <a:endParaRPr lang="en-US"/>
                    </a:p>
                  </a:txBody>
                  <a:tcPr/>
                </a:tc>
                <a:tc>
                  <a:txBody>
                    <a:bodyPr/>
                    <a:lstStyle/>
                    <a:p>
                      <a:pPr algn="ctr" rtl="0" fontAlgn="ctr"/>
                      <a:r>
                        <a:rPr lang="en-US" sz="1600" b="0" i="0" u="none" strike="noStrike" dirty="0">
                          <a:solidFill>
                            <a:srgbClr val="000000"/>
                          </a:solidFill>
                          <a:latin typeface="Calibri"/>
                        </a:rPr>
                        <a:t>Math: Grades 4, 7, Algebra I, and Geometry</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a:noFill/>
                    </a:lnT>
                    <a:lnB w="12700" cap="flat" cmpd="sng" algn="ctr">
                      <a:solidFill>
                        <a:srgbClr val="8064A2"/>
                      </a:solidFill>
                      <a:prstDash val="solid"/>
                      <a:round/>
                      <a:headEnd type="none" w="med" len="med"/>
                      <a:tailEnd type="none" w="med" len="med"/>
                    </a:lnB>
                    <a:solidFill>
                      <a:srgbClr val="EDEAF0"/>
                    </a:solidFill>
                  </a:tcPr>
                </a:tc>
              </a:tr>
              <a:tr h="247388">
                <a:tc rowSpan="5">
                  <a:txBody>
                    <a:bodyPr/>
                    <a:lstStyle/>
                    <a:p>
                      <a:pPr algn="ctr" rtl="0" fontAlgn="ctr"/>
                      <a:r>
                        <a:rPr lang="en-US" sz="1800" b="1" i="0" u="none" strike="noStrike" dirty="0">
                          <a:solidFill>
                            <a:srgbClr val="000000"/>
                          </a:solidFill>
                          <a:latin typeface="Calibri"/>
                        </a:rPr>
                        <a:t>Background/Font Color </a:t>
                      </a:r>
                      <a:r>
                        <a:rPr lang="en-US" sz="1800" b="1" i="0" u="none" strike="noStrike" dirty="0" smtClean="0">
                          <a:solidFill>
                            <a:srgbClr val="000000"/>
                          </a:solidFill>
                          <a:latin typeface="Calibri"/>
                        </a:rPr>
                        <a:t/>
                      </a:r>
                      <a:br>
                        <a:rPr lang="en-US" sz="1800" b="1" i="0" u="none" strike="noStrike" dirty="0" smtClean="0">
                          <a:solidFill>
                            <a:srgbClr val="000000"/>
                          </a:solidFill>
                          <a:latin typeface="Calibri"/>
                        </a:rPr>
                      </a:br>
                      <a:r>
                        <a:rPr lang="en-US" sz="1800" b="1" i="0" u="none" strike="noStrike" dirty="0" smtClean="0">
                          <a:solidFill>
                            <a:srgbClr val="000000"/>
                          </a:solidFill>
                          <a:latin typeface="Calibri"/>
                        </a:rPr>
                        <a:t>(</a:t>
                      </a:r>
                      <a:r>
                        <a:rPr lang="en-US" sz="1800" b="1" i="0" u="none" strike="noStrike" dirty="0">
                          <a:solidFill>
                            <a:srgbClr val="000000"/>
                          </a:solidFill>
                          <a:latin typeface="Calibri"/>
                        </a:rPr>
                        <a:t>Color Contrast) </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latin typeface="Calibri"/>
                        </a:rPr>
                        <a:t>PBA and EOY</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a:noFill/>
                    </a:lnB>
                    <a:solidFill>
                      <a:srgbClr val="FFFFFF"/>
                    </a:solidFill>
                  </a:tcPr>
                </a:tc>
              </a:tr>
              <a:tr h="247388">
                <a:tc vMerge="1">
                  <a:txBody>
                    <a:bodyPr/>
                    <a:lstStyle/>
                    <a:p>
                      <a:endParaRPr lang="en-US"/>
                    </a:p>
                  </a:txBody>
                  <a:tcPr/>
                </a:tc>
                <a:tc>
                  <a:txBody>
                    <a:bodyPr/>
                    <a:lstStyle/>
                    <a:p>
                      <a:pPr algn="ctr" rtl="0" fontAlgn="ctr"/>
                      <a:r>
                        <a:rPr lang="pt-BR" sz="1600" b="0" i="0" u="none" strike="noStrike" dirty="0">
                          <a:solidFill>
                            <a:srgbClr val="000000"/>
                          </a:solidFill>
                          <a:latin typeface="Calibri"/>
                        </a:rPr>
                        <a:t>ELA: Grades 3, 5, 8, 11</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a:noFill/>
                    </a:lnT>
                    <a:lnB>
                      <a:noFill/>
                    </a:lnB>
                    <a:solidFill>
                      <a:srgbClr val="FFFFFF"/>
                    </a:solidFill>
                  </a:tcPr>
                </a:tc>
              </a:tr>
              <a:tr h="247388">
                <a:tc vMerge="1">
                  <a:txBody>
                    <a:bodyPr/>
                    <a:lstStyle/>
                    <a:p>
                      <a:endParaRPr lang="en-US"/>
                    </a:p>
                  </a:txBody>
                  <a:tcPr/>
                </a:tc>
                <a:tc>
                  <a:txBody>
                    <a:bodyPr/>
                    <a:lstStyle/>
                    <a:p>
                      <a:pPr algn="ctr" rtl="0" fontAlgn="ctr"/>
                      <a:r>
                        <a:rPr lang="en-US" sz="1600" b="0" i="0" u="none" strike="noStrike" dirty="0">
                          <a:solidFill>
                            <a:srgbClr val="000000"/>
                          </a:solidFill>
                          <a:latin typeface="Calibri"/>
                        </a:rPr>
                        <a:t>Math: Grades 4, 7, Algebra I, and Geometry</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a:noFill/>
                    </a:lnT>
                    <a:lnB>
                      <a:noFill/>
                    </a:lnB>
                    <a:solidFill>
                      <a:srgbClr val="FFFFFF"/>
                    </a:solidFill>
                  </a:tcPr>
                </a:tc>
              </a:tr>
              <a:tr h="151983">
                <a:tc vMerge="1">
                  <a:txBody>
                    <a:bodyPr/>
                    <a:lstStyle/>
                    <a:p>
                      <a:endParaRPr lang="en-US"/>
                    </a:p>
                  </a:txBody>
                  <a:tcPr/>
                </a:tc>
                <a:tc>
                  <a:txBody>
                    <a:bodyPr/>
                    <a:lstStyle/>
                    <a:p>
                      <a:pPr algn="ctr" rtl="0" fontAlgn="ctr"/>
                      <a:r>
                        <a:rPr lang="en-US" sz="1200" b="0" i="0" u="none" strike="noStrike" dirty="0">
                          <a:solidFill>
                            <a:srgbClr val="000000"/>
                          </a:solidFill>
                          <a:latin typeface="Calibri"/>
                        </a:rPr>
                        <a:t> </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a:noFill/>
                    </a:lnT>
                    <a:lnB>
                      <a:noFill/>
                    </a:lnB>
                    <a:solidFill>
                      <a:srgbClr val="FFFFFF"/>
                    </a:solidFill>
                  </a:tcPr>
                </a:tc>
              </a:tr>
              <a:tr h="633952">
                <a:tc vMerge="1">
                  <a:txBody>
                    <a:bodyPr/>
                    <a:lstStyle/>
                    <a:p>
                      <a:endParaRPr lang="en-US"/>
                    </a:p>
                  </a:txBody>
                  <a:tcPr/>
                </a:tc>
                <a:tc>
                  <a:txBody>
                    <a:bodyPr/>
                    <a:lstStyle/>
                    <a:p>
                      <a:pPr algn="ctr" rtl="0" fontAlgn="ctr"/>
                      <a:r>
                        <a:rPr lang="en-US" sz="1400" b="0" i="0" u="none" strike="noStrike" dirty="0">
                          <a:solidFill>
                            <a:srgbClr val="000000"/>
                          </a:solidFill>
                          <a:latin typeface="Calibri"/>
                        </a:rPr>
                        <a:t>*There are 5 options available; refer to </a:t>
                      </a:r>
                      <a:r>
                        <a:rPr lang="en-US" sz="1400" b="0" i="0" u="none" strike="noStrike" dirty="0" smtClean="0">
                          <a:solidFill>
                            <a:srgbClr val="000000"/>
                          </a:solidFill>
                          <a:latin typeface="Calibri"/>
                        </a:rPr>
                        <a:t>the PARCC Accessibility </a:t>
                      </a:r>
                      <a:r>
                        <a:rPr lang="en-US" sz="1400" b="0" i="0" u="none" strike="noStrike" dirty="0">
                          <a:solidFill>
                            <a:srgbClr val="000000"/>
                          </a:solidFill>
                          <a:latin typeface="Calibri"/>
                        </a:rPr>
                        <a:t>Features and Accommodations Manual for color options</a:t>
                      </a:r>
                      <a:r>
                        <a:rPr lang="en-US" sz="1000" b="0" i="0" u="none" strike="noStrike" dirty="0">
                          <a:solidFill>
                            <a:srgbClr val="000000"/>
                          </a:solidFill>
                          <a:latin typeface="Calibri"/>
                        </a:rPr>
                        <a:t>.</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a:noFill/>
                    </a:lnT>
                    <a:lnB w="12700" cap="flat" cmpd="sng" algn="ctr">
                      <a:solidFill>
                        <a:srgbClr val="8064A2"/>
                      </a:solidFill>
                      <a:prstDash val="solid"/>
                      <a:round/>
                      <a:headEnd type="none" w="med" len="med"/>
                      <a:tailEnd type="none" w="med" len="med"/>
                    </a:lnB>
                    <a:solidFill>
                      <a:srgbClr val="FFFFFF"/>
                    </a:solidFill>
                  </a:tcPr>
                </a:tc>
              </a:tr>
              <a:tr h="247388">
                <a:tc rowSpan="2">
                  <a:txBody>
                    <a:bodyPr/>
                    <a:lstStyle/>
                    <a:p>
                      <a:pPr algn="ctr" rtl="0" fontAlgn="ctr"/>
                      <a:r>
                        <a:rPr lang="en-US" sz="1800" b="1" i="0" u="none" strike="noStrike" dirty="0">
                          <a:solidFill>
                            <a:srgbClr val="000000"/>
                          </a:solidFill>
                          <a:latin typeface="Calibri"/>
                        </a:rPr>
                        <a:t>Text-to-Speech for the Mathematics Assessments </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EDEAF0"/>
                    </a:solidFill>
                  </a:tcPr>
                </a:tc>
                <a:tc>
                  <a:txBody>
                    <a:bodyPr/>
                    <a:lstStyle/>
                    <a:p>
                      <a:pPr algn="ctr" rtl="0" fontAlgn="ctr"/>
                      <a:r>
                        <a:rPr lang="en-US" sz="1600" b="0" i="0" u="none" strike="noStrike" dirty="0">
                          <a:solidFill>
                            <a:srgbClr val="000000"/>
                          </a:solidFill>
                          <a:latin typeface="Calibri"/>
                        </a:rPr>
                        <a:t>PBA/EOY</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a:noFill/>
                    </a:lnB>
                    <a:solidFill>
                      <a:srgbClr val="EDEAF0"/>
                    </a:solidFill>
                  </a:tcPr>
                </a:tc>
              </a:tr>
              <a:tr h="247388">
                <a:tc vMerge="1">
                  <a:txBody>
                    <a:bodyPr/>
                    <a:lstStyle/>
                    <a:p>
                      <a:endParaRPr lang="en-US"/>
                    </a:p>
                  </a:txBody>
                  <a:tcPr/>
                </a:tc>
                <a:tc>
                  <a:txBody>
                    <a:bodyPr/>
                    <a:lstStyle/>
                    <a:p>
                      <a:pPr algn="ctr" rtl="0" fontAlgn="ctr"/>
                      <a:r>
                        <a:rPr lang="en-US" sz="1600" b="0" i="0" u="none" strike="noStrike" dirty="0">
                          <a:solidFill>
                            <a:srgbClr val="000000"/>
                          </a:solidFill>
                          <a:latin typeface="Calibri"/>
                        </a:rPr>
                        <a:t>Grades 4, 7 Algebra I</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a:noFill/>
                    </a:lnT>
                    <a:lnB w="12700" cap="flat" cmpd="sng" algn="ctr">
                      <a:solidFill>
                        <a:srgbClr val="8064A2"/>
                      </a:solidFill>
                      <a:prstDash val="solid"/>
                      <a:round/>
                      <a:headEnd type="none" w="med" len="med"/>
                      <a:tailEnd type="none" w="med" len="med"/>
                    </a:lnB>
                    <a:solidFill>
                      <a:srgbClr val="EDEAF0"/>
                    </a:solidFill>
                  </a:tcPr>
                </a:tc>
              </a:tr>
              <a:tr h="334088">
                <a:tc rowSpan="2">
                  <a:txBody>
                    <a:bodyPr/>
                    <a:lstStyle/>
                    <a:p>
                      <a:pPr algn="ctr" rtl="0" fontAlgn="ctr"/>
                      <a:r>
                        <a:rPr lang="en-US" sz="1800" b="1" i="0" u="none" strike="noStrike" dirty="0">
                          <a:solidFill>
                            <a:srgbClr val="000000"/>
                          </a:solidFill>
                          <a:latin typeface="Calibri"/>
                        </a:rPr>
                        <a:t>Text-to-Speech for the ELA/Literacy Assessments including </a:t>
                      </a:r>
                      <a:r>
                        <a:rPr lang="en-US" sz="1800" b="1" i="0" u="none" strike="noStrike" dirty="0" smtClean="0">
                          <a:solidFill>
                            <a:srgbClr val="000000"/>
                          </a:solidFill>
                          <a:latin typeface="Calibri"/>
                        </a:rPr>
                        <a:t>items</a:t>
                      </a:r>
                      <a:r>
                        <a:rPr lang="en-US" sz="1800" b="1" i="0" u="none" strike="noStrike" dirty="0">
                          <a:solidFill>
                            <a:srgbClr val="000000"/>
                          </a:solidFill>
                          <a:latin typeface="Calibri"/>
                        </a:rPr>
                        <a:t>, </a:t>
                      </a:r>
                      <a:r>
                        <a:rPr lang="en-US" sz="1800" b="1" i="0" u="none" strike="noStrike" dirty="0" smtClean="0">
                          <a:solidFill>
                            <a:srgbClr val="000000"/>
                          </a:solidFill>
                          <a:latin typeface="Calibri"/>
                        </a:rPr>
                        <a:t/>
                      </a:r>
                      <a:br>
                        <a:rPr lang="en-US" sz="1800" b="1" i="0" u="none" strike="noStrike" dirty="0" smtClean="0">
                          <a:solidFill>
                            <a:srgbClr val="000000"/>
                          </a:solidFill>
                          <a:latin typeface="Calibri"/>
                        </a:rPr>
                      </a:br>
                      <a:r>
                        <a:rPr lang="en-US" sz="1800" b="1" i="0" u="none" strike="noStrike" dirty="0" smtClean="0">
                          <a:solidFill>
                            <a:srgbClr val="000000"/>
                          </a:solidFill>
                          <a:latin typeface="Calibri"/>
                        </a:rPr>
                        <a:t>response </a:t>
                      </a:r>
                      <a:r>
                        <a:rPr lang="en-US" sz="1800" b="1" i="0" u="none" strike="noStrike" dirty="0">
                          <a:solidFill>
                            <a:srgbClr val="000000"/>
                          </a:solidFill>
                          <a:latin typeface="Calibri"/>
                        </a:rPr>
                        <a:t>options, and passages</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latin typeface="Calibri"/>
                        </a:rPr>
                        <a:t>PBA/EOY</a:t>
                      </a:r>
                    </a:p>
                  </a:txBody>
                  <a:tcPr marL="6229" marR="6229" marT="6229" marB="0" anchor="ctr">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a:noFill/>
                    </a:lnB>
                    <a:solidFill>
                      <a:srgbClr val="FFFFFF"/>
                    </a:solidFill>
                  </a:tcPr>
                </a:tc>
              </a:tr>
              <a:tr h="554097">
                <a:tc vMerge="1">
                  <a:txBody>
                    <a:bodyPr/>
                    <a:lstStyle/>
                    <a:p>
                      <a:endParaRPr lang="en-US"/>
                    </a:p>
                  </a:txBody>
                  <a:tcPr/>
                </a:tc>
                <a:tc>
                  <a:txBody>
                    <a:bodyPr/>
                    <a:lstStyle/>
                    <a:p>
                      <a:pPr algn="ctr" rtl="0" fontAlgn="t"/>
                      <a:r>
                        <a:rPr lang="pt-BR" sz="1600" b="0" i="0" u="none" strike="noStrike" dirty="0">
                          <a:solidFill>
                            <a:srgbClr val="000000"/>
                          </a:solidFill>
                          <a:latin typeface="Calibri"/>
                        </a:rPr>
                        <a:t>ELA: Grades 5, 8, 11</a:t>
                      </a:r>
                    </a:p>
                  </a:txBody>
                  <a:tcPr marL="6229" marR="6229" marT="6229"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a:noFill/>
                    </a:lnT>
                    <a:lnB w="12700" cap="flat" cmpd="sng" algn="ctr">
                      <a:solidFill>
                        <a:srgbClr val="8064A2"/>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92457123"/>
      </p:ext>
    </p:extLst>
  </p:cSld>
  <p:clrMapOvr>
    <a:masterClrMapping/>
  </p:clrMapOvr>
  <p:transition spd="med" advClick="0"/>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Accommodations Other than Read-Aloud</a:t>
            </a:r>
            <a:endParaRPr lang="en-US" dirty="0"/>
          </a:p>
        </p:txBody>
      </p:sp>
      <p:sp>
        <p:nvSpPr>
          <p:cNvPr id="6" name="Content Placeholder 5"/>
          <p:cNvSpPr txBox="1">
            <a:spLocks/>
          </p:cNvSpPr>
          <p:nvPr/>
        </p:nvSpPr>
        <p:spPr>
          <a:xfrm>
            <a:off x="381000" y="2209800"/>
            <a:ext cx="8229600" cy="1143000"/>
          </a:xfrm>
          <a:prstGeom prst="rect">
            <a:avLst/>
          </a:prstGeom>
        </p:spPr>
        <p:txBody>
          <a:bodyPr/>
          <a:lstStyle>
            <a:lvl1pPr marL="342900" indent="-342900" algn="l" defTabSz="914400" rtl="0" eaLnBrk="1" latinLnBrk="0" hangingPunct="1">
              <a:spcBef>
                <a:spcPct val="20000"/>
              </a:spcBef>
              <a:buClr>
                <a:srgbClr val="8F23B3"/>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8F23B3"/>
              </a:buClr>
              <a:buFont typeface="Arial" pitchFamily="34" charset="0"/>
              <a:buChar char="–"/>
              <a:defRPr sz="2200" kern="1200">
                <a:solidFill>
                  <a:schemeClr val="tx1"/>
                </a:solidFill>
                <a:latin typeface="+mn-lt"/>
                <a:ea typeface="+mn-ea"/>
                <a:cs typeface="+mn-cs"/>
              </a:defRPr>
            </a:lvl2pPr>
            <a:lvl3pPr marL="1371600" indent="-457200" algn="l" defTabSz="914400" rtl="0" eaLnBrk="1" latinLnBrk="0" hangingPunct="1">
              <a:spcBef>
                <a:spcPct val="20000"/>
              </a:spcBef>
              <a:buClr>
                <a:srgbClr val="8F23B3"/>
              </a:buClr>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1400" dirty="0"/>
              <a:t>A separate test session must be created for each </a:t>
            </a:r>
            <a:r>
              <a:rPr lang="en-US" sz="1400" dirty="0" smtClean="0"/>
              <a:t>test subject where an accommodation applies.</a:t>
            </a:r>
            <a:endParaRPr lang="en-US" sz="1400" dirty="0"/>
          </a:p>
          <a:p>
            <a:pPr fontAlgn="auto">
              <a:spcAft>
                <a:spcPts val="0"/>
              </a:spcAft>
            </a:pPr>
            <a:r>
              <a:rPr lang="en-US" sz="1400" dirty="0" smtClean="0"/>
              <a:t>You may add multiple students to the session, as long as they are all receiving the same accommodation.</a:t>
            </a:r>
            <a:endParaRPr lang="en-US" sz="1400" dirty="0"/>
          </a:p>
          <a:p>
            <a:pPr fontAlgn="auto">
              <a:spcAft>
                <a:spcPts val="0"/>
              </a:spcAft>
            </a:pPr>
            <a:r>
              <a:rPr lang="en-US" sz="1400" dirty="0" smtClean="0"/>
              <a:t>To assign an accommodated form, select the appropriate Form Group Type from the dropdown during the “Create New Session” activity.</a:t>
            </a:r>
          </a:p>
          <a:p>
            <a:pPr fontAlgn="auto">
              <a:spcAft>
                <a:spcPts val="0"/>
              </a:spcAft>
            </a:pPr>
            <a:endParaRPr lang="en-US" sz="1800" dirty="0"/>
          </a:p>
          <a:p>
            <a:pPr marL="0" indent="0" fontAlgn="auto">
              <a:spcAft>
                <a:spcPts val="0"/>
              </a:spcAft>
              <a:buNone/>
            </a:pPr>
            <a:endParaRPr lang="en-US" sz="1800" dirty="0"/>
          </a:p>
        </p:txBody>
      </p:sp>
      <p:sp>
        <p:nvSpPr>
          <p:cNvPr id="4" name="Text Box 9"/>
          <p:cNvSpPr txBox="1">
            <a:spLocks noChangeArrowheads="1"/>
          </p:cNvSpPr>
          <p:nvPr/>
        </p:nvSpPr>
        <p:spPr bwMode="auto">
          <a:xfrm>
            <a:off x="329183" y="1764792"/>
            <a:ext cx="8668512"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spcBef>
                <a:spcPct val="50000"/>
              </a:spcBef>
            </a:pPr>
            <a:r>
              <a:rPr lang="en-US" sz="1900" dirty="0" smtClean="0">
                <a:latin typeface="+mn-lt"/>
              </a:rPr>
              <a:t>Assigning Alternate Form Groups for Accommodations Other than Proctor Read-Aloud</a:t>
            </a:r>
            <a:endParaRPr lang="en-US" sz="1900" dirty="0">
              <a:latin typeface="+mn-lt"/>
            </a:endParaRPr>
          </a:p>
        </p:txBody>
      </p:sp>
      <p:pic>
        <p:nvPicPr>
          <p:cNvPr id="1027" name="Picture 3"/>
          <p:cNvPicPr>
            <a:picLocks noChangeAspect="1" noChangeArrowheads="1"/>
          </p:cNvPicPr>
          <p:nvPr/>
        </p:nvPicPr>
        <p:blipFill>
          <a:blip r:embed="rId3" cstate="print"/>
          <a:srcRect/>
          <a:stretch>
            <a:fillRect/>
          </a:stretch>
        </p:blipFill>
        <p:spPr bwMode="auto">
          <a:xfrm>
            <a:off x="811110" y="3505200"/>
            <a:ext cx="7011323" cy="2976563"/>
          </a:xfrm>
          <a:prstGeom prst="rect">
            <a:avLst/>
          </a:prstGeom>
          <a:noFill/>
          <a:ln w="9525">
            <a:solidFill>
              <a:srgbClr val="80258F"/>
            </a:solidFill>
            <a:miter lim="800000"/>
            <a:headEnd/>
            <a:tailEnd/>
          </a:ln>
        </p:spPr>
      </p:pic>
      <p:sp>
        <p:nvSpPr>
          <p:cNvPr id="8" name="Slide Number Placeholder 7"/>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68</a:t>
            </a:fld>
            <a:endParaRPr lang="en-US" sz="1000" dirty="0">
              <a:solidFill>
                <a:sysClr val="windowText" lastClr="000000"/>
              </a:solidFill>
            </a:endParaRPr>
          </a:p>
        </p:txBody>
      </p:sp>
    </p:spTree>
    <p:extLst>
      <p:ext uri="{BB962C8B-B14F-4D97-AF65-F5344CB8AC3E}">
        <p14:creationId xmlns:p14="http://schemas.microsoft.com/office/powerpoint/2010/main" val="2186033768"/>
      </p:ext>
    </p:extLst>
  </p:cSld>
  <p:clrMapOvr>
    <a:masterClrMapping/>
  </p:clrMapOvr>
  <p:transition spd="med" advClick="0"/>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9" name="Rectangle 3"/>
          <p:cNvSpPr>
            <a:spLocks noGrp="1" noChangeArrowheads="1"/>
          </p:cNvSpPr>
          <p:nvPr>
            <p:ph idx="1"/>
          </p:nvPr>
        </p:nvSpPr>
        <p:spPr>
          <a:xfrm>
            <a:off x="457200" y="2590800"/>
            <a:ext cx="8229600" cy="1524000"/>
          </a:xfrm>
        </p:spPr>
        <p:txBody>
          <a:bodyPr/>
          <a:lstStyle/>
          <a:p>
            <a:pPr marL="0" indent="0" algn="ctr">
              <a:buNone/>
            </a:pPr>
            <a:r>
              <a:rPr lang="en-US" sz="2200" b="1" dirty="0" smtClean="0"/>
              <a:t>PARCC Support Center</a:t>
            </a:r>
          </a:p>
          <a:p>
            <a:pPr marL="57150" indent="0" algn="ctr">
              <a:buNone/>
            </a:pPr>
            <a:r>
              <a:rPr lang="en-US" sz="2000" dirty="0" smtClean="0"/>
              <a:t>888-493-9888</a:t>
            </a:r>
          </a:p>
          <a:p>
            <a:pPr marL="57150" indent="0" algn="ctr">
              <a:buNone/>
            </a:pPr>
            <a:r>
              <a:rPr lang="en-US" sz="2000" dirty="0" smtClean="0"/>
              <a:t>PARCC@support.pearson.com</a:t>
            </a:r>
          </a:p>
        </p:txBody>
      </p:sp>
      <p:sp>
        <p:nvSpPr>
          <p:cNvPr id="93187" name="Slide Number Placeholder 4"/>
          <p:cNvSpPr>
            <a:spLocks noGrp="1"/>
          </p:cNvSpPr>
          <p:nvPr>
            <p:ph type="sldNum" sz="quarter" idx="10"/>
          </p:nvPr>
        </p:nvSpPr>
        <p:spPr>
          <a:ln/>
        </p:spPr>
        <p:txBody>
          <a:bodyPr wrap="square" lIns="89879" tIns="44940" rIns="89879" bIns="44940">
            <a:normAutofit/>
          </a:bodyPr>
          <a:lstStyle/>
          <a:p>
            <a:pPr algn="ctr">
              <a:defRPr/>
            </a:pPr>
            <a:fld id="{24CD3B70-8CE4-4DF2-AC86-8FEA409ABCCB}" type="slidenum">
              <a:rPr lang="en-US" sz="1000">
                <a:solidFill>
                  <a:sysClr val="windowText" lastClr="000000"/>
                </a:solidFill>
              </a:rPr>
              <a:pPr algn="ctr">
                <a:defRPr/>
              </a:pPr>
              <a:t>69</a:t>
            </a:fld>
            <a:endParaRPr lang="en-US" sz="1000" dirty="0">
              <a:solidFill>
                <a:sysClr val="windowText" lastClr="000000"/>
              </a:solidFill>
            </a:endParaRPr>
          </a:p>
        </p:txBody>
      </p:sp>
      <p:sp>
        <p:nvSpPr>
          <p:cNvPr id="7" name="Title 1"/>
          <p:cNvSpPr txBox="1">
            <a:spLocks/>
          </p:cNvSpPr>
          <p:nvPr/>
        </p:nvSpPr>
        <p:spPr>
          <a:xfrm>
            <a:off x="2819400" y="0"/>
            <a:ext cx="6172200" cy="121920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117475" algn="l"/>
            <a:r>
              <a:rPr lang="en-US" sz="2800" dirty="0">
                <a:ea typeface="ＭＳ Ｐゴシック" pitchFamily="34" charset="-128"/>
              </a:rPr>
              <a:t>Resources </a:t>
            </a:r>
            <a:r>
              <a:rPr lang="en-US" sz="2800" dirty="0" smtClean="0">
                <a:ea typeface="ＭＳ Ｐゴシック" pitchFamily="34" charset="-128"/>
              </a:rPr>
              <a:t>&amp; </a:t>
            </a:r>
            <a:r>
              <a:rPr lang="en-US" sz="2800" dirty="0">
                <a:ea typeface="ＭＳ Ｐゴシック" pitchFamily="34" charset="-128"/>
              </a:rPr>
              <a:t>Additional Support</a:t>
            </a:r>
          </a:p>
        </p:txBody>
      </p:sp>
    </p:spTree>
    <p:extLst>
      <p:ext uri="{BB962C8B-B14F-4D97-AF65-F5344CB8AC3E}">
        <p14:creationId xmlns:p14="http://schemas.microsoft.com/office/powerpoint/2010/main" val="940582634"/>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Resources</a:t>
            </a:r>
            <a:endParaRPr lang="en-US" dirty="0"/>
          </a:p>
        </p:txBody>
      </p:sp>
      <p:sp>
        <p:nvSpPr>
          <p:cNvPr id="12" name="Slide Number Placeholder 11"/>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7</a:t>
            </a:fld>
            <a:endParaRPr lang="en-US" sz="1000" dirty="0">
              <a:solidFill>
                <a:sysClr val="windowText" lastClr="000000"/>
              </a:solidFill>
            </a:endParaRPr>
          </a:p>
        </p:txBody>
      </p:sp>
      <p:pic>
        <p:nvPicPr>
          <p:cNvPr id="1026" name="Picture 2"/>
          <p:cNvPicPr>
            <a:picLocks noChangeAspect="1" noChangeArrowheads="1"/>
          </p:cNvPicPr>
          <p:nvPr/>
        </p:nvPicPr>
        <p:blipFill>
          <a:blip r:embed="rId3" cstate="print"/>
          <a:srcRect l="6875" t="8943" r="12500" b="34146"/>
          <a:stretch>
            <a:fillRect/>
          </a:stretch>
        </p:blipFill>
        <p:spPr bwMode="auto">
          <a:xfrm>
            <a:off x="533400" y="1828800"/>
            <a:ext cx="8285055" cy="4495800"/>
          </a:xfrm>
          <a:prstGeom prst="rect">
            <a:avLst/>
          </a:prstGeom>
          <a:noFill/>
          <a:ln w="12700">
            <a:solidFill>
              <a:schemeClr val="accent1"/>
            </a:solidFill>
            <a:miter lim="800000"/>
            <a:headEnd/>
            <a:tailEnd/>
          </a:ln>
        </p:spPr>
      </p:pic>
      <p:sp>
        <p:nvSpPr>
          <p:cNvPr id="16" name="Rectangle 15"/>
          <p:cNvSpPr/>
          <p:nvPr/>
        </p:nvSpPr>
        <p:spPr>
          <a:xfrm>
            <a:off x="1219200" y="2590800"/>
            <a:ext cx="762000" cy="381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838200" y="3505200"/>
            <a:ext cx="1447800" cy="1447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838200" y="5257800"/>
            <a:ext cx="2133600" cy="9144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781800" y="5562600"/>
            <a:ext cx="1143000" cy="685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781800" y="4267200"/>
            <a:ext cx="1524000" cy="1219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1" name="Text Box 9"/>
          <p:cNvSpPr txBox="1">
            <a:spLocks noChangeArrowheads="1"/>
          </p:cNvSpPr>
          <p:nvPr/>
        </p:nvSpPr>
        <p:spPr bwMode="auto">
          <a:xfrm>
            <a:off x="304800" y="1764792"/>
            <a:ext cx="8814816" cy="707886"/>
          </a:xfrm>
          <a:prstGeom prst="rect">
            <a:avLst/>
          </a:prstGeom>
          <a:noFill/>
          <a:ln w="9525">
            <a:noFill/>
            <a:miter lim="800000"/>
            <a:headEnd/>
            <a:tailEnd/>
          </a:ln>
          <a:effectLst/>
        </p:spPr>
        <p:txBody>
          <a:bodyPr wrap="square">
            <a:spAutoFit/>
          </a:bodyPr>
          <a:lstStyle/>
          <a:p>
            <a:pPr>
              <a:spcBef>
                <a:spcPct val="50000"/>
              </a:spcBef>
              <a:defRPr/>
            </a:pPr>
            <a:r>
              <a:rPr lang="en-US" sz="2000" dirty="0" smtClean="0">
                <a:latin typeface="+mn-lt"/>
              </a:rPr>
              <a:t>The </a:t>
            </a:r>
            <a:r>
              <a:rPr lang="en-US" sz="2000" i="1" dirty="0" smtClean="0">
                <a:latin typeface="+mn-lt"/>
              </a:rPr>
              <a:t>PARCC Training Management System </a:t>
            </a:r>
            <a:r>
              <a:rPr lang="en-US" sz="2000" dirty="0" smtClean="0">
                <a:latin typeface="+mn-lt"/>
              </a:rPr>
              <a:t>is where all the training modules will be located. Go to </a:t>
            </a:r>
            <a:r>
              <a:rPr lang="en-US" sz="2000" dirty="0" smtClean="0">
                <a:latin typeface="+mn-lt"/>
                <a:hlinkClick r:id="rId3"/>
              </a:rPr>
              <a:t>https://PARCC.pearson.com/TMS</a:t>
            </a:r>
            <a:r>
              <a:rPr lang="en-US" sz="2000" dirty="0" smtClean="0">
                <a:latin typeface="+mn-lt"/>
              </a:rPr>
              <a:t> to access all training available. </a:t>
            </a:r>
            <a:endParaRPr lang="en-US" sz="2000" dirty="0">
              <a:solidFill>
                <a:schemeClr val="tx2"/>
              </a:solidFill>
              <a:effectLst>
                <a:outerShdw blurRad="38100" dist="38100" dir="2700000" algn="tl">
                  <a:srgbClr val="C0C0C0"/>
                </a:outerShdw>
              </a:effectLst>
              <a:latin typeface="+mn-lt"/>
              <a:ea typeface="Verdana" pitchFamily="34" charset="0"/>
              <a:cs typeface="Verdana" pitchFamily="34" charset="0"/>
            </a:endParaRPr>
          </a:p>
        </p:txBody>
      </p:sp>
      <p:sp>
        <p:nvSpPr>
          <p:cNvPr id="2" name="Title 1"/>
          <p:cNvSpPr>
            <a:spLocks noGrp="1"/>
          </p:cNvSpPr>
          <p:nvPr>
            <p:ph type="title"/>
          </p:nvPr>
        </p:nvSpPr>
        <p:spPr/>
        <p:txBody>
          <a:bodyPr/>
          <a:lstStyle/>
          <a:p>
            <a:r>
              <a:rPr lang="en-US" dirty="0"/>
              <a:t>Training</a:t>
            </a:r>
          </a:p>
        </p:txBody>
      </p:sp>
      <p:sp>
        <p:nvSpPr>
          <p:cNvPr id="6" name="Slide Number Placeholder 5"/>
          <p:cNvSpPr>
            <a:spLocks noGrp="1"/>
          </p:cNvSpPr>
          <p:nvPr>
            <p:ph type="sldNum" sz="quarter" idx="10"/>
          </p:nvPr>
        </p:nvSpPr>
        <p:spPr>
          <a:ln/>
        </p:spPr>
        <p:txBody>
          <a:bodyPr wrap="square" lIns="89879" tIns="44940" rIns="89879" bIns="44940">
            <a:normAutofit/>
          </a:bodyPr>
          <a:lstStyle/>
          <a:p>
            <a:pPr algn="ctr">
              <a:defRPr/>
            </a:pPr>
            <a:fld id="{8A85A12D-F284-471C-8250-D25B013F6AB1}" type="slidenum">
              <a:rPr lang="en-US" sz="1000">
                <a:solidFill>
                  <a:sysClr val="windowText" lastClr="000000"/>
                </a:solidFill>
              </a:rPr>
              <a:pPr algn="ctr">
                <a:defRPr/>
              </a:pPr>
              <a:t>8</a:t>
            </a:fld>
            <a:endParaRPr lang="en-US" sz="1000" dirty="0">
              <a:solidFill>
                <a:sysClr val="windowText" lastClr="000000"/>
              </a:solidFill>
            </a:endParaRPr>
          </a:p>
        </p:txBody>
      </p:sp>
      <p:pic>
        <p:nvPicPr>
          <p:cNvPr id="6146" name="Picture 2"/>
          <p:cNvPicPr>
            <a:picLocks noChangeAspect="1" noChangeArrowheads="1"/>
          </p:cNvPicPr>
          <p:nvPr/>
        </p:nvPicPr>
        <p:blipFill>
          <a:blip r:embed="rId4" cstate="print"/>
          <a:srcRect t="8130" r="1250"/>
          <a:stretch>
            <a:fillRect/>
          </a:stretch>
        </p:blipFill>
        <p:spPr bwMode="auto">
          <a:xfrm>
            <a:off x="1828800" y="2667000"/>
            <a:ext cx="5417820" cy="3874774"/>
          </a:xfrm>
          <a:prstGeom prst="rect">
            <a:avLst/>
          </a:prstGeom>
          <a:noFill/>
          <a:ln w="19050">
            <a:solidFill>
              <a:schemeClr val="bg1">
                <a:lumMod val="50000"/>
              </a:schemeClr>
            </a:solidFill>
            <a:miter lim="800000"/>
            <a:headEnd/>
            <a:tailEnd/>
          </a:ln>
        </p:spPr>
      </p:pic>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0"/>
          <p:cNvSpPr>
            <a:spLocks noChangeArrowheads="1"/>
          </p:cNvSpPr>
          <p:nvPr/>
        </p:nvSpPr>
        <p:spPr bwMode="auto">
          <a:xfrm>
            <a:off x="-59375" y="15437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sz="1800">
              <a:solidFill>
                <a:prstClr val="black"/>
              </a:solidFill>
              <a:latin typeface="Tahoma" pitchFamily="34" charset="0"/>
              <a:cs typeface="Arial" charset="0"/>
            </a:endParaRPr>
          </a:p>
        </p:txBody>
      </p:sp>
      <p:grpSp>
        <p:nvGrpSpPr>
          <p:cNvPr id="11267" name="Group 4"/>
          <p:cNvGrpSpPr>
            <a:grpSpLocks noChangeAspect="1"/>
          </p:cNvGrpSpPr>
          <p:nvPr/>
        </p:nvGrpSpPr>
        <p:grpSpPr bwMode="auto">
          <a:xfrm>
            <a:off x="-59375" y="1781875"/>
            <a:ext cx="9135064" cy="6221413"/>
            <a:chOff x="360" y="193"/>
            <a:chExt cx="14666" cy="11822"/>
          </a:xfrm>
        </p:grpSpPr>
        <p:sp>
          <p:nvSpPr>
            <p:cNvPr id="11268" name="AutoShape 29"/>
            <p:cNvSpPr>
              <a:spLocks noChangeAspect="1" noChangeArrowheads="1" noTextEdit="1"/>
            </p:cNvSpPr>
            <p:nvPr/>
          </p:nvSpPr>
          <p:spPr bwMode="auto">
            <a:xfrm>
              <a:off x="360" y="360"/>
              <a:ext cx="14400" cy="1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solidFill>
                  <a:prstClr val="black"/>
                </a:solidFill>
                <a:latin typeface="Tahoma" pitchFamily="34" charset="0"/>
                <a:cs typeface="Arial" charset="0"/>
              </a:endParaRPr>
            </a:p>
          </p:txBody>
        </p:sp>
        <p:sp>
          <p:nvSpPr>
            <p:cNvPr id="11269" name="Rectangle 28"/>
            <p:cNvSpPr>
              <a:spLocks noChangeArrowheads="1"/>
            </p:cNvSpPr>
            <p:nvPr/>
          </p:nvSpPr>
          <p:spPr bwMode="auto">
            <a:xfrm>
              <a:off x="1012" y="193"/>
              <a:ext cx="13748" cy="1007"/>
            </a:xfrm>
            <a:prstGeom prst="rect">
              <a:avLst/>
            </a:prstGeom>
            <a:gradFill rotWithShape="1">
              <a:gsLst>
                <a:gs pos="0">
                  <a:srgbClr val="C0C0C0"/>
                </a:gs>
                <a:gs pos="100000">
                  <a:srgbClr val="D5D5D5"/>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solidFill>
                  <a:prstClr val="black"/>
                </a:solidFill>
                <a:latin typeface="Tahoma" pitchFamily="34" charset="0"/>
                <a:cs typeface="Arial" charset="0"/>
              </a:endParaRPr>
            </a:p>
          </p:txBody>
        </p:sp>
        <p:sp>
          <p:nvSpPr>
            <p:cNvPr id="75803" name="Rectangle 27"/>
            <p:cNvSpPr>
              <a:spLocks noChangeArrowheads="1"/>
            </p:cNvSpPr>
            <p:nvPr/>
          </p:nvSpPr>
          <p:spPr bwMode="auto">
            <a:xfrm>
              <a:off x="986" y="1663"/>
              <a:ext cx="6119" cy="772"/>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ea typeface="Times New Roman" pitchFamily="18" charset="0"/>
                  <a:cs typeface="Arial" pitchFamily="34" charset="0"/>
                </a:rPr>
                <a:t>Manage staff user accounts</a:t>
              </a:r>
              <a:endParaRPr lang="en-US" sz="1800" dirty="0">
                <a:solidFill>
                  <a:prstClr val="black"/>
                </a:solidFill>
                <a:latin typeface="Tahoma" pitchFamily="34" charset="0"/>
                <a:cs typeface="Arial" pitchFamily="34" charset="0"/>
              </a:endParaRPr>
            </a:p>
          </p:txBody>
        </p:sp>
        <p:sp>
          <p:nvSpPr>
            <p:cNvPr id="75802" name="Rectangle 26"/>
            <p:cNvSpPr>
              <a:spLocks noChangeArrowheads="1"/>
            </p:cNvSpPr>
            <p:nvPr/>
          </p:nvSpPr>
          <p:spPr bwMode="auto">
            <a:xfrm>
              <a:off x="9120" y="1658"/>
              <a:ext cx="5640" cy="799"/>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a:solidFill>
                    <a:srgbClr val="000000"/>
                  </a:solidFill>
                  <a:latin typeface="Tahoma" pitchFamily="34" charset="0"/>
                  <a:ea typeface="Times New Roman" pitchFamily="18" charset="0"/>
                  <a:cs typeface="Arial" pitchFamily="34" charset="0"/>
                </a:rPr>
                <a:t>Administrative </a:t>
              </a:r>
              <a:r>
                <a:rPr lang="en-US" sz="1400" dirty="0" smtClean="0">
                  <a:solidFill>
                    <a:srgbClr val="000000"/>
                  </a:solidFill>
                  <a:latin typeface="Tahoma" pitchFamily="34" charset="0"/>
                  <a:ea typeface="Times New Roman" pitchFamily="18" charset="0"/>
                  <a:cs typeface="Arial" pitchFamily="34" charset="0"/>
                </a:rPr>
                <a:t>Management</a:t>
              </a:r>
              <a:endParaRPr lang="en-US" sz="800" dirty="0">
                <a:solidFill>
                  <a:prstClr val="black"/>
                </a:solidFill>
                <a:latin typeface="Tahoma" pitchFamily="34" charset="0"/>
                <a:cs typeface="Arial" pitchFamily="34" charset="0"/>
              </a:endParaRPr>
            </a:p>
          </p:txBody>
        </p:sp>
        <p:sp>
          <p:nvSpPr>
            <p:cNvPr id="75801" name="Rectangle 25"/>
            <p:cNvSpPr>
              <a:spLocks noChangeArrowheads="1"/>
            </p:cNvSpPr>
            <p:nvPr/>
          </p:nvSpPr>
          <p:spPr bwMode="auto">
            <a:xfrm>
              <a:off x="991" y="2765"/>
              <a:ext cx="6119" cy="765"/>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ea typeface="Times New Roman" pitchFamily="18" charset="0"/>
                  <a:cs typeface="Arial" pitchFamily="34" charset="0"/>
                </a:rPr>
                <a:t>Review organization contacts</a:t>
              </a:r>
              <a:endParaRPr lang="en-US" sz="800" dirty="0">
                <a:solidFill>
                  <a:prstClr val="black"/>
                </a:solidFill>
                <a:latin typeface="Tahoma" pitchFamily="34" charset="0"/>
                <a:cs typeface="Arial" pitchFamily="34" charset="0"/>
              </a:endParaRPr>
            </a:p>
          </p:txBody>
        </p:sp>
        <p:sp>
          <p:nvSpPr>
            <p:cNvPr id="75800" name="Rectangle 24"/>
            <p:cNvSpPr>
              <a:spLocks noChangeArrowheads="1"/>
            </p:cNvSpPr>
            <p:nvPr/>
          </p:nvSpPr>
          <p:spPr bwMode="auto">
            <a:xfrm>
              <a:off x="9120" y="2751"/>
              <a:ext cx="5640" cy="793"/>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smtClean="0">
                  <a:solidFill>
                    <a:srgbClr val="000000"/>
                  </a:solidFill>
                  <a:latin typeface="Tahoma" pitchFamily="34" charset="0"/>
                  <a:ea typeface="Times New Roman" pitchFamily="18" charset="0"/>
                  <a:cs typeface="Arial" pitchFamily="34" charset="0"/>
                </a:rPr>
                <a:t>Organizations</a:t>
              </a:r>
              <a:endParaRPr lang="en-US" sz="1800" dirty="0">
                <a:solidFill>
                  <a:prstClr val="black"/>
                </a:solidFill>
                <a:latin typeface="Tahoma" pitchFamily="34" charset="0"/>
                <a:cs typeface="Arial" pitchFamily="34" charset="0"/>
              </a:endParaRPr>
            </a:p>
          </p:txBody>
        </p:sp>
        <p:sp>
          <p:nvSpPr>
            <p:cNvPr id="75798" name="Rectangle 22"/>
            <p:cNvSpPr>
              <a:spLocks noChangeArrowheads="1"/>
            </p:cNvSpPr>
            <p:nvPr/>
          </p:nvSpPr>
          <p:spPr bwMode="auto">
            <a:xfrm>
              <a:off x="9120" y="4065"/>
              <a:ext cx="5640" cy="799"/>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smtClean="0">
                  <a:solidFill>
                    <a:srgbClr val="000000"/>
                  </a:solidFill>
                  <a:latin typeface="Tahoma" pitchFamily="34" charset="0"/>
                  <a:ea typeface="Times New Roman" pitchFamily="18" charset="0"/>
                  <a:cs typeface="Arial" pitchFamily="34" charset="0"/>
                </a:rPr>
                <a:t>Student Data</a:t>
              </a:r>
              <a:endParaRPr lang="en-US" sz="1800" dirty="0">
                <a:solidFill>
                  <a:prstClr val="black"/>
                </a:solidFill>
                <a:latin typeface="Tahoma" pitchFamily="34" charset="0"/>
                <a:cs typeface="Arial" pitchFamily="34" charset="0"/>
              </a:endParaRPr>
            </a:p>
          </p:txBody>
        </p:sp>
        <p:sp>
          <p:nvSpPr>
            <p:cNvPr id="75796" name="Rectangle 20"/>
            <p:cNvSpPr>
              <a:spLocks noChangeArrowheads="1"/>
            </p:cNvSpPr>
            <p:nvPr/>
          </p:nvSpPr>
          <p:spPr bwMode="auto">
            <a:xfrm>
              <a:off x="9124" y="5437"/>
              <a:ext cx="5640" cy="799"/>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a:solidFill>
                    <a:srgbClr val="000000"/>
                  </a:solidFill>
                  <a:latin typeface="Tahoma" pitchFamily="34" charset="0"/>
                  <a:ea typeface="Times New Roman" pitchFamily="18" charset="0"/>
                  <a:cs typeface="Arial" pitchFamily="34" charset="0"/>
                </a:rPr>
                <a:t>Test </a:t>
              </a:r>
              <a:r>
                <a:rPr lang="en-US" sz="1400" dirty="0" smtClean="0">
                  <a:solidFill>
                    <a:srgbClr val="000000"/>
                  </a:solidFill>
                  <a:latin typeface="Tahoma" pitchFamily="34" charset="0"/>
                  <a:ea typeface="Times New Roman" pitchFamily="18" charset="0"/>
                  <a:cs typeface="Arial" pitchFamily="34" charset="0"/>
                </a:rPr>
                <a:t>Setup</a:t>
              </a:r>
              <a:endParaRPr lang="en-US" sz="1800" dirty="0">
                <a:solidFill>
                  <a:prstClr val="black"/>
                </a:solidFill>
                <a:latin typeface="Tahoma" pitchFamily="34" charset="0"/>
                <a:cs typeface="Arial" pitchFamily="34" charset="0"/>
              </a:endParaRPr>
            </a:p>
          </p:txBody>
        </p:sp>
        <p:sp>
          <p:nvSpPr>
            <p:cNvPr id="75794" name="Text Box 18"/>
            <p:cNvSpPr txBox="1">
              <a:spLocks noChangeArrowheads="1"/>
            </p:cNvSpPr>
            <p:nvPr/>
          </p:nvSpPr>
          <p:spPr bwMode="auto">
            <a:xfrm>
              <a:off x="961" y="480"/>
              <a:ext cx="6239" cy="702"/>
            </a:xfrm>
            <a:prstGeom prst="rect">
              <a:avLst/>
            </a:prstGeom>
            <a:noFill/>
            <a:ln w="9525">
              <a:noFill/>
              <a:miter lim="800000"/>
              <a:headEnd/>
              <a:tailEnd/>
            </a:ln>
          </p:spPr>
          <p:txBody>
            <a:bodyPr>
              <a:spAutoFit/>
            </a:bodyPr>
            <a:lstStyle/>
            <a:p>
              <a:pPr algn="ctr">
                <a:defRPr/>
              </a:pPr>
              <a:r>
                <a:rPr lang="en-US" sz="1800" b="1" dirty="0">
                  <a:solidFill>
                    <a:srgbClr val="4F81BD">
                      <a:lumMod val="75000"/>
                    </a:srgbClr>
                  </a:solidFill>
                  <a:latin typeface="Tahoma" pitchFamily="34" charset="0"/>
                  <a:ea typeface="Times New Roman" pitchFamily="18" charset="0"/>
                  <a:cs typeface="Arial" pitchFamily="34" charset="0"/>
                </a:rPr>
                <a:t>Test Administration Tasks</a:t>
              </a:r>
              <a:endParaRPr lang="en-US" sz="1800" dirty="0">
                <a:solidFill>
                  <a:srgbClr val="4F81BD">
                    <a:lumMod val="75000"/>
                  </a:srgbClr>
                </a:solidFill>
                <a:latin typeface="Tahoma" pitchFamily="34" charset="0"/>
                <a:cs typeface="Arial" pitchFamily="34" charset="0"/>
              </a:endParaRPr>
            </a:p>
          </p:txBody>
        </p:sp>
        <p:sp>
          <p:nvSpPr>
            <p:cNvPr id="75793" name="Text Box 17"/>
            <p:cNvSpPr txBox="1">
              <a:spLocks noChangeArrowheads="1"/>
            </p:cNvSpPr>
            <p:nvPr/>
          </p:nvSpPr>
          <p:spPr bwMode="auto">
            <a:xfrm>
              <a:off x="8787" y="447"/>
              <a:ext cx="6239" cy="702"/>
            </a:xfrm>
            <a:prstGeom prst="rect">
              <a:avLst/>
            </a:prstGeom>
            <a:noFill/>
            <a:ln w="9525">
              <a:noFill/>
              <a:miter lim="800000"/>
              <a:headEnd/>
              <a:tailEnd/>
            </a:ln>
          </p:spPr>
          <p:txBody>
            <a:bodyPr>
              <a:spAutoFit/>
            </a:bodyPr>
            <a:lstStyle/>
            <a:p>
              <a:pPr algn="ctr">
                <a:defRPr/>
              </a:pPr>
              <a:r>
                <a:rPr lang="en-US" sz="1800" b="1" dirty="0" smtClean="0">
                  <a:solidFill>
                    <a:srgbClr val="4F81BD">
                      <a:lumMod val="75000"/>
                    </a:srgbClr>
                  </a:solidFill>
                  <a:latin typeface="Tahoma" pitchFamily="34" charset="0"/>
                  <a:ea typeface="Times New Roman" pitchFamily="18" charset="0"/>
                  <a:cs typeface="Arial" pitchFamily="34" charset="0"/>
                </a:rPr>
                <a:t>PearsonAccess Tabs</a:t>
              </a:r>
              <a:endParaRPr lang="en-US" sz="1800" dirty="0">
                <a:solidFill>
                  <a:srgbClr val="4F81BD">
                    <a:lumMod val="75000"/>
                  </a:srgbClr>
                </a:solidFill>
                <a:latin typeface="Tahoma" pitchFamily="34" charset="0"/>
                <a:cs typeface="Arial" pitchFamily="34" charset="0"/>
              </a:endParaRPr>
            </a:p>
          </p:txBody>
        </p:sp>
        <p:sp>
          <p:nvSpPr>
            <p:cNvPr id="75791" name="Rectangle 15"/>
            <p:cNvSpPr>
              <a:spLocks noChangeArrowheads="1"/>
            </p:cNvSpPr>
            <p:nvPr/>
          </p:nvSpPr>
          <p:spPr bwMode="auto">
            <a:xfrm>
              <a:off x="9124" y="6632"/>
              <a:ext cx="5640" cy="799"/>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smtClean="0">
                  <a:solidFill>
                    <a:srgbClr val="000000"/>
                  </a:solidFill>
                  <a:latin typeface="Tahoma" pitchFamily="34" charset="0"/>
                  <a:ea typeface="Times New Roman" pitchFamily="18" charset="0"/>
                  <a:cs typeface="Arial" pitchFamily="34" charset="0"/>
                </a:rPr>
                <a:t>Test Management</a:t>
              </a:r>
              <a:endParaRPr lang="en-US" sz="1800" dirty="0">
                <a:solidFill>
                  <a:prstClr val="black"/>
                </a:solidFill>
                <a:latin typeface="Tahoma" pitchFamily="34" charset="0"/>
                <a:cs typeface="Arial" pitchFamily="34" charset="0"/>
              </a:endParaRPr>
            </a:p>
          </p:txBody>
        </p:sp>
        <p:sp>
          <p:nvSpPr>
            <p:cNvPr id="11283" name="Line 14"/>
            <p:cNvSpPr>
              <a:spLocks noChangeShapeType="1"/>
            </p:cNvSpPr>
            <p:nvPr/>
          </p:nvSpPr>
          <p:spPr bwMode="auto">
            <a:xfrm>
              <a:off x="7401" y="7032"/>
              <a:ext cx="1580" cy="0"/>
            </a:xfrm>
            <a:prstGeom prst="line">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prstClr val="black"/>
                </a:solidFill>
                <a:latin typeface="Tahoma" pitchFamily="34" charset="0"/>
                <a:cs typeface="Arial" charset="0"/>
              </a:endParaRPr>
            </a:p>
          </p:txBody>
        </p:sp>
        <p:sp>
          <p:nvSpPr>
            <p:cNvPr id="11284" name="Line 13"/>
            <p:cNvSpPr>
              <a:spLocks noChangeShapeType="1"/>
            </p:cNvSpPr>
            <p:nvPr/>
          </p:nvSpPr>
          <p:spPr bwMode="auto">
            <a:xfrm>
              <a:off x="7439" y="2065"/>
              <a:ext cx="1582" cy="0"/>
            </a:xfrm>
            <a:prstGeom prst="line">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prstClr val="black"/>
                </a:solidFill>
                <a:latin typeface="Tahoma" pitchFamily="34" charset="0"/>
                <a:cs typeface="Arial" charset="0"/>
              </a:endParaRPr>
            </a:p>
          </p:txBody>
        </p:sp>
        <p:sp>
          <p:nvSpPr>
            <p:cNvPr id="11285" name="Line 12"/>
            <p:cNvSpPr>
              <a:spLocks noChangeShapeType="1"/>
            </p:cNvSpPr>
            <p:nvPr/>
          </p:nvSpPr>
          <p:spPr bwMode="auto">
            <a:xfrm>
              <a:off x="7390" y="3128"/>
              <a:ext cx="1579" cy="0"/>
            </a:xfrm>
            <a:prstGeom prst="line">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prstClr val="black"/>
                </a:solidFill>
                <a:latin typeface="Tahoma" pitchFamily="34" charset="0"/>
                <a:cs typeface="Arial" charset="0"/>
              </a:endParaRPr>
            </a:p>
          </p:txBody>
        </p:sp>
        <p:sp>
          <p:nvSpPr>
            <p:cNvPr id="11286" name="Line 11"/>
            <p:cNvSpPr>
              <a:spLocks noChangeShapeType="1"/>
            </p:cNvSpPr>
            <p:nvPr/>
          </p:nvSpPr>
          <p:spPr bwMode="auto">
            <a:xfrm>
              <a:off x="7373" y="4458"/>
              <a:ext cx="1580" cy="0"/>
            </a:xfrm>
            <a:prstGeom prst="line">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prstClr val="black"/>
                </a:solidFill>
                <a:latin typeface="Tahoma" pitchFamily="34" charset="0"/>
                <a:cs typeface="Arial" charset="0"/>
              </a:endParaRPr>
            </a:p>
          </p:txBody>
        </p:sp>
        <p:sp>
          <p:nvSpPr>
            <p:cNvPr id="11287" name="Line 10"/>
            <p:cNvSpPr>
              <a:spLocks noChangeShapeType="1"/>
            </p:cNvSpPr>
            <p:nvPr/>
          </p:nvSpPr>
          <p:spPr bwMode="auto">
            <a:xfrm>
              <a:off x="7369" y="5865"/>
              <a:ext cx="1582" cy="0"/>
            </a:xfrm>
            <a:prstGeom prst="line">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prstClr val="black"/>
                </a:solidFill>
                <a:latin typeface="Tahoma" pitchFamily="34" charset="0"/>
                <a:cs typeface="Arial" charset="0"/>
              </a:endParaRPr>
            </a:p>
          </p:txBody>
        </p:sp>
        <p:cxnSp>
          <p:nvCxnSpPr>
            <p:cNvPr id="11292" name="AutoShape 5"/>
            <p:cNvCxnSpPr>
              <a:cxnSpLocks noChangeShapeType="1"/>
            </p:cNvCxnSpPr>
            <p:nvPr/>
          </p:nvCxnSpPr>
          <p:spPr bwMode="auto">
            <a:xfrm>
              <a:off x="7457" y="8149"/>
              <a:ext cx="1496" cy="0"/>
            </a:xfrm>
            <a:prstGeom prst="straightConnector1">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29" name="Rectangle 25"/>
          <p:cNvSpPr>
            <a:spLocks noChangeArrowheads="1"/>
          </p:cNvSpPr>
          <p:nvPr/>
        </p:nvSpPr>
        <p:spPr bwMode="auto">
          <a:xfrm>
            <a:off x="333817" y="3696565"/>
            <a:ext cx="3811362" cy="673502"/>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ea typeface="Times New Roman" pitchFamily="18" charset="0"/>
                <a:cs typeface="Arial" pitchFamily="34" charset="0"/>
              </a:rPr>
              <a:t>Send student data files</a:t>
            </a:r>
            <a:endParaRPr lang="en-US" sz="800" dirty="0">
              <a:solidFill>
                <a:prstClr val="black"/>
              </a:solidFill>
              <a:latin typeface="Tahoma" pitchFamily="34" charset="0"/>
              <a:cs typeface="Arial" pitchFamily="34" charset="0"/>
            </a:endParaRPr>
          </a:p>
          <a:p>
            <a:pPr>
              <a:buFontTx/>
              <a:buChar char="•"/>
              <a:defRPr/>
            </a:pPr>
            <a:r>
              <a:rPr lang="en-US" sz="1200" dirty="0" smtClean="0">
                <a:solidFill>
                  <a:srgbClr val="000000"/>
                </a:solidFill>
                <a:latin typeface="Tahoma" pitchFamily="34" charset="0"/>
                <a:ea typeface="Times New Roman" pitchFamily="18" charset="0"/>
                <a:cs typeface="Arial" pitchFamily="34" charset="0"/>
              </a:rPr>
              <a:t>Filter and sort students</a:t>
            </a:r>
          </a:p>
          <a:p>
            <a:pPr>
              <a:buFontTx/>
              <a:buChar char="•"/>
              <a:defRPr/>
            </a:pPr>
            <a:r>
              <a:rPr lang="en-US" sz="1200" dirty="0" smtClean="0">
                <a:solidFill>
                  <a:srgbClr val="000000"/>
                </a:solidFill>
                <a:latin typeface="Tahoma" pitchFamily="34" charset="0"/>
                <a:cs typeface="Arial" pitchFamily="34" charset="0"/>
              </a:rPr>
              <a:t>Add, delete, or change student data</a:t>
            </a:r>
            <a:endParaRPr lang="en-US" sz="1800" dirty="0">
              <a:solidFill>
                <a:prstClr val="black"/>
              </a:solidFill>
              <a:latin typeface="Tahoma" pitchFamily="34" charset="0"/>
              <a:cs typeface="Arial" pitchFamily="34" charset="0"/>
            </a:endParaRPr>
          </a:p>
        </p:txBody>
      </p:sp>
      <p:sp>
        <p:nvSpPr>
          <p:cNvPr id="30" name="Rectangle 25"/>
          <p:cNvSpPr>
            <a:spLocks noChangeArrowheads="1"/>
          </p:cNvSpPr>
          <p:nvPr/>
        </p:nvSpPr>
        <p:spPr bwMode="auto">
          <a:xfrm>
            <a:off x="333817" y="4502090"/>
            <a:ext cx="3811362" cy="502920"/>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cs typeface="Arial" pitchFamily="34" charset="0"/>
              </a:rPr>
              <a:t>Order additional materials and track shipments</a:t>
            </a:r>
          </a:p>
          <a:p>
            <a:pPr>
              <a:buFontTx/>
              <a:buChar char="•"/>
              <a:defRPr/>
            </a:pPr>
            <a:r>
              <a:rPr lang="en-US" sz="1200" dirty="0" smtClean="0">
                <a:solidFill>
                  <a:srgbClr val="000000"/>
                </a:solidFill>
                <a:latin typeface="Tahoma" pitchFamily="34" charset="0"/>
                <a:cs typeface="Arial" pitchFamily="34" charset="0"/>
              </a:rPr>
              <a:t>Configure </a:t>
            </a:r>
            <a:r>
              <a:rPr lang="en-US" sz="1200" dirty="0" err="1" smtClean="0">
                <a:solidFill>
                  <a:srgbClr val="000000"/>
                </a:solidFill>
                <a:latin typeface="Tahoma" pitchFamily="34" charset="0"/>
                <a:cs typeface="Arial" pitchFamily="34" charset="0"/>
              </a:rPr>
              <a:t>TestNav</a:t>
            </a:r>
            <a:endParaRPr lang="en-US" sz="1800" dirty="0">
              <a:solidFill>
                <a:prstClr val="black"/>
              </a:solidFill>
              <a:latin typeface="Tahoma" pitchFamily="34" charset="0"/>
              <a:cs typeface="Arial" pitchFamily="34" charset="0"/>
            </a:endParaRPr>
          </a:p>
        </p:txBody>
      </p:sp>
      <p:sp>
        <p:nvSpPr>
          <p:cNvPr id="32" name="Rectangle 25"/>
          <p:cNvSpPr>
            <a:spLocks noChangeArrowheads="1"/>
          </p:cNvSpPr>
          <p:nvPr/>
        </p:nvSpPr>
        <p:spPr bwMode="auto">
          <a:xfrm>
            <a:off x="333817" y="5129490"/>
            <a:ext cx="3811362" cy="502920"/>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ea typeface="Times New Roman" pitchFamily="18" charset="0"/>
                <a:cs typeface="Arial" pitchFamily="34" charset="0"/>
              </a:rPr>
              <a:t>Register students</a:t>
            </a:r>
            <a:endParaRPr lang="en-US" sz="800" dirty="0">
              <a:solidFill>
                <a:prstClr val="black"/>
              </a:solidFill>
              <a:latin typeface="Tahoma" pitchFamily="34" charset="0"/>
              <a:cs typeface="Arial" pitchFamily="34" charset="0"/>
            </a:endParaRPr>
          </a:p>
          <a:p>
            <a:pPr>
              <a:buFontTx/>
              <a:buChar char="•"/>
              <a:defRPr/>
            </a:pPr>
            <a:r>
              <a:rPr lang="en-US" sz="1200" dirty="0" smtClean="0">
                <a:solidFill>
                  <a:srgbClr val="000000"/>
                </a:solidFill>
                <a:latin typeface="Tahoma" pitchFamily="34" charset="0"/>
                <a:ea typeface="Times New Roman" pitchFamily="18" charset="0"/>
                <a:cs typeface="Arial" pitchFamily="34" charset="0"/>
              </a:rPr>
              <a:t>Manage test sessions</a:t>
            </a:r>
          </a:p>
        </p:txBody>
      </p:sp>
      <p:sp>
        <p:nvSpPr>
          <p:cNvPr id="34" name="Rectangle 27"/>
          <p:cNvSpPr>
            <a:spLocks noChangeArrowheads="1"/>
          </p:cNvSpPr>
          <p:nvPr/>
        </p:nvSpPr>
        <p:spPr bwMode="auto">
          <a:xfrm>
            <a:off x="333817" y="5768189"/>
            <a:ext cx="3811361" cy="406271"/>
          </a:xfrm>
          <a:prstGeom prst="rect">
            <a:avLst/>
          </a:prstGeom>
          <a:solidFill>
            <a:schemeClr val="accent5">
              <a:lumMod val="40000"/>
              <a:lumOff val="60000"/>
            </a:schemeClr>
          </a:solidFill>
          <a:ln w="38100">
            <a:solidFill>
              <a:srgbClr val="F2F2F2"/>
            </a:solidFill>
            <a:miter lim="800000"/>
            <a:headEnd/>
            <a:tailEnd/>
          </a:ln>
          <a:effectLst>
            <a:outerShdw dist="28398" dir="3806097" algn="ctr" rotWithShape="0">
              <a:srgbClr val="205867">
                <a:alpha val="50000"/>
              </a:srgbClr>
            </a:outerShdw>
          </a:effectLst>
        </p:spPr>
        <p:txBody>
          <a:bodyPr anchor="ctr"/>
          <a:lstStyle/>
          <a:p>
            <a:pPr>
              <a:buFontTx/>
              <a:buChar char="•"/>
              <a:defRPr/>
            </a:pPr>
            <a:r>
              <a:rPr lang="en-US" sz="1200" dirty="0" smtClean="0">
                <a:solidFill>
                  <a:srgbClr val="000000"/>
                </a:solidFill>
                <a:latin typeface="Tahoma" pitchFamily="34" charset="0"/>
                <a:ea typeface="Times New Roman" pitchFamily="18" charset="0"/>
                <a:cs typeface="Arial" pitchFamily="34" charset="0"/>
              </a:rPr>
              <a:t>View extracted reports</a:t>
            </a:r>
            <a:endParaRPr lang="en-US" sz="1800" dirty="0">
              <a:solidFill>
                <a:prstClr val="black"/>
              </a:solidFill>
              <a:latin typeface="Tahoma" pitchFamily="34" charset="0"/>
              <a:cs typeface="Arial" pitchFamily="34" charset="0"/>
            </a:endParaRPr>
          </a:p>
        </p:txBody>
      </p:sp>
      <p:sp>
        <p:nvSpPr>
          <p:cNvPr id="35" name="Rectangle 15"/>
          <p:cNvSpPr>
            <a:spLocks noChangeArrowheads="1"/>
          </p:cNvSpPr>
          <p:nvPr/>
        </p:nvSpPr>
        <p:spPr bwMode="auto">
          <a:xfrm>
            <a:off x="5399593" y="5763386"/>
            <a:ext cx="3513005" cy="420480"/>
          </a:xfrm>
          <a:prstGeom prst="rect">
            <a:avLst/>
          </a:prstGeom>
          <a:solidFill>
            <a:srgbClr val="BDE57B"/>
          </a:solidFill>
          <a:ln w="38100">
            <a:solidFill>
              <a:srgbClr val="F2F2F2"/>
            </a:solidFill>
            <a:miter lim="800000"/>
            <a:headEnd/>
            <a:tailEnd/>
          </a:ln>
          <a:effectLst>
            <a:outerShdw dist="28398" dir="3806097" algn="ctr" rotWithShape="0">
              <a:srgbClr val="4E6128">
                <a:alpha val="50000"/>
              </a:srgbClr>
            </a:outerShdw>
          </a:effectLst>
        </p:spPr>
        <p:txBody>
          <a:bodyPr anchor="ctr"/>
          <a:lstStyle/>
          <a:p>
            <a:pPr algn="ctr">
              <a:defRPr/>
            </a:pPr>
            <a:r>
              <a:rPr lang="en-US" sz="1400" dirty="0" smtClean="0">
                <a:solidFill>
                  <a:srgbClr val="000000"/>
                </a:solidFill>
                <a:latin typeface="Tahoma" pitchFamily="34" charset="0"/>
                <a:ea typeface="Times New Roman" pitchFamily="18" charset="0"/>
                <a:cs typeface="Arial" pitchFamily="34" charset="0"/>
              </a:rPr>
              <a:t>Test Results</a:t>
            </a:r>
            <a:endParaRPr lang="en-US" sz="1800" dirty="0">
              <a:solidFill>
                <a:prstClr val="black"/>
              </a:solidFill>
              <a:latin typeface="Tahoma" pitchFamily="34" charset="0"/>
              <a:cs typeface="Arial" pitchFamily="34" charset="0"/>
            </a:endParaRPr>
          </a:p>
        </p:txBody>
      </p:sp>
      <p:sp>
        <p:nvSpPr>
          <p:cNvPr id="4" name="Title 3"/>
          <p:cNvSpPr>
            <a:spLocks noGrp="1"/>
          </p:cNvSpPr>
          <p:nvPr>
            <p:ph type="title"/>
          </p:nvPr>
        </p:nvSpPr>
        <p:spPr/>
        <p:txBody>
          <a:bodyPr/>
          <a:lstStyle/>
          <a:p>
            <a:r>
              <a:rPr lang="en-US" dirty="0" smtClean="0"/>
              <a:t>PearsonAccess Tabs</a:t>
            </a:r>
            <a:endParaRPr lang="en-US" dirty="0"/>
          </a:p>
        </p:txBody>
      </p:sp>
      <p:sp>
        <p:nvSpPr>
          <p:cNvPr id="27" name="Slide Number Placeholder 4"/>
          <p:cNvSpPr>
            <a:spLocks noGrp="1"/>
          </p:cNvSpPr>
          <p:nvPr>
            <p:ph type="sldNum" sz="quarter" idx="4294967295"/>
          </p:nvPr>
        </p:nvSpPr>
        <p:spPr>
          <a:xfrm>
            <a:off x="2" y="6569078"/>
            <a:ext cx="609600" cy="288925"/>
          </a:xfrm>
          <a:prstGeom prst="rect">
            <a:avLst/>
          </a:prstGeom>
        </p:spPr>
        <p:txBody>
          <a:bodyPr wrap="square">
            <a:normAutofit lnSpcReduction="10000"/>
          </a:bodyPr>
          <a:lstStyle>
            <a:lvl1pPr algn="ctr">
              <a:defRPr sz="1400">
                <a:solidFill>
                  <a:sysClr val="windowText" lastClr="000000"/>
                </a:solidFill>
              </a:defRPr>
            </a:lvl1pPr>
          </a:lstStyle>
          <a:p>
            <a:fld id="{630710B3-777E-4803-90E8-DC7556CC3D8A}" type="slidenum">
              <a:rPr lang="en-US" smtClean="0"/>
              <a:pPr/>
              <a:t>9</a:t>
            </a:fld>
            <a:endParaRPr lang="en-US" dirty="0"/>
          </a:p>
        </p:txBody>
      </p:sp>
    </p:spTree>
    <p:extLst>
      <p:ext uri="{BB962C8B-B14F-4D97-AF65-F5344CB8AC3E}">
        <p14:creationId xmlns:p14="http://schemas.microsoft.com/office/powerpoint/2010/main" val="47103901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GUID" val="a9e9228f-5369-4465-b9ef-a6bdf4a0867c"/>
  <p:tag name="ARTICULATE_TITLE_TAG" val="http://www.TexasAssessment.com"/>
  <p:tag name="ARTICULATE_SLIDE_PAUSE" val="1"/>
  <p:tag name="ARTICULATE_NAV_LEVEL" val="3"/>
  <p:tag name="ARTICULATE_PLAYLIST_ID" val="-1"/>
  <p:tag name="ARTICULATE_LOCK_SLIDE" val="0"/>
  <p:tag name="ARTICULATE_SLIDE_NAV" val="7"/>
</p:tagLst>
</file>

<file path=ppt/tags/tag2.xml><?xml version="1.0" encoding="utf-8"?>
<p:tagLst xmlns:a="http://schemas.openxmlformats.org/drawingml/2006/main" xmlns:r="http://schemas.openxmlformats.org/officeDocument/2006/relationships" xmlns:p="http://schemas.openxmlformats.org/presentationml/2006/main">
  <p:tag name="ARTICULATE_SLIDE_GUID" val="64809e2f-3297-41e2-a924-d83a5c311604"/>
  <p:tag name="ARTICULATE_SLIDE_PAUSE" val="1"/>
  <p:tag name="ARTICULATE_NAV_LEVEL" val="4"/>
  <p:tag name="ARTICULATE_PLAYLIST_ID" val="-1"/>
  <p:tag name="ARTICULATE_LOCK_SLIDE" val="0"/>
  <p:tag name="ARTICULATE_SLIDE_NAV" val="29"/>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8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9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0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1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1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RCC PP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7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18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19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20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2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2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2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2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2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9.xml><?xml version="1.0" encoding="utf-8"?>
<a:theme xmlns:a="http://schemas.openxmlformats.org/drawingml/2006/main" name="2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PARCC PP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PARCC PPT template</Template>
  <TotalTime>18592</TotalTime>
  <Words>9546</Words>
  <Application>Microsoft Office PowerPoint</Application>
  <PresentationFormat>Letter Paper (8.5x11 in)</PresentationFormat>
  <Paragraphs>754</Paragraphs>
  <Slides>69</Slides>
  <Notes>69</Notes>
  <HiddenSlides>0</HiddenSlides>
  <MMClips>0</MMClips>
  <ScaleCrop>false</ScaleCrop>
  <HeadingPairs>
    <vt:vector size="4" baseType="variant">
      <vt:variant>
        <vt:lpstr>Theme</vt:lpstr>
      </vt:variant>
      <vt:variant>
        <vt:i4>29</vt:i4>
      </vt:variant>
      <vt:variant>
        <vt:lpstr>Slide Titles</vt:lpstr>
      </vt:variant>
      <vt:variant>
        <vt:i4>69</vt:i4>
      </vt:variant>
    </vt:vector>
  </HeadingPairs>
  <TitlesOfParts>
    <vt:vector size="98" baseType="lpstr">
      <vt:lpstr>Custom Design</vt:lpstr>
      <vt:lpstr>PARCC PPT theme</vt:lpstr>
      <vt:lpstr>1_Custom Design</vt:lpstr>
      <vt:lpstr>1_PARCC PPT theme</vt:lpstr>
      <vt:lpstr>2_Custom Design</vt:lpstr>
      <vt:lpstr>3_Custom Design</vt:lpstr>
      <vt:lpstr>4_Custom Design</vt:lpstr>
      <vt:lpstr>5_Custom Design</vt:lpstr>
      <vt:lpstr>6_Custom Design</vt:lpstr>
      <vt:lpstr>7_Custom Design</vt:lpstr>
      <vt:lpstr>8_Custom Design</vt:lpstr>
      <vt:lpstr>9_Custom Design</vt:lpstr>
      <vt:lpstr>10_Custom Design</vt:lpstr>
      <vt:lpstr>11_Custom Design</vt:lpstr>
      <vt:lpstr>12_Custom Design</vt:lpstr>
      <vt:lpstr>13_Custom Design</vt:lpstr>
      <vt:lpstr>14_Custom Design</vt:lpstr>
      <vt:lpstr>15_Custom Design</vt:lpstr>
      <vt:lpstr>16_Custom Design</vt:lpstr>
      <vt:lpstr>17_Custom Design</vt:lpstr>
      <vt:lpstr>18_Custom Design</vt:lpstr>
      <vt:lpstr>19_Custom Design</vt:lpstr>
      <vt:lpstr>20_Custom Design</vt:lpstr>
      <vt:lpstr>21_Custom Design</vt:lpstr>
      <vt:lpstr>22_Custom Design</vt:lpstr>
      <vt:lpstr>23_Custom Design</vt:lpstr>
      <vt:lpstr>24_Custom Design</vt:lpstr>
      <vt:lpstr>25_Custom Design</vt:lpstr>
      <vt:lpstr>26_Custom Design</vt:lpstr>
      <vt:lpstr>Regional Workshop</vt:lpstr>
      <vt:lpstr>Agenda</vt:lpstr>
      <vt:lpstr>Part II: Test Administration Training</vt:lpstr>
      <vt:lpstr>Agenda</vt:lpstr>
      <vt:lpstr>The PARCC PearsonAccess website may be accessed at  http://PARCC.Pearson.com </vt:lpstr>
      <vt:lpstr>PowerPoint Presentation</vt:lpstr>
      <vt:lpstr>Resources</vt:lpstr>
      <vt:lpstr>Training</vt:lpstr>
      <vt:lpstr>PearsonAccess Tabs</vt:lpstr>
      <vt:lpstr>Administrative Management</vt:lpstr>
      <vt:lpstr>User Roles and Permissions</vt:lpstr>
      <vt:lpstr>View and Create Individual User Accounts</vt:lpstr>
      <vt:lpstr>View User Accounts</vt:lpstr>
      <vt:lpstr>Manually Create a New User Account </vt:lpstr>
      <vt:lpstr>Send User Account File</vt:lpstr>
      <vt:lpstr>User Account File</vt:lpstr>
      <vt:lpstr>User Account File fields</vt:lpstr>
      <vt:lpstr>Send User Account File </vt:lpstr>
      <vt:lpstr>Agent Authorizations </vt:lpstr>
      <vt:lpstr>Customer Support Requests</vt:lpstr>
      <vt:lpstr>Student Data</vt:lpstr>
      <vt:lpstr>Student Data</vt:lpstr>
      <vt:lpstr>Send Student Data – Resources </vt:lpstr>
      <vt:lpstr>Send Student Data</vt:lpstr>
      <vt:lpstr>Send Student Data - Status</vt:lpstr>
      <vt:lpstr>Student Data Information</vt:lpstr>
      <vt:lpstr>Student Data Information – Search Results</vt:lpstr>
      <vt:lpstr>Enrollments</vt:lpstr>
      <vt:lpstr>Adding a New Student</vt:lpstr>
      <vt:lpstr>Test Setup</vt:lpstr>
      <vt:lpstr>Test Setup</vt:lpstr>
      <vt:lpstr>Order Additional Materials</vt:lpstr>
      <vt:lpstr>Order Additional Materials</vt:lpstr>
      <vt:lpstr>Shipment Tracking</vt:lpstr>
      <vt:lpstr>Creating a TestNav Configuration</vt:lpstr>
      <vt:lpstr>PearsonAccess Test Setup:  Configure TestNav</vt:lpstr>
      <vt:lpstr>PearsonAccess Test Setup:  Configure TestNav</vt:lpstr>
      <vt:lpstr>PearsonAccess Test Setup:  Configure TestNav</vt:lpstr>
      <vt:lpstr>PearsonAccess Test Setup:  Configure TestNav</vt:lpstr>
      <vt:lpstr>Test Management</vt:lpstr>
      <vt:lpstr>Test Management</vt:lpstr>
      <vt:lpstr>Register Students – Manual Registration</vt:lpstr>
      <vt:lpstr>Register Students – Manual Steps</vt:lpstr>
      <vt:lpstr>Register Students</vt:lpstr>
      <vt:lpstr>Register Students – View/Update/Remove Registrations</vt:lpstr>
      <vt:lpstr>Manage Test Sessions</vt:lpstr>
      <vt:lpstr>Create Test Sessions</vt:lpstr>
      <vt:lpstr>Session Details</vt:lpstr>
      <vt:lpstr>Proctor Caching Test Content</vt:lpstr>
      <vt:lpstr>Student and Proctor Authorizations</vt:lpstr>
      <vt:lpstr>Authorizations - Seal Codes</vt:lpstr>
      <vt:lpstr>Starting Test Sessions</vt:lpstr>
      <vt:lpstr>Monitoring Test Sessions</vt:lpstr>
      <vt:lpstr>Resuming a Student’s Test</vt:lpstr>
      <vt:lpstr>View Test Progress</vt:lpstr>
      <vt:lpstr>Mark Test Complete</vt:lpstr>
      <vt:lpstr>Stopping Test Sessions</vt:lpstr>
      <vt:lpstr>Test Results – View Published Reports</vt:lpstr>
      <vt:lpstr>Part III: Accessibility Features  and Accommodations</vt:lpstr>
      <vt:lpstr>Types of Accessibility Features and Accommodations</vt:lpstr>
      <vt:lpstr>2014 PARCC Field Test Accessibility Features and Accommodations</vt:lpstr>
      <vt:lpstr>Accessibility Features for All Students</vt:lpstr>
      <vt:lpstr>Accessibility Features and Accommodations: Tools</vt:lpstr>
      <vt:lpstr>Accessibility Features and Accommodations for PARCC Field Test</vt:lpstr>
      <vt:lpstr>Part III: Accessibility Features and Accommodations</vt:lpstr>
      <vt:lpstr>Read-Aloud Accessibility Feature for Mathematics or Accommodation for ELA/Literacy Assessments</vt:lpstr>
      <vt:lpstr>Accessibility Features and Accommodations Available by Test Form Only</vt:lpstr>
      <vt:lpstr>Accommodations Other than Read-Aloud</vt:lpstr>
      <vt:lpstr>PowerPoint Presentation</vt:lpstr>
    </vt:vector>
  </TitlesOfParts>
  <Company>Pearson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Albanese</dc:creator>
  <cp:lastModifiedBy>user</cp:lastModifiedBy>
  <cp:revision>709</cp:revision>
  <dcterms:created xsi:type="dcterms:W3CDTF">2013-01-04T15:22:50Z</dcterms:created>
  <dcterms:modified xsi:type="dcterms:W3CDTF">2014-02-03T17:32:40Z</dcterms:modified>
</cp:coreProperties>
</file>