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86" r:id="rId2"/>
    <p:sldId id="287" r:id="rId3"/>
    <p:sldId id="288" r:id="rId4"/>
    <p:sldId id="375" r:id="rId5"/>
    <p:sldId id="373" r:id="rId6"/>
    <p:sldId id="374" r:id="rId7"/>
    <p:sldId id="289" r:id="rId8"/>
    <p:sldId id="291" r:id="rId9"/>
    <p:sldId id="359" r:id="rId10"/>
    <p:sldId id="360" r:id="rId11"/>
    <p:sldId id="361" r:id="rId12"/>
    <p:sldId id="362" r:id="rId13"/>
    <p:sldId id="363" r:id="rId14"/>
    <p:sldId id="364" r:id="rId15"/>
    <p:sldId id="365" r:id="rId16"/>
    <p:sldId id="366" r:id="rId17"/>
    <p:sldId id="367" r:id="rId18"/>
    <p:sldId id="368" r:id="rId19"/>
    <p:sldId id="369" r:id="rId20"/>
    <p:sldId id="370" r:id="rId21"/>
    <p:sldId id="371" r:id="rId22"/>
    <p:sldId id="293" r:id="rId23"/>
    <p:sldId id="354" r:id="rId24"/>
    <p:sldId id="294" r:id="rId25"/>
    <p:sldId id="356" r:id="rId26"/>
    <p:sldId id="355" r:id="rId27"/>
    <p:sldId id="357" r:id="rId28"/>
    <p:sldId id="358" r:id="rId29"/>
    <p:sldId id="295" r:id="rId30"/>
    <p:sldId id="296" r:id="rId31"/>
    <p:sldId id="297" r:id="rId32"/>
    <p:sldId id="298" r:id="rId33"/>
    <p:sldId id="299" r:id="rId34"/>
    <p:sldId id="308" r:id="rId35"/>
    <p:sldId id="311" r:id="rId36"/>
    <p:sldId id="321" r:id="rId37"/>
    <p:sldId id="327" r:id="rId38"/>
    <p:sldId id="372"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DBC2668-2EB2-4362-BFF0-99E26C981204}">
          <p14:sldIdLst>
            <p14:sldId id="286"/>
            <p14:sldId id="287"/>
            <p14:sldId id="288"/>
            <p14:sldId id="375"/>
            <p14:sldId id="373"/>
            <p14:sldId id="374"/>
            <p14:sldId id="289"/>
            <p14:sldId id="291"/>
            <p14:sldId id="359"/>
            <p14:sldId id="360"/>
            <p14:sldId id="361"/>
            <p14:sldId id="362"/>
            <p14:sldId id="363"/>
            <p14:sldId id="364"/>
            <p14:sldId id="365"/>
            <p14:sldId id="366"/>
            <p14:sldId id="367"/>
            <p14:sldId id="368"/>
            <p14:sldId id="369"/>
            <p14:sldId id="370"/>
            <p14:sldId id="371"/>
            <p14:sldId id="293"/>
            <p14:sldId id="354"/>
            <p14:sldId id="294"/>
            <p14:sldId id="356"/>
            <p14:sldId id="355"/>
            <p14:sldId id="357"/>
            <p14:sldId id="358"/>
            <p14:sldId id="295"/>
            <p14:sldId id="296"/>
            <p14:sldId id="297"/>
            <p14:sldId id="298"/>
            <p14:sldId id="299"/>
            <p14:sldId id="308"/>
            <p14:sldId id="311"/>
            <p14:sldId id="321"/>
            <p14:sldId id="327"/>
            <p14:sldId id="372"/>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uck Stefanini" initials="CC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78863" autoAdjust="0"/>
  </p:normalViewPr>
  <p:slideViewPr>
    <p:cSldViewPr>
      <p:cViewPr varScale="1">
        <p:scale>
          <a:sx n="92" d="100"/>
          <a:sy n="92" d="100"/>
        </p:scale>
        <p:origin x="-209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3B7878-D398-43F9-91F3-42A312A81B33}" type="doc">
      <dgm:prSet loTypeId="urn:microsoft.com/office/officeart/2005/8/layout/process2" loCatId="process" qsTypeId="urn:microsoft.com/office/officeart/2005/8/quickstyle/simple1" qsCatId="simple" csTypeId="urn:microsoft.com/office/officeart/2005/8/colors/accent1_5" csCatId="accent1" phldr="1"/>
      <dgm:spPr/>
    </dgm:pt>
    <dgm:pt modelId="{A99DF396-A11F-4189-87C4-561FC8FCBC5B}">
      <dgm:prSet phldrT="[Text]"/>
      <dgm:spPr>
        <a:solidFill>
          <a:srgbClr val="0091B2">
            <a:alpha val="90000"/>
          </a:srgbClr>
        </a:solidFill>
      </dgm:spPr>
      <dgm:t>
        <a:bodyPr/>
        <a:lstStyle/>
        <a:p>
          <a:r>
            <a:rPr lang="en-US" dirty="0" smtClean="0"/>
            <a:t>Phase 1: Bandwidth &amp; Hardware  Verification</a:t>
          </a:r>
          <a:endParaRPr lang="en-US" dirty="0"/>
        </a:p>
      </dgm:t>
    </dgm:pt>
    <dgm:pt modelId="{B3A5379E-76A6-4B0D-A28F-1D759F5F9C9E}" type="parTrans" cxnId="{9FC1B587-D87E-419C-A4C6-24DFA69CEC4A}">
      <dgm:prSet/>
      <dgm:spPr/>
      <dgm:t>
        <a:bodyPr/>
        <a:lstStyle/>
        <a:p>
          <a:endParaRPr lang="en-US"/>
        </a:p>
      </dgm:t>
    </dgm:pt>
    <dgm:pt modelId="{A4F00326-E2B5-4DBF-B99E-F8AA201663D1}" type="sibTrans" cxnId="{9FC1B587-D87E-419C-A4C6-24DFA69CEC4A}">
      <dgm:prSet/>
      <dgm:spPr>
        <a:solidFill>
          <a:srgbClr val="0091B2"/>
        </a:solidFill>
      </dgm:spPr>
      <dgm:t>
        <a:bodyPr/>
        <a:lstStyle/>
        <a:p>
          <a:endParaRPr lang="en-US" dirty="0"/>
        </a:p>
      </dgm:t>
    </dgm:pt>
    <dgm:pt modelId="{68968492-E946-4C8F-8BDD-28E276965F02}">
      <dgm:prSet phldrT="[Text]"/>
      <dgm:spPr>
        <a:solidFill>
          <a:srgbClr val="0091B2">
            <a:alpha val="80000"/>
          </a:srgbClr>
        </a:solidFill>
      </dgm:spPr>
      <dgm:t>
        <a:bodyPr/>
        <a:lstStyle/>
        <a:p>
          <a:r>
            <a:rPr lang="en-US" dirty="0" smtClean="0"/>
            <a:t>Phase 2: Assessment Environment Configuration</a:t>
          </a:r>
        </a:p>
      </dgm:t>
    </dgm:pt>
    <dgm:pt modelId="{9060EEE3-1A82-4CA8-A115-3B36755476A8}" type="sibTrans" cxnId="{7A574675-C4E9-477E-AF8D-14AAFB547124}">
      <dgm:prSet/>
      <dgm:spPr>
        <a:solidFill>
          <a:srgbClr val="0091B2">
            <a:alpha val="80000"/>
          </a:srgbClr>
        </a:solidFill>
      </dgm:spPr>
      <dgm:t>
        <a:bodyPr/>
        <a:lstStyle/>
        <a:p>
          <a:endParaRPr lang="en-US" dirty="0"/>
        </a:p>
      </dgm:t>
    </dgm:pt>
    <dgm:pt modelId="{3F841E4F-1DC9-40E6-AD6D-BFFF76452CE6}" type="parTrans" cxnId="{7A574675-C4E9-477E-AF8D-14AAFB547124}">
      <dgm:prSet/>
      <dgm:spPr/>
      <dgm:t>
        <a:bodyPr/>
        <a:lstStyle/>
        <a:p>
          <a:endParaRPr lang="en-US"/>
        </a:p>
      </dgm:t>
    </dgm:pt>
    <dgm:pt modelId="{1DC147A3-6BA9-4D82-AF2D-352B003F37CE}">
      <dgm:prSet phldrT="[Text]"/>
      <dgm:spPr>
        <a:solidFill>
          <a:srgbClr val="0091B2">
            <a:alpha val="70000"/>
          </a:srgbClr>
        </a:solidFill>
      </dgm:spPr>
      <dgm:t>
        <a:bodyPr/>
        <a:lstStyle/>
        <a:p>
          <a:r>
            <a:rPr lang="en-US" dirty="0" smtClean="0"/>
            <a:t>Phase 3: TestNav Configuration in PearsonAccess</a:t>
          </a:r>
        </a:p>
      </dgm:t>
    </dgm:pt>
    <dgm:pt modelId="{26C43D16-7FE3-46BB-B89E-58D76D7A7F1C}" type="parTrans" cxnId="{815F9E57-76F3-4F12-BC8C-5ABD183FBE51}">
      <dgm:prSet/>
      <dgm:spPr/>
      <dgm:t>
        <a:bodyPr/>
        <a:lstStyle/>
        <a:p>
          <a:endParaRPr lang="en-US"/>
        </a:p>
      </dgm:t>
    </dgm:pt>
    <dgm:pt modelId="{44E150D0-05C9-4136-8425-4006D690634B}" type="sibTrans" cxnId="{815F9E57-76F3-4F12-BC8C-5ABD183FBE51}">
      <dgm:prSet/>
      <dgm:spPr>
        <a:solidFill>
          <a:srgbClr val="0091B2">
            <a:alpha val="70000"/>
          </a:srgbClr>
        </a:solidFill>
      </dgm:spPr>
      <dgm:t>
        <a:bodyPr/>
        <a:lstStyle/>
        <a:p>
          <a:endParaRPr lang="en-US" dirty="0"/>
        </a:p>
      </dgm:t>
    </dgm:pt>
    <dgm:pt modelId="{4BAEF659-E5C8-4564-9D92-75FE5B98CC9F}">
      <dgm:prSet phldrT="[Text]"/>
      <dgm:spPr>
        <a:solidFill>
          <a:srgbClr val="0091B2">
            <a:alpha val="50000"/>
          </a:srgbClr>
        </a:solidFill>
      </dgm:spPr>
      <dgm:t>
        <a:bodyPr/>
        <a:lstStyle/>
        <a:p>
          <a:r>
            <a:rPr lang="en-US" dirty="0" smtClean="0"/>
            <a:t>Phase 5: Pre-administration Checklist</a:t>
          </a:r>
        </a:p>
      </dgm:t>
    </dgm:pt>
    <dgm:pt modelId="{FC45B0F0-98C8-4FF7-81A1-1A08A257E2FA}" type="parTrans" cxnId="{7D2D0842-0FD7-47C5-AE7A-78C4CA8B44B4}">
      <dgm:prSet/>
      <dgm:spPr/>
      <dgm:t>
        <a:bodyPr/>
        <a:lstStyle/>
        <a:p>
          <a:endParaRPr lang="en-US"/>
        </a:p>
      </dgm:t>
    </dgm:pt>
    <dgm:pt modelId="{0C43904D-376A-40A6-92E2-E82B220CE857}" type="sibTrans" cxnId="{7D2D0842-0FD7-47C5-AE7A-78C4CA8B44B4}">
      <dgm:prSet/>
      <dgm:spPr/>
      <dgm:t>
        <a:bodyPr/>
        <a:lstStyle/>
        <a:p>
          <a:endParaRPr lang="en-US"/>
        </a:p>
      </dgm:t>
    </dgm:pt>
    <dgm:pt modelId="{1C17FEEA-098C-4036-8E77-4FDF28059350}">
      <dgm:prSet phldrT="[Text]"/>
      <dgm:spPr>
        <a:solidFill>
          <a:srgbClr val="0091B2">
            <a:alpha val="60000"/>
          </a:srgbClr>
        </a:solidFill>
      </dgm:spPr>
      <dgm:t>
        <a:bodyPr/>
        <a:lstStyle/>
        <a:p>
          <a:r>
            <a:rPr lang="en-US" dirty="0" smtClean="0"/>
            <a:t>Phase 4: Infrastructure Trial</a:t>
          </a:r>
        </a:p>
      </dgm:t>
    </dgm:pt>
    <dgm:pt modelId="{92FE9229-D36A-41D8-815F-496E5FE9C27B}" type="parTrans" cxnId="{07F3858F-DF11-454D-BB3C-3A567D0985F0}">
      <dgm:prSet/>
      <dgm:spPr/>
      <dgm:t>
        <a:bodyPr/>
        <a:lstStyle/>
        <a:p>
          <a:endParaRPr lang="en-US"/>
        </a:p>
      </dgm:t>
    </dgm:pt>
    <dgm:pt modelId="{A5D7DA80-7A6F-4E8F-957E-2444CCFD9405}" type="sibTrans" cxnId="{07F3858F-DF11-454D-BB3C-3A567D0985F0}">
      <dgm:prSet/>
      <dgm:spPr>
        <a:solidFill>
          <a:srgbClr val="0091B2">
            <a:alpha val="50000"/>
          </a:srgbClr>
        </a:solidFill>
      </dgm:spPr>
      <dgm:t>
        <a:bodyPr/>
        <a:lstStyle/>
        <a:p>
          <a:endParaRPr lang="en-US" dirty="0"/>
        </a:p>
      </dgm:t>
    </dgm:pt>
    <dgm:pt modelId="{CDB41611-CC0A-4377-B132-08E26A5E0005}" type="pres">
      <dgm:prSet presAssocID="{A03B7878-D398-43F9-91F3-42A312A81B33}" presName="linearFlow" presStyleCnt="0">
        <dgm:presLayoutVars>
          <dgm:resizeHandles val="exact"/>
        </dgm:presLayoutVars>
      </dgm:prSet>
      <dgm:spPr/>
    </dgm:pt>
    <dgm:pt modelId="{50C0BE1C-52CE-4A60-B00C-283468DDE35C}" type="pres">
      <dgm:prSet presAssocID="{A99DF396-A11F-4189-87C4-561FC8FCBC5B}" presName="node" presStyleLbl="node1" presStyleIdx="0" presStyleCnt="5" custScaleX="140639">
        <dgm:presLayoutVars>
          <dgm:bulletEnabled val="1"/>
        </dgm:presLayoutVars>
      </dgm:prSet>
      <dgm:spPr/>
      <dgm:t>
        <a:bodyPr/>
        <a:lstStyle/>
        <a:p>
          <a:endParaRPr lang="en-US"/>
        </a:p>
      </dgm:t>
    </dgm:pt>
    <dgm:pt modelId="{049D9E0F-B8CA-4CFF-B23B-E0B846269E83}" type="pres">
      <dgm:prSet presAssocID="{A4F00326-E2B5-4DBF-B99E-F8AA201663D1}" presName="sibTrans" presStyleLbl="sibTrans2D1" presStyleIdx="0" presStyleCnt="4"/>
      <dgm:spPr/>
      <dgm:t>
        <a:bodyPr/>
        <a:lstStyle/>
        <a:p>
          <a:endParaRPr lang="en-US"/>
        </a:p>
      </dgm:t>
    </dgm:pt>
    <dgm:pt modelId="{E4D62DA0-04FF-423C-875E-3E8B26ED5E4D}" type="pres">
      <dgm:prSet presAssocID="{A4F00326-E2B5-4DBF-B99E-F8AA201663D1}" presName="connectorText" presStyleLbl="sibTrans2D1" presStyleIdx="0" presStyleCnt="4"/>
      <dgm:spPr/>
      <dgm:t>
        <a:bodyPr/>
        <a:lstStyle/>
        <a:p>
          <a:endParaRPr lang="en-US"/>
        </a:p>
      </dgm:t>
    </dgm:pt>
    <dgm:pt modelId="{E9B1EFCE-1323-45C4-A62D-2C3616053848}" type="pres">
      <dgm:prSet presAssocID="{68968492-E946-4C8F-8BDD-28E276965F02}" presName="node" presStyleLbl="node1" presStyleIdx="1" presStyleCnt="5" custScaleX="140639">
        <dgm:presLayoutVars>
          <dgm:bulletEnabled val="1"/>
        </dgm:presLayoutVars>
      </dgm:prSet>
      <dgm:spPr/>
      <dgm:t>
        <a:bodyPr/>
        <a:lstStyle/>
        <a:p>
          <a:endParaRPr lang="en-US"/>
        </a:p>
      </dgm:t>
    </dgm:pt>
    <dgm:pt modelId="{EC6A860A-47CA-4A25-831D-066C0D9B9F4E}" type="pres">
      <dgm:prSet presAssocID="{9060EEE3-1A82-4CA8-A115-3B36755476A8}" presName="sibTrans" presStyleLbl="sibTrans2D1" presStyleIdx="1" presStyleCnt="4"/>
      <dgm:spPr/>
      <dgm:t>
        <a:bodyPr/>
        <a:lstStyle/>
        <a:p>
          <a:endParaRPr lang="en-US"/>
        </a:p>
      </dgm:t>
    </dgm:pt>
    <dgm:pt modelId="{9E070377-ADD6-469A-99B0-A9D4A4402E53}" type="pres">
      <dgm:prSet presAssocID="{9060EEE3-1A82-4CA8-A115-3B36755476A8}" presName="connectorText" presStyleLbl="sibTrans2D1" presStyleIdx="1" presStyleCnt="4"/>
      <dgm:spPr/>
      <dgm:t>
        <a:bodyPr/>
        <a:lstStyle/>
        <a:p>
          <a:endParaRPr lang="en-US"/>
        </a:p>
      </dgm:t>
    </dgm:pt>
    <dgm:pt modelId="{546BE28D-71B8-48F2-9CA3-F2A7E0285262}" type="pres">
      <dgm:prSet presAssocID="{1DC147A3-6BA9-4D82-AF2D-352B003F37CE}" presName="node" presStyleLbl="node1" presStyleIdx="2" presStyleCnt="5" custScaleX="143987">
        <dgm:presLayoutVars>
          <dgm:bulletEnabled val="1"/>
        </dgm:presLayoutVars>
      </dgm:prSet>
      <dgm:spPr/>
      <dgm:t>
        <a:bodyPr/>
        <a:lstStyle/>
        <a:p>
          <a:endParaRPr lang="en-US"/>
        </a:p>
      </dgm:t>
    </dgm:pt>
    <dgm:pt modelId="{8B6FACA1-2C62-40A4-B682-02607BCAFD12}" type="pres">
      <dgm:prSet presAssocID="{44E150D0-05C9-4136-8425-4006D690634B}" presName="sibTrans" presStyleLbl="sibTrans2D1" presStyleIdx="2" presStyleCnt="4"/>
      <dgm:spPr/>
      <dgm:t>
        <a:bodyPr/>
        <a:lstStyle/>
        <a:p>
          <a:endParaRPr lang="en-US"/>
        </a:p>
      </dgm:t>
    </dgm:pt>
    <dgm:pt modelId="{AC7C8C7E-8CF4-4B38-B399-05CE50AB46EF}" type="pres">
      <dgm:prSet presAssocID="{44E150D0-05C9-4136-8425-4006D690634B}" presName="connectorText" presStyleLbl="sibTrans2D1" presStyleIdx="2" presStyleCnt="4"/>
      <dgm:spPr/>
      <dgm:t>
        <a:bodyPr/>
        <a:lstStyle/>
        <a:p>
          <a:endParaRPr lang="en-US"/>
        </a:p>
      </dgm:t>
    </dgm:pt>
    <dgm:pt modelId="{7906CA61-7FC3-4BDF-8332-F5BADF64A7A1}" type="pres">
      <dgm:prSet presAssocID="{1C17FEEA-098C-4036-8E77-4FDF28059350}" presName="node" presStyleLbl="node1" presStyleIdx="3" presStyleCnt="5" custScaleX="143987">
        <dgm:presLayoutVars>
          <dgm:bulletEnabled val="1"/>
        </dgm:presLayoutVars>
      </dgm:prSet>
      <dgm:spPr/>
      <dgm:t>
        <a:bodyPr/>
        <a:lstStyle/>
        <a:p>
          <a:endParaRPr lang="en-US"/>
        </a:p>
      </dgm:t>
    </dgm:pt>
    <dgm:pt modelId="{924AA056-D477-4554-92EE-8EADE1735A95}" type="pres">
      <dgm:prSet presAssocID="{A5D7DA80-7A6F-4E8F-957E-2444CCFD9405}" presName="sibTrans" presStyleLbl="sibTrans2D1" presStyleIdx="3" presStyleCnt="4"/>
      <dgm:spPr/>
      <dgm:t>
        <a:bodyPr/>
        <a:lstStyle/>
        <a:p>
          <a:endParaRPr lang="en-US"/>
        </a:p>
      </dgm:t>
    </dgm:pt>
    <dgm:pt modelId="{5D2E47D2-B74D-4711-A9CE-C2A96176D70E}" type="pres">
      <dgm:prSet presAssocID="{A5D7DA80-7A6F-4E8F-957E-2444CCFD9405}" presName="connectorText" presStyleLbl="sibTrans2D1" presStyleIdx="3" presStyleCnt="4"/>
      <dgm:spPr/>
      <dgm:t>
        <a:bodyPr/>
        <a:lstStyle/>
        <a:p>
          <a:endParaRPr lang="en-US"/>
        </a:p>
      </dgm:t>
    </dgm:pt>
    <dgm:pt modelId="{6183E8B2-1DC8-4814-8FAD-A364AD98CD02}" type="pres">
      <dgm:prSet presAssocID="{4BAEF659-E5C8-4564-9D92-75FE5B98CC9F}" presName="node" presStyleLbl="node1" presStyleIdx="4" presStyleCnt="5" custScaleX="143987">
        <dgm:presLayoutVars>
          <dgm:bulletEnabled val="1"/>
        </dgm:presLayoutVars>
      </dgm:prSet>
      <dgm:spPr/>
      <dgm:t>
        <a:bodyPr/>
        <a:lstStyle/>
        <a:p>
          <a:endParaRPr lang="en-US"/>
        </a:p>
      </dgm:t>
    </dgm:pt>
  </dgm:ptLst>
  <dgm:cxnLst>
    <dgm:cxn modelId="{B6EB20C3-4A08-4E40-9AF0-660EE675510E}" type="presOf" srcId="{A5D7DA80-7A6F-4E8F-957E-2444CCFD9405}" destId="{5D2E47D2-B74D-4711-A9CE-C2A96176D70E}" srcOrd="1" destOrd="0" presId="urn:microsoft.com/office/officeart/2005/8/layout/process2"/>
    <dgm:cxn modelId="{9FC1B587-D87E-419C-A4C6-24DFA69CEC4A}" srcId="{A03B7878-D398-43F9-91F3-42A312A81B33}" destId="{A99DF396-A11F-4189-87C4-561FC8FCBC5B}" srcOrd="0" destOrd="0" parTransId="{B3A5379E-76A6-4B0D-A28F-1D759F5F9C9E}" sibTransId="{A4F00326-E2B5-4DBF-B99E-F8AA201663D1}"/>
    <dgm:cxn modelId="{7D2D0842-0FD7-47C5-AE7A-78C4CA8B44B4}" srcId="{A03B7878-D398-43F9-91F3-42A312A81B33}" destId="{4BAEF659-E5C8-4564-9D92-75FE5B98CC9F}" srcOrd="4" destOrd="0" parTransId="{FC45B0F0-98C8-4FF7-81A1-1A08A257E2FA}" sibTransId="{0C43904D-376A-40A6-92E2-E82B220CE857}"/>
    <dgm:cxn modelId="{CA892E5A-0B20-4003-B53A-B6156EEAD88D}" type="presOf" srcId="{68968492-E946-4C8F-8BDD-28E276965F02}" destId="{E9B1EFCE-1323-45C4-A62D-2C3616053848}" srcOrd="0" destOrd="0" presId="urn:microsoft.com/office/officeart/2005/8/layout/process2"/>
    <dgm:cxn modelId="{3FE9B113-936D-40C9-B560-8A932B883E8D}" type="presOf" srcId="{A5D7DA80-7A6F-4E8F-957E-2444CCFD9405}" destId="{924AA056-D477-4554-92EE-8EADE1735A95}" srcOrd="0" destOrd="0" presId="urn:microsoft.com/office/officeart/2005/8/layout/process2"/>
    <dgm:cxn modelId="{7D411C78-A618-4946-A7AA-50D5C9BAB25D}" type="presOf" srcId="{4BAEF659-E5C8-4564-9D92-75FE5B98CC9F}" destId="{6183E8B2-1DC8-4814-8FAD-A364AD98CD02}" srcOrd="0" destOrd="0" presId="urn:microsoft.com/office/officeart/2005/8/layout/process2"/>
    <dgm:cxn modelId="{453747E6-E84D-4C98-8762-F38343808DE2}" type="presOf" srcId="{1DC147A3-6BA9-4D82-AF2D-352B003F37CE}" destId="{546BE28D-71B8-48F2-9CA3-F2A7E0285262}" srcOrd="0" destOrd="0" presId="urn:microsoft.com/office/officeart/2005/8/layout/process2"/>
    <dgm:cxn modelId="{566578ED-2169-4274-95B2-E04B3B4AD582}" type="presOf" srcId="{9060EEE3-1A82-4CA8-A115-3B36755476A8}" destId="{9E070377-ADD6-469A-99B0-A9D4A4402E53}" srcOrd="1" destOrd="0" presId="urn:microsoft.com/office/officeart/2005/8/layout/process2"/>
    <dgm:cxn modelId="{97F373E1-D620-48C4-9242-29BED43C7E9A}" type="presOf" srcId="{9060EEE3-1A82-4CA8-A115-3B36755476A8}" destId="{EC6A860A-47CA-4A25-831D-066C0D9B9F4E}" srcOrd="0" destOrd="0" presId="urn:microsoft.com/office/officeart/2005/8/layout/process2"/>
    <dgm:cxn modelId="{16111D62-0877-46EB-B1E3-4AA97AF16F48}" type="presOf" srcId="{A03B7878-D398-43F9-91F3-42A312A81B33}" destId="{CDB41611-CC0A-4377-B132-08E26A5E0005}" srcOrd="0" destOrd="0" presId="urn:microsoft.com/office/officeart/2005/8/layout/process2"/>
    <dgm:cxn modelId="{07F3858F-DF11-454D-BB3C-3A567D0985F0}" srcId="{A03B7878-D398-43F9-91F3-42A312A81B33}" destId="{1C17FEEA-098C-4036-8E77-4FDF28059350}" srcOrd="3" destOrd="0" parTransId="{92FE9229-D36A-41D8-815F-496E5FE9C27B}" sibTransId="{A5D7DA80-7A6F-4E8F-957E-2444CCFD9405}"/>
    <dgm:cxn modelId="{F615285D-58A5-4163-930C-FB72B4926650}" type="presOf" srcId="{A99DF396-A11F-4189-87C4-561FC8FCBC5B}" destId="{50C0BE1C-52CE-4A60-B00C-283468DDE35C}" srcOrd="0" destOrd="0" presId="urn:microsoft.com/office/officeart/2005/8/layout/process2"/>
    <dgm:cxn modelId="{2C73EC29-BC63-4F03-90B1-07406F5B0C4C}" type="presOf" srcId="{A4F00326-E2B5-4DBF-B99E-F8AA201663D1}" destId="{E4D62DA0-04FF-423C-875E-3E8B26ED5E4D}" srcOrd="1" destOrd="0" presId="urn:microsoft.com/office/officeart/2005/8/layout/process2"/>
    <dgm:cxn modelId="{815F9E57-76F3-4F12-BC8C-5ABD183FBE51}" srcId="{A03B7878-D398-43F9-91F3-42A312A81B33}" destId="{1DC147A3-6BA9-4D82-AF2D-352B003F37CE}" srcOrd="2" destOrd="0" parTransId="{26C43D16-7FE3-46BB-B89E-58D76D7A7F1C}" sibTransId="{44E150D0-05C9-4136-8425-4006D690634B}"/>
    <dgm:cxn modelId="{A3CF6EFC-D19B-4380-80F9-61E3D0922BB0}" type="presOf" srcId="{44E150D0-05C9-4136-8425-4006D690634B}" destId="{AC7C8C7E-8CF4-4B38-B399-05CE50AB46EF}" srcOrd="1" destOrd="0" presId="urn:microsoft.com/office/officeart/2005/8/layout/process2"/>
    <dgm:cxn modelId="{59D0F73E-A120-4D36-8CFA-009B7D8306F4}" type="presOf" srcId="{A4F00326-E2B5-4DBF-B99E-F8AA201663D1}" destId="{049D9E0F-B8CA-4CFF-B23B-E0B846269E83}" srcOrd="0" destOrd="0" presId="urn:microsoft.com/office/officeart/2005/8/layout/process2"/>
    <dgm:cxn modelId="{7A574675-C4E9-477E-AF8D-14AAFB547124}" srcId="{A03B7878-D398-43F9-91F3-42A312A81B33}" destId="{68968492-E946-4C8F-8BDD-28E276965F02}" srcOrd="1" destOrd="0" parTransId="{3F841E4F-1DC9-40E6-AD6D-BFFF76452CE6}" sibTransId="{9060EEE3-1A82-4CA8-A115-3B36755476A8}"/>
    <dgm:cxn modelId="{F469E35A-ACE6-41AF-94D3-EDC4CEF1CB9B}" type="presOf" srcId="{1C17FEEA-098C-4036-8E77-4FDF28059350}" destId="{7906CA61-7FC3-4BDF-8332-F5BADF64A7A1}" srcOrd="0" destOrd="0" presId="urn:microsoft.com/office/officeart/2005/8/layout/process2"/>
    <dgm:cxn modelId="{083BFF24-1B8C-4C49-9B2C-AE9115AA0E73}" type="presOf" srcId="{44E150D0-05C9-4136-8425-4006D690634B}" destId="{8B6FACA1-2C62-40A4-B682-02607BCAFD12}" srcOrd="0" destOrd="0" presId="urn:microsoft.com/office/officeart/2005/8/layout/process2"/>
    <dgm:cxn modelId="{39B190BA-FC44-4551-8ABB-E734441DB61A}" type="presParOf" srcId="{CDB41611-CC0A-4377-B132-08E26A5E0005}" destId="{50C0BE1C-52CE-4A60-B00C-283468DDE35C}" srcOrd="0" destOrd="0" presId="urn:microsoft.com/office/officeart/2005/8/layout/process2"/>
    <dgm:cxn modelId="{A9F35DF2-FEF0-4BCA-B83D-084168291F1A}" type="presParOf" srcId="{CDB41611-CC0A-4377-B132-08E26A5E0005}" destId="{049D9E0F-B8CA-4CFF-B23B-E0B846269E83}" srcOrd="1" destOrd="0" presId="urn:microsoft.com/office/officeart/2005/8/layout/process2"/>
    <dgm:cxn modelId="{78EC9F8F-BF29-464B-A6E0-63DF75D84C08}" type="presParOf" srcId="{049D9E0F-B8CA-4CFF-B23B-E0B846269E83}" destId="{E4D62DA0-04FF-423C-875E-3E8B26ED5E4D}" srcOrd="0" destOrd="0" presId="urn:microsoft.com/office/officeart/2005/8/layout/process2"/>
    <dgm:cxn modelId="{4688AF59-4524-469E-A38E-882792A80E72}" type="presParOf" srcId="{CDB41611-CC0A-4377-B132-08E26A5E0005}" destId="{E9B1EFCE-1323-45C4-A62D-2C3616053848}" srcOrd="2" destOrd="0" presId="urn:microsoft.com/office/officeart/2005/8/layout/process2"/>
    <dgm:cxn modelId="{68EA4361-8FA0-44CB-B6DB-76A04333AD23}" type="presParOf" srcId="{CDB41611-CC0A-4377-B132-08E26A5E0005}" destId="{EC6A860A-47CA-4A25-831D-066C0D9B9F4E}" srcOrd="3" destOrd="0" presId="urn:microsoft.com/office/officeart/2005/8/layout/process2"/>
    <dgm:cxn modelId="{28C3D135-9733-447E-A10C-AA1126D436AE}" type="presParOf" srcId="{EC6A860A-47CA-4A25-831D-066C0D9B9F4E}" destId="{9E070377-ADD6-469A-99B0-A9D4A4402E53}" srcOrd="0" destOrd="0" presId="urn:microsoft.com/office/officeart/2005/8/layout/process2"/>
    <dgm:cxn modelId="{307BF8EC-3886-49C6-A426-03034E5BC7E8}" type="presParOf" srcId="{CDB41611-CC0A-4377-B132-08E26A5E0005}" destId="{546BE28D-71B8-48F2-9CA3-F2A7E0285262}" srcOrd="4" destOrd="0" presId="urn:microsoft.com/office/officeart/2005/8/layout/process2"/>
    <dgm:cxn modelId="{B99258E6-37FE-4E6B-89FC-7C701C4A5DAD}" type="presParOf" srcId="{CDB41611-CC0A-4377-B132-08E26A5E0005}" destId="{8B6FACA1-2C62-40A4-B682-02607BCAFD12}" srcOrd="5" destOrd="0" presId="urn:microsoft.com/office/officeart/2005/8/layout/process2"/>
    <dgm:cxn modelId="{B9BFFF57-82EE-4AC5-89FE-98F380BC54E7}" type="presParOf" srcId="{8B6FACA1-2C62-40A4-B682-02607BCAFD12}" destId="{AC7C8C7E-8CF4-4B38-B399-05CE50AB46EF}" srcOrd="0" destOrd="0" presId="urn:microsoft.com/office/officeart/2005/8/layout/process2"/>
    <dgm:cxn modelId="{16BBF0DE-D48B-4F54-8DC9-41FEBE9AAA0B}" type="presParOf" srcId="{CDB41611-CC0A-4377-B132-08E26A5E0005}" destId="{7906CA61-7FC3-4BDF-8332-F5BADF64A7A1}" srcOrd="6" destOrd="0" presId="urn:microsoft.com/office/officeart/2005/8/layout/process2"/>
    <dgm:cxn modelId="{B6636BFA-8758-46E1-B654-5A144FA97FBE}" type="presParOf" srcId="{CDB41611-CC0A-4377-B132-08E26A5E0005}" destId="{924AA056-D477-4554-92EE-8EADE1735A95}" srcOrd="7" destOrd="0" presId="urn:microsoft.com/office/officeart/2005/8/layout/process2"/>
    <dgm:cxn modelId="{C854CE95-D6D3-40CF-9A08-1E38FB9D1A7F}" type="presParOf" srcId="{924AA056-D477-4554-92EE-8EADE1735A95}" destId="{5D2E47D2-B74D-4711-A9CE-C2A96176D70E}" srcOrd="0" destOrd="0" presId="urn:microsoft.com/office/officeart/2005/8/layout/process2"/>
    <dgm:cxn modelId="{1A181EBC-85A7-4528-B69E-7D20C99179B3}" type="presParOf" srcId="{CDB41611-CC0A-4377-B132-08E26A5E0005}" destId="{6183E8B2-1DC8-4814-8FAD-A364AD98CD02}" srcOrd="8"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C0BE1C-52CE-4A60-B00C-283468DDE35C}">
      <dsp:nvSpPr>
        <dsp:cNvPr id="0" name=""/>
        <dsp:cNvSpPr/>
      </dsp:nvSpPr>
      <dsp:spPr>
        <a:xfrm>
          <a:off x="2128572" y="576"/>
          <a:ext cx="3743854" cy="674749"/>
        </a:xfrm>
        <a:prstGeom prst="roundRect">
          <a:avLst>
            <a:gd name="adj" fmla="val 10000"/>
          </a:avLst>
        </a:prstGeom>
        <a:solidFill>
          <a:srgbClr val="0091B2">
            <a:alpha val="90000"/>
          </a:srgb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Phase 1: Bandwidth &amp; Hardware  Verification</a:t>
          </a:r>
          <a:endParaRPr lang="en-US" sz="1300" kern="1200" dirty="0"/>
        </a:p>
      </dsp:txBody>
      <dsp:txXfrm>
        <a:off x="2148335" y="20339"/>
        <a:ext cx="3704328" cy="635223"/>
      </dsp:txXfrm>
    </dsp:sp>
    <dsp:sp modelId="{049D9E0F-B8CA-4CFF-B23B-E0B846269E83}">
      <dsp:nvSpPr>
        <dsp:cNvPr id="0" name=""/>
        <dsp:cNvSpPr/>
      </dsp:nvSpPr>
      <dsp:spPr>
        <a:xfrm rot="5400000">
          <a:off x="3873984" y="692194"/>
          <a:ext cx="253031" cy="303637"/>
        </a:xfrm>
        <a:prstGeom prst="rightArrow">
          <a:avLst>
            <a:gd name="adj1" fmla="val 60000"/>
            <a:gd name="adj2" fmla="val 50000"/>
          </a:avLst>
        </a:prstGeom>
        <a:solidFill>
          <a:srgbClr val="0091B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rot="-5400000">
        <a:off x="3909409" y="717497"/>
        <a:ext cx="182183" cy="177122"/>
      </dsp:txXfrm>
    </dsp:sp>
    <dsp:sp modelId="{E9B1EFCE-1323-45C4-A62D-2C3616053848}">
      <dsp:nvSpPr>
        <dsp:cNvPr id="0" name=""/>
        <dsp:cNvSpPr/>
      </dsp:nvSpPr>
      <dsp:spPr>
        <a:xfrm>
          <a:off x="2128572" y="1012700"/>
          <a:ext cx="3743854" cy="674749"/>
        </a:xfrm>
        <a:prstGeom prst="roundRect">
          <a:avLst>
            <a:gd name="adj" fmla="val 10000"/>
          </a:avLst>
        </a:prstGeom>
        <a:solidFill>
          <a:srgbClr val="0091B2">
            <a:alpha val="80000"/>
          </a:srgb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Phase 2: Assessment Environment Configuration</a:t>
          </a:r>
        </a:p>
      </dsp:txBody>
      <dsp:txXfrm>
        <a:off x="2148335" y="1032463"/>
        <a:ext cx="3704328" cy="635223"/>
      </dsp:txXfrm>
    </dsp:sp>
    <dsp:sp modelId="{EC6A860A-47CA-4A25-831D-066C0D9B9F4E}">
      <dsp:nvSpPr>
        <dsp:cNvPr id="0" name=""/>
        <dsp:cNvSpPr/>
      </dsp:nvSpPr>
      <dsp:spPr>
        <a:xfrm rot="5400000">
          <a:off x="3873984" y="1704319"/>
          <a:ext cx="253031" cy="303637"/>
        </a:xfrm>
        <a:prstGeom prst="rightArrow">
          <a:avLst>
            <a:gd name="adj1" fmla="val 60000"/>
            <a:gd name="adj2" fmla="val 50000"/>
          </a:avLst>
        </a:prstGeom>
        <a:solidFill>
          <a:srgbClr val="0091B2">
            <a:alpha val="8000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rot="-5400000">
        <a:off x="3909409" y="1729622"/>
        <a:ext cx="182183" cy="177122"/>
      </dsp:txXfrm>
    </dsp:sp>
    <dsp:sp modelId="{546BE28D-71B8-48F2-9CA3-F2A7E0285262}">
      <dsp:nvSpPr>
        <dsp:cNvPr id="0" name=""/>
        <dsp:cNvSpPr/>
      </dsp:nvSpPr>
      <dsp:spPr>
        <a:xfrm>
          <a:off x="2084010" y="2024825"/>
          <a:ext cx="3832979" cy="674749"/>
        </a:xfrm>
        <a:prstGeom prst="roundRect">
          <a:avLst>
            <a:gd name="adj" fmla="val 10000"/>
          </a:avLst>
        </a:prstGeom>
        <a:solidFill>
          <a:srgbClr val="0091B2">
            <a:alpha val="70000"/>
          </a:srgb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Phase 3: TestNav Configuration in PearsonAccess</a:t>
          </a:r>
        </a:p>
      </dsp:txBody>
      <dsp:txXfrm>
        <a:off x="2103773" y="2044588"/>
        <a:ext cx="3793453" cy="635223"/>
      </dsp:txXfrm>
    </dsp:sp>
    <dsp:sp modelId="{8B6FACA1-2C62-40A4-B682-02607BCAFD12}">
      <dsp:nvSpPr>
        <dsp:cNvPr id="0" name=""/>
        <dsp:cNvSpPr/>
      </dsp:nvSpPr>
      <dsp:spPr>
        <a:xfrm rot="5400000">
          <a:off x="3873984" y="2716443"/>
          <a:ext cx="253031" cy="303637"/>
        </a:xfrm>
        <a:prstGeom prst="rightArrow">
          <a:avLst>
            <a:gd name="adj1" fmla="val 60000"/>
            <a:gd name="adj2" fmla="val 50000"/>
          </a:avLst>
        </a:prstGeom>
        <a:solidFill>
          <a:srgbClr val="0091B2">
            <a:alpha val="7000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rot="-5400000">
        <a:off x="3909409" y="2741746"/>
        <a:ext cx="182183" cy="177122"/>
      </dsp:txXfrm>
    </dsp:sp>
    <dsp:sp modelId="{7906CA61-7FC3-4BDF-8332-F5BADF64A7A1}">
      <dsp:nvSpPr>
        <dsp:cNvPr id="0" name=""/>
        <dsp:cNvSpPr/>
      </dsp:nvSpPr>
      <dsp:spPr>
        <a:xfrm>
          <a:off x="2084010" y="3036949"/>
          <a:ext cx="3832979" cy="674749"/>
        </a:xfrm>
        <a:prstGeom prst="roundRect">
          <a:avLst>
            <a:gd name="adj" fmla="val 10000"/>
          </a:avLst>
        </a:prstGeom>
        <a:solidFill>
          <a:srgbClr val="0091B2">
            <a:alpha val="60000"/>
          </a:srgb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Phase 4: Infrastructure Trial</a:t>
          </a:r>
        </a:p>
      </dsp:txBody>
      <dsp:txXfrm>
        <a:off x="2103773" y="3056712"/>
        <a:ext cx="3793453" cy="635223"/>
      </dsp:txXfrm>
    </dsp:sp>
    <dsp:sp modelId="{924AA056-D477-4554-92EE-8EADE1735A95}">
      <dsp:nvSpPr>
        <dsp:cNvPr id="0" name=""/>
        <dsp:cNvSpPr/>
      </dsp:nvSpPr>
      <dsp:spPr>
        <a:xfrm rot="5400000">
          <a:off x="3873984" y="3728567"/>
          <a:ext cx="253031" cy="303637"/>
        </a:xfrm>
        <a:prstGeom prst="rightArrow">
          <a:avLst>
            <a:gd name="adj1" fmla="val 60000"/>
            <a:gd name="adj2" fmla="val 50000"/>
          </a:avLst>
        </a:prstGeom>
        <a:solidFill>
          <a:srgbClr val="0091B2">
            <a:alpha val="5000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rot="-5400000">
        <a:off x="3909409" y="3753870"/>
        <a:ext cx="182183" cy="177122"/>
      </dsp:txXfrm>
    </dsp:sp>
    <dsp:sp modelId="{6183E8B2-1DC8-4814-8FAD-A364AD98CD02}">
      <dsp:nvSpPr>
        <dsp:cNvPr id="0" name=""/>
        <dsp:cNvSpPr/>
      </dsp:nvSpPr>
      <dsp:spPr>
        <a:xfrm>
          <a:off x="2084010" y="4049073"/>
          <a:ext cx="3832979" cy="674749"/>
        </a:xfrm>
        <a:prstGeom prst="roundRect">
          <a:avLst>
            <a:gd name="adj" fmla="val 10000"/>
          </a:avLst>
        </a:prstGeom>
        <a:solidFill>
          <a:srgbClr val="0091B2">
            <a:alpha val="50000"/>
          </a:srgb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Phase 5: Pre-administration Checklist</a:t>
          </a:r>
        </a:p>
      </dsp:txBody>
      <dsp:txXfrm>
        <a:off x="2103773" y="4068836"/>
        <a:ext cx="3793453" cy="635223"/>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E7473D-5D9E-495F-90D6-A0EF2AED8CF5}" type="datetimeFigureOut">
              <a:rPr lang="en-US" smtClean="0"/>
              <a:t>1/16/2014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4EAC8B-F20A-4E98-9222-2EAD70B8BE0A}" type="slidenum">
              <a:rPr lang="en-US" smtClean="0"/>
              <a:t>‹#›</a:t>
            </a:fld>
            <a:endParaRPr lang="en-US"/>
          </a:p>
        </p:txBody>
      </p:sp>
    </p:spTree>
    <p:extLst>
      <p:ext uri="{BB962C8B-B14F-4D97-AF65-F5344CB8AC3E}">
        <p14:creationId xmlns:p14="http://schemas.microsoft.com/office/powerpoint/2010/main" val="3409144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eaLnBrk="1" hangingPunct="1"/>
            <a:endParaRPr lang="en-US" altLang="en-US" dirty="0" smtClean="0"/>
          </a:p>
        </p:txBody>
      </p:sp>
      <p:sp>
        <p:nvSpPr>
          <p:cNvPr id="4" name="Slide Number Placeholder 3"/>
          <p:cNvSpPr>
            <a:spLocks noGrp="1"/>
          </p:cNvSpPr>
          <p:nvPr>
            <p:ph type="sldNum" sz="quarter" idx="10"/>
          </p:nvPr>
        </p:nvSpPr>
        <p:spPr/>
        <p:txBody>
          <a:bodyPr/>
          <a:lstStyle/>
          <a:p>
            <a:fld id="{3B4EAC8B-F20A-4E98-9222-2EAD70B8BE0A}" type="slidenum">
              <a:rPr lang="en-US" smtClean="0"/>
              <a:t>12</a:t>
            </a:fld>
            <a:endParaRPr lang="en-US"/>
          </a:p>
        </p:txBody>
      </p:sp>
    </p:spTree>
    <p:extLst>
      <p:ext uri="{BB962C8B-B14F-4D97-AF65-F5344CB8AC3E}">
        <p14:creationId xmlns:p14="http://schemas.microsoft.com/office/powerpoint/2010/main" val="1185240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Student data refers to student demographic data and other testing-specific information about individual students. Student data must be uploaded or entered by each</a:t>
            </a:r>
            <a:r>
              <a:rPr lang="en-US" baseline="0" dirty="0" smtClean="0"/>
              <a:t> district or state </a:t>
            </a:r>
            <a:r>
              <a:rPr lang="en-US" dirty="0" smtClean="0"/>
              <a:t>before students can be registered for a test or receive Student ID</a:t>
            </a:r>
            <a:r>
              <a:rPr lang="en-US" baseline="0" dirty="0" smtClean="0"/>
              <a:t> Labels</a:t>
            </a:r>
            <a:r>
              <a:rPr lang="en-US" dirty="0" smtClean="0"/>
              <a:t>. Student</a:t>
            </a:r>
            <a:r>
              <a:rPr lang="en-US" baseline="0" dirty="0" smtClean="0"/>
              <a:t> ID Labels </a:t>
            </a:r>
            <a:r>
              <a:rPr lang="en-US" dirty="0" smtClean="0"/>
              <a:t>are provided when available and data are submitted before the paper registration deadline for the test administration.</a:t>
            </a:r>
          </a:p>
          <a:p>
            <a:pPr eaLnBrk="1" hangingPunct="1"/>
            <a:endParaRPr lang="en-US" dirty="0" smtClean="0"/>
          </a:p>
          <a:p>
            <a:pPr eaLnBrk="1" hangingPunct="1"/>
            <a:r>
              <a:rPr lang="en-US" dirty="0" smtClean="0"/>
              <a:t>From the </a:t>
            </a:r>
            <a:r>
              <a:rPr lang="en-US" i="1" dirty="0" smtClean="0"/>
              <a:t>Student Data </a:t>
            </a:r>
            <a:r>
              <a:rPr lang="en-US" dirty="0" smtClean="0"/>
              <a:t>page, you will be able to</a:t>
            </a:r>
            <a:r>
              <a:rPr lang="en-US" baseline="0" dirty="0" smtClean="0"/>
              <a:t> select from the following options:</a:t>
            </a:r>
            <a:endParaRPr lang="en-US" dirty="0" smtClean="0"/>
          </a:p>
          <a:p>
            <a:pPr eaLnBrk="1" hangingPunct="1"/>
            <a:endParaRPr lang="en-US" dirty="0" smtClean="0"/>
          </a:p>
          <a:p>
            <a:pPr eaLnBrk="1" hangingPunct="1"/>
            <a:r>
              <a:rPr lang="en-US" b="1" dirty="0" smtClean="0"/>
              <a:t>Send Student Data</a:t>
            </a:r>
            <a:r>
              <a:rPr lang="en-US" dirty="0" smtClean="0"/>
              <a:t>:</a:t>
            </a:r>
          </a:p>
          <a:p>
            <a:pPr eaLnBrk="1" hangingPunct="1">
              <a:buFontTx/>
              <a:buChar char="•"/>
            </a:pPr>
            <a:r>
              <a:rPr lang="en-US" dirty="0" smtClean="0"/>
              <a:t> Send student files through </a:t>
            </a:r>
            <a:r>
              <a:rPr lang="en-US" dirty="0" err="1" smtClean="0"/>
              <a:t>PearsonAccess</a:t>
            </a:r>
            <a:endParaRPr lang="en-US" dirty="0" smtClean="0"/>
          </a:p>
          <a:p>
            <a:pPr eaLnBrk="1" hangingPunct="1">
              <a:buFontTx/>
              <a:buChar char="•"/>
            </a:pPr>
            <a:r>
              <a:rPr lang="en-US" dirty="0" smtClean="0"/>
              <a:t> Check for problems with sent files</a:t>
            </a:r>
          </a:p>
          <a:p>
            <a:pPr eaLnBrk="1" hangingPunct="1"/>
            <a:endParaRPr lang="en-US" dirty="0" smtClean="0"/>
          </a:p>
          <a:p>
            <a:pPr eaLnBrk="1" hangingPunct="1"/>
            <a:r>
              <a:rPr lang="en-US" b="1" dirty="0" smtClean="0"/>
              <a:t>Student Data Information</a:t>
            </a:r>
            <a:r>
              <a:rPr lang="en-US" dirty="0" smtClean="0"/>
              <a:t>:</a:t>
            </a:r>
          </a:p>
          <a:p>
            <a:pPr eaLnBrk="1" hangingPunct="1">
              <a:buFontTx/>
              <a:buChar char="•"/>
            </a:pPr>
            <a:r>
              <a:rPr lang="en-US" dirty="0" smtClean="0"/>
              <a:t> Filter and sort students</a:t>
            </a:r>
          </a:p>
          <a:p>
            <a:pPr eaLnBrk="1" hangingPunct="1">
              <a:buFontTx/>
              <a:buChar char="•"/>
            </a:pPr>
            <a:r>
              <a:rPr lang="en-US" dirty="0" smtClean="0"/>
              <a:t> View total student counts</a:t>
            </a:r>
          </a:p>
          <a:p>
            <a:pPr eaLnBrk="1" hangingPunct="1">
              <a:buFontTx/>
              <a:buChar char="•"/>
            </a:pPr>
            <a:r>
              <a:rPr lang="en-US" dirty="0" smtClean="0"/>
              <a:t> Change student data</a:t>
            </a:r>
          </a:p>
          <a:p>
            <a:pPr eaLnBrk="1" hangingPunct="1"/>
            <a:endParaRPr lang="en-US" dirty="0" smtClean="0"/>
          </a:p>
        </p:txBody>
      </p:sp>
      <p:sp>
        <p:nvSpPr>
          <p:cNvPr id="7680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1C20B84F-BD07-4232-9E54-0B899C7CCDA9}" type="slidenum">
              <a:rPr lang="en-US" smtClean="0">
                <a:latin typeface="Trebuchet MS" pitchFamily="34" charset="0"/>
              </a:rPr>
              <a:pPr/>
              <a:t>35</a:t>
            </a:fld>
            <a:endParaRPr lang="en-US" smtClean="0">
              <a:latin typeface="Trebuchet MS"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86540F0B-13C2-458E-934B-984FAA57DC48}" type="slidenum">
              <a:rPr lang="en-US" smtClean="0">
                <a:solidFill>
                  <a:prstClr val="black"/>
                </a:solidFill>
                <a:latin typeface="Trebuchet MS" pitchFamily="34" charset="0"/>
              </a:rPr>
              <a:pPr/>
              <a:t>36</a:t>
            </a:fld>
            <a:endParaRPr lang="en-US" smtClean="0">
              <a:solidFill>
                <a:prstClr val="black"/>
              </a:solidFill>
              <a:latin typeface="Trebuchet MS" pitchFamily="34" charset="0"/>
            </a:endParaRPr>
          </a:p>
        </p:txBody>
      </p:sp>
      <p:sp>
        <p:nvSpPr>
          <p:cNvPr id="90116" name="Rectangle 2"/>
          <p:cNvSpPr>
            <a:spLocks noGrp="1" noRot="1" noChangeAspect="1" noChangeArrowheads="1" noTextEdit="1"/>
          </p:cNvSpPr>
          <p:nvPr>
            <p:ph type="sldImg"/>
          </p:nvPr>
        </p:nvSpPr>
        <p:spPr>
          <a:ln/>
        </p:spPr>
      </p:sp>
      <p:sp>
        <p:nvSpPr>
          <p:cNvPr id="90117" name="Rectangle 5"/>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anose="020B0604020202020204" pitchFamily="34" charset="0"/>
                <a:cs typeface="Arial" panose="020B0604020202020204" pitchFamily="34" charset="0"/>
              </a:rPr>
              <a:t>Test Setup activities help you to prepare for both paper and online testing. </a:t>
            </a:r>
          </a:p>
          <a:p>
            <a:pPr eaLnBrk="1" hangingPunct="1"/>
            <a:endParaRPr lang="en-US" dirty="0">
              <a:latin typeface="Arial" panose="020B0604020202020204" pitchFamily="34" charset="0"/>
              <a:cs typeface="Arial" panose="020B0604020202020204" pitchFamily="34" charset="0"/>
            </a:endParaRPr>
          </a:p>
          <a:p>
            <a:pPr eaLnBrk="1" hangingPunct="1"/>
            <a:r>
              <a:rPr lang="en-US" dirty="0">
                <a:latin typeface="Arial" panose="020B0604020202020204" pitchFamily="34" charset="0"/>
                <a:cs typeface="Arial" panose="020B0604020202020204" pitchFamily="34" charset="0"/>
              </a:rPr>
              <a:t>The primary test setup activities for PARCC are ordering additional materials and tracking orders, and configuring TestNav. Participation Counts and Administration Details will not be used in Spring 2014.</a:t>
            </a:r>
          </a:p>
          <a:p>
            <a:pPr eaLnBrk="1" hangingPunct="1"/>
            <a:endParaRPr lang="en-US" dirty="0">
              <a:latin typeface="Arial" panose="020B0604020202020204" pitchFamily="34" charset="0"/>
              <a:cs typeface="Arial" panose="020B0604020202020204" pitchFamily="34" charset="0"/>
            </a:endParaRPr>
          </a:p>
          <a:p>
            <a:pPr eaLnBrk="1" hangingPunct="1"/>
            <a:r>
              <a:rPr lang="en-US" i="1" dirty="0">
                <a:latin typeface="Arial" panose="020B0604020202020204" pitchFamily="34" charset="0"/>
                <a:cs typeface="Arial" panose="020B0604020202020204" pitchFamily="34" charset="0"/>
              </a:rPr>
              <a:t>Order Additional Materials and Tracking </a:t>
            </a:r>
            <a:r>
              <a:rPr lang="en-US" dirty="0">
                <a:latin typeface="Arial" panose="020B0604020202020204" pitchFamily="34" charset="0"/>
                <a:cs typeface="Arial" panose="020B0604020202020204" pitchFamily="34" charset="0"/>
              </a:rPr>
              <a:t>is used for ordering additional materials after the initial shipment, as well as tracking shipments from Pearson.</a:t>
            </a:r>
          </a:p>
          <a:p>
            <a:pPr eaLnBrk="1" hangingPunct="1"/>
            <a:endParaRPr lang="en-US" dirty="0">
              <a:latin typeface="Arial" panose="020B0604020202020204" pitchFamily="34" charset="0"/>
              <a:cs typeface="Arial" panose="020B0604020202020204" pitchFamily="34" charset="0"/>
            </a:endParaRPr>
          </a:p>
          <a:p>
            <a:pPr eaLnBrk="1" hangingPunct="1"/>
            <a:r>
              <a:rPr lang="en-US" i="1" dirty="0">
                <a:latin typeface="Arial" panose="020B0604020202020204" pitchFamily="34" charset="0"/>
                <a:cs typeface="Arial" panose="020B0604020202020204" pitchFamily="34" charset="0"/>
              </a:rPr>
              <a:t>Configure TestNav </a:t>
            </a:r>
            <a:r>
              <a:rPr lang="en-US" dirty="0">
                <a:latin typeface="Arial" panose="020B0604020202020204" pitchFamily="34" charset="0"/>
                <a:cs typeface="Arial" panose="020B0604020202020204" pitchFamily="34" charset="0"/>
              </a:rPr>
              <a:t>manages district and/or school TestNav and proctor caching settings.</a:t>
            </a:r>
          </a:p>
          <a:p>
            <a:pPr eaLnBrk="1" hangingPunct="1"/>
            <a:endParaRPr lang="en-US" dirty="0">
              <a:latin typeface="Arial" panose="020B0604020202020204" pitchFamily="34" charset="0"/>
              <a:cs typeface="Arial" panose="020B0604020202020204" pitchFamily="34" charset="0"/>
            </a:endParaRPr>
          </a:p>
          <a:p>
            <a:pPr eaLnBrk="1" hangingPunct="1"/>
            <a:r>
              <a:rPr lang="en-US" b="1" dirty="0">
                <a:latin typeface="Arial" panose="020B0604020202020204" pitchFamily="34" charset="0"/>
                <a:cs typeface="Arial" panose="020B0604020202020204" pitchFamily="34" charset="0"/>
              </a:rPr>
              <a:t>NOTE</a:t>
            </a:r>
            <a:r>
              <a:rPr lang="en-US" dirty="0">
                <a:latin typeface="Arial" panose="020B0604020202020204" pitchFamily="34" charset="0"/>
                <a:cs typeface="Arial" panose="020B0604020202020204" pitchFamily="34" charset="0"/>
              </a:rPr>
              <a:t>: It is important to select the appropriate administration; click the </a:t>
            </a:r>
            <a:r>
              <a:rPr lang="en-US" b="1" dirty="0">
                <a:latin typeface="Arial" panose="020B0604020202020204" pitchFamily="34" charset="0"/>
                <a:cs typeface="Arial" panose="020B0604020202020204" pitchFamily="34" charset="0"/>
              </a:rPr>
              <a:t>Change </a:t>
            </a:r>
            <a:r>
              <a:rPr lang="en-US" dirty="0">
                <a:latin typeface="Arial" panose="020B0604020202020204" pitchFamily="34" charset="0"/>
                <a:cs typeface="Arial" panose="020B0604020202020204" pitchFamily="34" charset="0"/>
              </a:rPr>
              <a:t> link to change administrations as needed.</a:t>
            </a:r>
            <a:endParaRPr lang="en-US" b="1" dirty="0">
              <a:latin typeface="Arial" panose="020B0604020202020204" pitchFamily="34" charset="0"/>
              <a:cs typeface="Arial" panose="020B0604020202020204" pitchFamily="34" charset="0"/>
            </a:endParaRPr>
          </a:p>
          <a:p>
            <a:pPr eaLnBrk="1" hangingPunct="1"/>
            <a:endParaRPr lang="en-US" b="1" dirty="0">
              <a:latin typeface="Arial" panose="020B0604020202020204" pitchFamily="34" charset="0"/>
              <a:cs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BF46E857-CCA0-4A8E-80C5-60C93C74B383}" type="slidenum">
              <a:rPr lang="en-US" smtClean="0">
                <a:solidFill>
                  <a:prstClr val="black"/>
                </a:solidFill>
                <a:latin typeface="Trebuchet MS" pitchFamily="34" charset="0"/>
              </a:rPr>
              <a:pPr/>
              <a:t>37</a:t>
            </a:fld>
            <a:endParaRPr lang="en-US" smtClean="0">
              <a:solidFill>
                <a:prstClr val="black"/>
              </a:solidFill>
              <a:latin typeface="Trebuchet MS" pitchFamily="34" charset="0"/>
            </a:endParaRPr>
          </a:p>
        </p:txBody>
      </p:sp>
      <p:sp>
        <p:nvSpPr>
          <p:cNvPr id="98308" name="Rectangle 2"/>
          <p:cNvSpPr>
            <a:spLocks noGrp="1" noRot="1" noChangeAspect="1" noChangeArrowheads="1" noTextEdit="1"/>
          </p:cNvSpPr>
          <p:nvPr>
            <p:ph type="sldImg"/>
          </p:nvPr>
        </p:nvSpPr>
        <p:spPr>
          <a:ln/>
        </p:spPr>
      </p:sp>
      <p:sp>
        <p:nvSpPr>
          <p:cNvPr id="98309" name="Rectangle 5"/>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panose="020B0604020202020204" pitchFamily="34" charset="0"/>
                <a:cs typeface="Arial" panose="020B0604020202020204" pitchFamily="34" charset="0"/>
              </a:rPr>
              <a:t>The primary test management activities are registering students and managing test sessions. Resolve Student Test Alerts will not be used in Spring 2014. </a:t>
            </a:r>
          </a:p>
          <a:p>
            <a:pPr eaLnBrk="1" hangingPunct="1"/>
            <a:endParaRPr lang="en-US" dirty="0">
              <a:latin typeface="Arial" panose="020B0604020202020204" pitchFamily="34" charset="0"/>
              <a:cs typeface="Arial" panose="020B0604020202020204" pitchFamily="34" charset="0"/>
            </a:endParaRPr>
          </a:p>
          <a:p>
            <a:pPr eaLnBrk="1" hangingPunct="1"/>
            <a:r>
              <a:rPr lang="en-US" i="1" dirty="0">
                <a:latin typeface="Arial" panose="020B0604020202020204" pitchFamily="34" charset="0"/>
                <a:cs typeface="Arial" panose="020B0604020202020204" pitchFamily="34" charset="0"/>
              </a:rPr>
              <a:t>Register Students </a:t>
            </a:r>
            <a:r>
              <a:rPr lang="en-US" dirty="0">
                <a:latin typeface="Arial" panose="020B0604020202020204" pitchFamily="34" charset="0"/>
                <a:cs typeface="Arial" panose="020B0604020202020204" pitchFamily="34" charset="0"/>
              </a:rPr>
              <a:t>allows you to manually assign students to paper &amp; online tests, update student demographic data before testing, and view student counts by administration.</a:t>
            </a:r>
          </a:p>
          <a:p>
            <a:pPr eaLnBrk="1" hangingPunct="1"/>
            <a:endParaRPr lang="en-US" dirty="0">
              <a:latin typeface="Arial" panose="020B0604020202020204" pitchFamily="34" charset="0"/>
              <a:cs typeface="Arial" panose="020B0604020202020204" pitchFamily="34" charset="0"/>
            </a:endParaRPr>
          </a:p>
          <a:p>
            <a:pPr defTabSz="895838" eaLnBrk="0" fontAlgn="base" hangingPunct="0">
              <a:spcBef>
                <a:spcPct val="30000"/>
              </a:spcBef>
              <a:spcAft>
                <a:spcPct val="0"/>
              </a:spcAft>
              <a:defRPr/>
            </a:pPr>
            <a:r>
              <a:rPr lang="en-US" i="1" dirty="0">
                <a:latin typeface="Arial" panose="020B0604020202020204" pitchFamily="34" charset="0"/>
                <a:cs typeface="Arial" panose="020B0604020202020204" pitchFamily="34" charset="0"/>
              </a:rPr>
              <a:t>Managing Test Sessions </a:t>
            </a:r>
            <a:r>
              <a:rPr lang="en-US" dirty="0">
                <a:latin typeface="Arial" panose="020B0604020202020204" pitchFamily="34" charset="0"/>
                <a:cs typeface="Arial" panose="020B0604020202020204" pitchFamily="34" charset="0"/>
              </a:rPr>
              <a:t>is one of the main activities for computer-based testing. We will cover how to create, view, start, monitor, and stop online test sessions. We will also give an overview of proctor caching and instructions on how to print authorizations.</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defTabSz="895838" eaLnBrk="0" fontAlgn="base" hangingPunct="0">
              <a:spcBef>
                <a:spcPct val="30000"/>
              </a:spcBef>
              <a:spcAft>
                <a:spcPct val="0"/>
              </a:spcAft>
              <a:defRPr/>
            </a:pPr>
            <a:r>
              <a:rPr lang="en-US" dirty="0">
                <a:latin typeface="Arial" panose="020B0604020202020204" pitchFamily="34" charset="0"/>
                <a:cs typeface="Arial" panose="020B0604020202020204" pitchFamily="34" charset="0"/>
              </a:rPr>
              <a:t>Remember, it is important to select the appropriate administration; click the </a:t>
            </a:r>
            <a:r>
              <a:rPr lang="en-US" i="1" dirty="0">
                <a:latin typeface="Arial" panose="020B0604020202020204" pitchFamily="34" charset="0"/>
                <a:cs typeface="Arial" panose="020B0604020202020204" pitchFamily="34" charset="0"/>
              </a:rPr>
              <a:t>Change</a:t>
            </a:r>
            <a:r>
              <a:rPr lang="en-US" b="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 link to change administrations as needed.</a:t>
            </a:r>
            <a:endParaRPr lang="en-US" b="1"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eaLnBrk="1" hangingPunct="1"/>
            <a:r>
              <a:rPr lang="en-US" b="1" dirty="0">
                <a:latin typeface="Arial" panose="020B0604020202020204" pitchFamily="34" charset="0"/>
                <a:cs typeface="Arial" panose="020B0604020202020204" pitchFamily="34" charset="0"/>
              </a:rPr>
              <a:t>NOTE</a:t>
            </a:r>
            <a:r>
              <a:rPr lang="en-US" dirty="0">
                <a:latin typeface="Arial" panose="020B0604020202020204" pitchFamily="34" charset="0"/>
                <a:cs typeface="Arial" panose="020B0604020202020204" pitchFamily="34" charset="0"/>
              </a:rPr>
              <a:t>: A student cannot be placed into an online testing session without being registered and assigned to an online test.</a:t>
            </a:r>
          </a:p>
          <a:p>
            <a:pPr eaLnBrk="1" hangingPunct="1"/>
            <a:endParaRPr lang="en-US" dirty="0">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eaLnBrk="1" hangingPunct="1"/>
            <a:r>
              <a:rPr lang="en-US" altLang="en-US" dirty="0" smtClean="0"/>
              <a:t>This diagram illustrates the network</a:t>
            </a:r>
            <a:r>
              <a:rPr lang="en-US" altLang="en-US" baseline="0" dirty="0" smtClean="0"/>
              <a:t> traffic differences between using and not using proctor caching. </a:t>
            </a:r>
            <a:r>
              <a:rPr lang="en-US" altLang="en-US" dirty="0" smtClean="0"/>
              <a:t>Without proctor caching, multiple redundant copies of the same test are downloaded over the district’s ISP connection while students are waiting for the test to load.  This heavy use of bandwidth not only affects how quickly tests load for students, but also the available bandwidth for all other internet related district activities</a:t>
            </a:r>
            <a:r>
              <a:rPr lang="en-US" altLang="en-US" dirty="0" smtClean="0">
                <a:solidFill>
                  <a:schemeClr val="hlink"/>
                </a:solidFill>
              </a:rPr>
              <a:t>.</a:t>
            </a:r>
          </a:p>
          <a:p>
            <a:pPr algn="l" eaLnBrk="1" hangingPunct="1"/>
            <a:endParaRPr lang="en-US" altLang="en-US" dirty="0" smtClean="0">
              <a:solidFill>
                <a:schemeClr val="hlink"/>
              </a:solidFill>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With proctor caching, districts will pre-cache one copy of each test and tests will be served to the students from the proctor caching machine. This minimizes redundant requests for test content over the district ISP connection, loads tests faster for students, and minimizes the effect of computer based testing on district bandwidth utilization.</a:t>
            </a:r>
          </a:p>
          <a:p>
            <a:pPr algn="l" eaLnBrk="1" hangingPunct="1"/>
            <a:endParaRPr lang="en-US" altLang="en-US" dirty="0" smtClean="0">
              <a:solidFill>
                <a:schemeClr val="hlink"/>
              </a:solidFill>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Districts have the flexibility to decide where to implement proctor caching in the network environment.  Based on local network considerations, districts can implement proctor caching machines at the district, school or classroom level.</a:t>
            </a:r>
          </a:p>
        </p:txBody>
      </p:sp>
      <p:sp>
        <p:nvSpPr>
          <p:cNvPr id="4" name="Slide Number Placeholder 3"/>
          <p:cNvSpPr>
            <a:spLocks noGrp="1"/>
          </p:cNvSpPr>
          <p:nvPr>
            <p:ph type="sldNum" sz="quarter" idx="10"/>
          </p:nvPr>
        </p:nvSpPr>
        <p:spPr/>
        <p:txBody>
          <a:bodyPr/>
          <a:lstStyle/>
          <a:p>
            <a:fld id="{3B4EAC8B-F20A-4E98-9222-2EAD70B8BE0A}" type="slidenum">
              <a:rPr lang="en-US" smtClean="0"/>
              <a:t>14</a:t>
            </a:fld>
            <a:endParaRPr lang="en-US"/>
          </a:p>
        </p:txBody>
      </p:sp>
    </p:spTree>
    <p:extLst>
      <p:ext uri="{BB962C8B-B14F-4D97-AF65-F5344CB8AC3E}">
        <p14:creationId xmlns:p14="http://schemas.microsoft.com/office/powerpoint/2010/main" val="1185240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p:spPr>
        <p:txBody>
          <a:bodyPr/>
          <a:lstStyle/>
          <a:p>
            <a:pPr eaLnBrk="1" hangingPunct="1">
              <a:spcBef>
                <a:spcPct val="0"/>
              </a:spcBef>
            </a:pPr>
            <a:r>
              <a:rPr lang="en-US" dirty="0" smtClean="0">
                <a:solidFill>
                  <a:schemeClr val="tx1"/>
                </a:solidFill>
                <a:latin typeface="Arial" pitchFamily="34" charset="0"/>
                <a:cs typeface="Arial" pitchFamily="34" charset="0"/>
              </a:rPr>
              <a:t>There</a:t>
            </a:r>
            <a:r>
              <a:rPr lang="en-US" baseline="0" dirty="0" smtClean="0">
                <a:solidFill>
                  <a:schemeClr val="tx1"/>
                </a:solidFill>
                <a:latin typeface="Arial" pitchFamily="34" charset="0"/>
                <a:cs typeface="Arial" pitchFamily="34" charset="0"/>
              </a:rPr>
              <a:t> are 5 phases to prepare technology staff for setting up a computer-based assessment. Thus far, we have discussed the first three phases to prepare your environment. Next, we will discuss the school test coordinator activities using the PARCC Training Center to prepare for an Infrastructure Trial.</a:t>
            </a:r>
          </a:p>
          <a:p>
            <a:pPr eaLnBrk="1" hangingPunct="1">
              <a:spcBef>
                <a:spcPct val="0"/>
              </a:spcBef>
            </a:pPr>
            <a:endParaRPr lang="en-US" baseline="0" dirty="0" smtClean="0">
              <a:solidFill>
                <a:schemeClr val="tx1"/>
              </a:solidFill>
              <a:latin typeface="Arial" pitchFamily="34" charset="0"/>
              <a:cs typeface="Arial" pitchFamily="34" charset="0"/>
            </a:endParaRPr>
          </a:p>
          <a:p>
            <a:pPr defTabSz="895838" fontAlgn="base">
              <a:spcBef>
                <a:spcPct val="0"/>
              </a:spcBef>
              <a:spcAft>
                <a:spcPct val="0"/>
              </a:spcAft>
              <a:defRPr/>
            </a:pPr>
            <a:r>
              <a:rPr lang="en-US" baseline="0" dirty="0" smtClean="0">
                <a:solidFill>
                  <a:schemeClr val="tx1"/>
                </a:solidFill>
                <a:latin typeface="Arial" pitchFamily="34" charset="0"/>
                <a:cs typeface="Arial" pitchFamily="34" charset="0"/>
              </a:rPr>
              <a:t>During phase 5, pre-administration checklist, the technology staff will need to review phases 1-3 in the operational PARCC PearsonAccess environment to prepare for the operational PARCC Field Test. Technology staff will need to set up the TestNav configuration in the PARCC PearsonAccess operational site using the information tested in the Training Center during the Infrastructure Trial.</a:t>
            </a:r>
            <a:endParaRPr lang="en-US" dirty="0" smtClean="0">
              <a:solidFill>
                <a:schemeClr val="tx1"/>
              </a:solidFill>
              <a:latin typeface="Arial" pitchFamily="34" charset="0"/>
              <a:cs typeface="Arial" pitchFamily="34" charset="0"/>
            </a:endParaRPr>
          </a:p>
          <a:p>
            <a:pPr eaLnBrk="1" hangingPunct="1">
              <a:spcBef>
                <a:spcPct val="0"/>
              </a:spcBef>
            </a:pPr>
            <a:endParaRPr lang="en-US" dirty="0" smtClean="0">
              <a:solidFill>
                <a:schemeClr val="tx1"/>
              </a:solidFill>
              <a:latin typeface="Arial" pitchFamily="34" charset="0"/>
              <a:cs typeface="Arial" pitchFamily="34" charset="0"/>
            </a:endParaRPr>
          </a:p>
        </p:txBody>
      </p:sp>
      <p:sp>
        <p:nvSpPr>
          <p:cNvPr id="17415" name="Slide Number Placeholder 6"/>
          <p:cNvSpPr>
            <a:spLocks noGrp="1"/>
          </p:cNvSpPr>
          <p:nvPr>
            <p:ph type="sldNum" sz="quarter" idx="5"/>
          </p:nvPr>
        </p:nvSpPr>
        <p:spPr>
          <a:noFill/>
        </p:spPr>
        <p:txBody>
          <a:bodyPr/>
          <a:lstStyle/>
          <a:p>
            <a:fld id="{501EA908-284A-456D-99BC-2A84D5E27613}" type="slidenum">
              <a:rPr lang="en-US"/>
              <a:pPr/>
              <a:t>21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274EA545-9CE1-44B0-AD7F-817003ADABBC}" type="slidenum">
              <a:rPr lang="en-US" smtClean="0">
                <a:latin typeface="Trebuchet MS" pitchFamily="34" charset="0"/>
              </a:rPr>
              <a:pPr/>
              <a:t>29</a:t>
            </a:fld>
            <a:endParaRPr lang="en-US" smtClean="0">
              <a:latin typeface="Trebuchet MS" pitchFamily="34" charset="0"/>
            </a:endParaRPr>
          </a:p>
        </p:txBody>
      </p:sp>
      <p:sp>
        <p:nvSpPr>
          <p:cNvPr id="61444" name="Rectangle 2"/>
          <p:cNvSpPr>
            <a:spLocks noGrp="1" noRot="1" noChangeAspect="1" noChangeArrowheads="1" noTextEdit="1"/>
          </p:cNvSpPr>
          <p:nvPr>
            <p:ph type="sldImg"/>
          </p:nvPr>
        </p:nvSpPr>
        <p:spPr>
          <a:ln/>
        </p:spPr>
      </p:sp>
      <p:sp>
        <p:nvSpPr>
          <p:cNvPr id="61445" name="Rectangle 5"/>
          <p:cNvSpPr>
            <a:spLocks noGrp="1" noChangeArrowheads="1"/>
          </p:cNvSpPr>
          <p:nvPr>
            <p:ph type="body" idx="1"/>
          </p:nvPr>
        </p:nvSpPr>
        <p:spPr>
          <a:xfrm>
            <a:off x="750288" y="4343401"/>
            <a:ext cx="5357425" cy="41955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95838" fontAlgn="base">
              <a:spcBef>
                <a:spcPct val="30000"/>
              </a:spcBef>
              <a:spcAft>
                <a:spcPct val="0"/>
              </a:spcAft>
              <a:defRPr/>
            </a:pPr>
            <a:r>
              <a:rPr lang="en-US" dirty="0"/>
              <a:t>PearsonAccess is the single, consolidated online tool for managing the PARCC assessments. </a:t>
            </a:r>
            <a:r>
              <a:rPr lang="en-US" dirty="0">
                <a:latin typeface="Arial" pitchFamily="34" charset="0"/>
                <a:cs typeface="Arial" pitchFamily="34" charset="0"/>
              </a:rPr>
              <a:t>The PARCC PearsonAccess website is located at (http://PARCC.Pearson.com)</a:t>
            </a:r>
          </a:p>
          <a:p>
            <a:pPr eaLnBrk="1" hangingPunct="1"/>
            <a:endParaRPr lang="en-US" dirty="0">
              <a:latin typeface="Arial" pitchFamily="34" charset="0"/>
              <a:cs typeface="Arial" pitchFamily="34" charset="0"/>
            </a:endParaRPr>
          </a:p>
          <a:p>
            <a:pPr eaLnBrk="1" hangingPunct="1"/>
            <a:r>
              <a:rPr lang="en-US" dirty="0">
                <a:latin typeface="Arial" pitchFamily="34" charset="0"/>
                <a:cs typeface="Arial" pitchFamily="34" charset="0"/>
              </a:rPr>
              <a:t>Initial LEA/District Test Coordinator user accounts will be set up by Pearson based on information provided by each PARCC state. All other accounts are set up by district staff. Each new user will receive an email notification when his or her user account is created. Also, this same process applies to the PARCC Training Center and login IDs will need to be created in the PARCC Training Center for all users that will be participating in the Infrastructure Trial or will need access to prepare for the PARCC Field Test.  To ensure users receive emails, have your IT add @pearson.com and @support.pearson.com to your district’s whitelists.</a:t>
            </a:r>
          </a:p>
          <a:p>
            <a:pPr eaLnBrk="1" hangingPunct="1"/>
            <a:endParaRPr lang="en-US" dirty="0">
              <a:latin typeface="Arial" pitchFamily="34" charset="0"/>
              <a:cs typeface="Arial" pitchFamily="34" charset="0"/>
            </a:endParaRPr>
          </a:p>
          <a:p>
            <a:pPr defTabSz="895838" fontAlgn="base">
              <a:spcBef>
                <a:spcPct val="30000"/>
              </a:spcBef>
              <a:spcAft>
                <a:spcPct val="0"/>
              </a:spcAft>
              <a:defRPr/>
            </a:pPr>
            <a:r>
              <a:rPr lang="en-US" b="1" dirty="0">
                <a:latin typeface="Arial" pitchFamily="34" charset="0"/>
                <a:cs typeface="Arial" pitchFamily="34" charset="0"/>
              </a:rPr>
              <a:t>NOTE: </a:t>
            </a:r>
            <a:r>
              <a:rPr lang="en-US" dirty="0">
                <a:latin typeface="Arial" pitchFamily="34" charset="0"/>
                <a:cs typeface="Arial" pitchFamily="34" charset="0"/>
              </a:rPr>
              <a:t>The link in your initial user account setup email can only be used once. </a:t>
            </a:r>
          </a:p>
          <a:p>
            <a:pPr eaLnBrk="1" hangingPunct="1"/>
            <a:endParaRPr lang="en-US" dirty="0">
              <a:latin typeface="Arial" pitchFamily="34" charset="0"/>
              <a:cs typeface="Arial" pitchFamily="34" charset="0"/>
            </a:endParaRPr>
          </a:p>
          <a:p>
            <a:pPr eaLnBrk="1" hangingPunct="1"/>
            <a:r>
              <a:rPr lang="en-US" dirty="0">
                <a:latin typeface="Arial" pitchFamily="34" charset="0"/>
                <a:cs typeface="Arial" pitchFamily="34" charset="0"/>
              </a:rPr>
              <a:t>Once in the PARCC website, click on </a:t>
            </a:r>
            <a:r>
              <a:rPr lang="en-US" b="1" i="1" dirty="0">
                <a:latin typeface="Arial" pitchFamily="34" charset="0"/>
                <a:cs typeface="Arial" pitchFamily="34" charset="0"/>
              </a:rPr>
              <a:t>Sign In </a:t>
            </a:r>
            <a:r>
              <a:rPr lang="en-US" dirty="0">
                <a:latin typeface="Arial" pitchFamily="34" charset="0"/>
                <a:cs typeface="Arial" pitchFamily="34" charset="0"/>
              </a:rPr>
              <a:t>in the column on the right-hand side of the page. This will take you to the </a:t>
            </a:r>
            <a:r>
              <a:rPr lang="en-US" i="1" dirty="0">
                <a:latin typeface="Arial" pitchFamily="34" charset="0"/>
                <a:cs typeface="Arial" pitchFamily="34" charset="0"/>
              </a:rPr>
              <a:t>Secure Login </a:t>
            </a:r>
            <a:r>
              <a:rPr lang="en-US" dirty="0">
                <a:latin typeface="Arial" pitchFamily="34" charset="0"/>
                <a:cs typeface="Arial" pitchFamily="34" charset="0"/>
              </a:rPr>
              <a:t>screen. From the login screen, you can also reset your password or retrieve your user ID if necessary. Additionally, if you accidentally locked your account, the </a:t>
            </a:r>
            <a:r>
              <a:rPr lang="en-US" i="1" dirty="0">
                <a:latin typeface="Arial" pitchFamily="34" charset="0"/>
                <a:cs typeface="Arial" pitchFamily="34" charset="0"/>
              </a:rPr>
              <a:t>Unlock User </a:t>
            </a:r>
            <a:r>
              <a:rPr lang="en-US" dirty="0">
                <a:latin typeface="Arial" pitchFamily="34" charset="0"/>
                <a:cs typeface="Arial" pitchFamily="34" charset="0"/>
              </a:rPr>
              <a:t>link will allow you to unlock your account.  If your account is locked by an administrator, you will need to contact your coordinator for assistance.</a:t>
            </a:r>
          </a:p>
          <a:p>
            <a:pPr eaLnBrk="1" hangingPunct="1"/>
            <a:endParaRPr lang="en-US" dirty="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Once logged in, the </a:t>
            </a:r>
            <a:r>
              <a:rPr lang="en-US" i="1" dirty="0" smtClean="0"/>
              <a:t>Home</a:t>
            </a:r>
            <a:r>
              <a:rPr lang="en-US" dirty="0" smtClean="0"/>
              <a:t> page will list the different tasks associated within each tab. The right-hand side of the screen will list the current organization. If you would like to work on a particular school, you will click on </a:t>
            </a:r>
            <a:r>
              <a:rPr lang="en-US" b="0" i="1" dirty="0" smtClean="0"/>
              <a:t>change organization </a:t>
            </a:r>
            <a:r>
              <a:rPr lang="en-US" dirty="0" smtClean="0"/>
              <a:t>and select the appropriate organization.</a:t>
            </a:r>
          </a:p>
        </p:txBody>
      </p:sp>
      <p:sp>
        <p:nvSpPr>
          <p:cNvPr id="6349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4FDE50D2-CFC3-4177-BC5E-EED31BB61303}" type="slidenum">
              <a:rPr lang="en-US" smtClean="0">
                <a:latin typeface="Trebuchet MS" pitchFamily="34" charset="0"/>
              </a:rPr>
              <a:pPr/>
              <a:t>30</a:t>
            </a:fld>
            <a:endParaRPr lang="en-US" smtClean="0">
              <a:latin typeface="Trebuchet MS"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ln/>
        </p:spPr>
        <p:txBody>
          <a:bodyPr/>
          <a:lstStyle/>
          <a:p>
            <a:pPr defTabSz="895838" eaLnBrk="0" fontAlgn="base" hangingPunct="0">
              <a:spcBef>
                <a:spcPct val="30000"/>
              </a:spcBef>
              <a:spcAft>
                <a:spcPct val="0"/>
              </a:spcAft>
              <a:defRPr/>
            </a:pPr>
            <a:r>
              <a:rPr lang="en-US" dirty="0" smtClean="0"/>
              <a:t>Each page you navigate to will have a “Help” box located on the left-hand side of the screen that you can expand or minimize. </a:t>
            </a:r>
          </a:p>
          <a:p>
            <a:pPr>
              <a:defRPr/>
            </a:pPr>
            <a:endParaRPr lang="en-US" dirty="0" smtClean="0"/>
          </a:p>
          <a:p>
            <a:pPr>
              <a:defRPr/>
            </a:pPr>
            <a:r>
              <a:rPr lang="en-US" dirty="0" smtClean="0"/>
              <a:t>Additionally,</a:t>
            </a:r>
            <a:r>
              <a:rPr lang="en-US" baseline="0" dirty="0" smtClean="0"/>
              <a:t> t</a:t>
            </a:r>
            <a:r>
              <a:rPr lang="en-US" dirty="0" smtClean="0"/>
              <a:t>here are multiple resources available that you can access through the </a:t>
            </a:r>
            <a:r>
              <a:rPr lang="en-US" b="0" i="1" dirty="0" smtClean="0"/>
              <a:t>Support</a:t>
            </a:r>
            <a:r>
              <a:rPr lang="en-US" dirty="0" smtClean="0"/>
              <a:t> link.  </a:t>
            </a:r>
          </a:p>
          <a:p>
            <a:pPr>
              <a:defRPr/>
            </a:pPr>
            <a:endParaRPr lang="en-US" dirty="0" smtClean="0"/>
          </a:p>
          <a:p>
            <a:pPr>
              <a:defRPr/>
            </a:pPr>
            <a:r>
              <a:rPr lang="en-US" dirty="0" smtClean="0">
                <a:solidFill>
                  <a:srgbClr val="404040"/>
                </a:solidFill>
                <a:effectLst>
                  <a:outerShdw blurRad="38100" dist="38100" dir="2700000" algn="tl">
                    <a:srgbClr val="C0C0C0"/>
                  </a:outerShdw>
                </a:effectLst>
              </a:rPr>
              <a:t>The </a:t>
            </a:r>
            <a:r>
              <a:rPr lang="en-US" i="1" dirty="0" smtClean="0">
                <a:solidFill>
                  <a:srgbClr val="404040"/>
                </a:solidFill>
                <a:effectLst>
                  <a:outerShdw blurRad="38100" dist="38100" dir="2700000" algn="tl">
                    <a:srgbClr val="C0C0C0"/>
                  </a:outerShdw>
                </a:effectLst>
              </a:rPr>
              <a:t>Support </a:t>
            </a:r>
            <a:r>
              <a:rPr lang="en-US" dirty="0" smtClean="0">
                <a:solidFill>
                  <a:srgbClr val="404040"/>
                </a:solidFill>
                <a:effectLst>
                  <a:outerShdw blurRad="38100" dist="38100" dir="2700000" algn="tl">
                    <a:srgbClr val="C0C0C0"/>
                  </a:outerShdw>
                </a:effectLst>
              </a:rPr>
              <a:t>page provides a range of support options, including sections for Resources and Frequently Asked Questions (FAQs), and</a:t>
            </a:r>
            <a:r>
              <a:rPr lang="en-US" baseline="0" dirty="0" smtClean="0">
                <a:solidFill>
                  <a:srgbClr val="404040"/>
                </a:solidFill>
                <a:effectLst>
                  <a:outerShdw blurRad="38100" dist="38100" dir="2700000" algn="tl">
                    <a:srgbClr val="C0C0C0"/>
                  </a:outerShdw>
                </a:effectLst>
              </a:rPr>
              <a:t> </a:t>
            </a:r>
            <a:r>
              <a:rPr lang="en-US" dirty="0" smtClean="0">
                <a:solidFill>
                  <a:srgbClr val="404040"/>
                </a:solidFill>
                <a:effectLst>
                  <a:outerShdw blurRad="38100" dist="38100" dir="2700000" algn="tl">
                    <a:srgbClr val="C0C0C0"/>
                  </a:outerShdw>
                </a:effectLst>
              </a:rPr>
              <a:t>information about how to contact PARCC Customer Support if you have a question. </a:t>
            </a:r>
            <a:r>
              <a:rPr lang="en-US" dirty="0">
                <a:latin typeface="Arial" panose="020B0604020202020204" pitchFamily="34" charset="0"/>
                <a:cs typeface="Arial" panose="020B0604020202020204" pitchFamily="34" charset="0"/>
              </a:rPr>
              <a:t>Resources are organized by category, such as Manuals and Documents, Training, and more. </a:t>
            </a:r>
          </a:p>
          <a:p>
            <a:pPr>
              <a:defRPr/>
            </a:pPr>
            <a:endParaRPr lang="en-US" dirty="0" smtClean="0"/>
          </a:p>
        </p:txBody>
      </p:sp>
      <p:sp>
        <p:nvSpPr>
          <p:cNvPr id="65541"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CD78B0FB-E7A3-43D1-9079-7D4E295E46B3}" type="slidenum">
              <a:rPr lang="en-US" smtClean="0">
                <a:latin typeface="Trebuchet MS" pitchFamily="34" charset="0"/>
              </a:rPr>
              <a:pPr/>
              <a:t>31</a:t>
            </a:fld>
            <a:endParaRPr lang="en-US" smtClean="0">
              <a:latin typeface="Trebuchet MS"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pPr eaLnBrk="1" hangingPunct="1">
              <a:buClr>
                <a:schemeClr val="tx1"/>
              </a:buClr>
              <a:buFont typeface="Wingdings" pitchFamily="2" charset="2"/>
              <a:buNone/>
              <a:defRPr/>
            </a:pPr>
            <a:r>
              <a:rPr lang="en-US" dirty="0">
                <a:solidFill>
                  <a:srgbClr val="404040"/>
                </a:solidFill>
                <a:effectLst>
                  <a:outerShdw blurRad="38100" dist="38100" dir="2700000" algn="tl">
                    <a:srgbClr val="C0C0C0"/>
                  </a:outerShdw>
                </a:effectLst>
              </a:rPr>
              <a:t>For example, the </a:t>
            </a:r>
            <a:r>
              <a:rPr lang="en-US" i="1" dirty="0">
                <a:solidFill>
                  <a:srgbClr val="404040"/>
                </a:solidFill>
                <a:effectLst>
                  <a:outerShdw blurRad="38100" dist="38100" dir="2700000" algn="tl">
                    <a:srgbClr val="C0C0C0"/>
                  </a:outerShdw>
                </a:effectLst>
              </a:rPr>
              <a:t>Training</a:t>
            </a:r>
            <a:r>
              <a:rPr lang="en-US" dirty="0">
                <a:solidFill>
                  <a:srgbClr val="404040"/>
                </a:solidFill>
                <a:effectLst>
                  <a:outerShdw blurRad="38100" dist="38100" dir="2700000" algn="tl">
                    <a:srgbClr val="C0C0C0"/>
                  </a:outerShdw>
                </a:effectLst>
              </a:rPr>
              <a:t> section of the </a:t>
            </a:r>
            <a:r>
              <a:rPr lang="en-US" i="1" dirty="0">
                <a:solidFill>
                  <a:srgbClr val="404040"/>
                </a:solidFill>
                <a:effectLst>
                  <a:outerShdw blurRad="38100" dist="38100" dir="2700000" algn="tl">
                    <a:srgbClr val="C0C0C0"/>
                  </a:outerShdw>
                </a:effectLst>
              </a:rPr>
              <a:t>Resources</a:t>
            </a:r>
            <a:r>
              <a:rPr lang="en-US" dirty="0">
                <a:solidFill>
                  <a:srgbClr val="404040"/>
                </a:solidFill>
                <a:effectLst>
                  <a:outerShdw blurRad="38100" dist="38100" dir="2700000" algn="tl">
                    <a:srgbClr val="C0C0C0"/>
                  </a:outerShdw>
                </a:effectLst>
              </a:rPr>
              <a:t> page contains various training resources such as tutorials, manuals, and helpful documents.</a:t>
            </a:r>
          </a:p>
          <a:p>
            <a:pPr>
              <a:defRPr/>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panose="020B0604020202020204" pitchFamily="34" charset="0"/>
                <a:cs typeface="Arial" panose="020B0604020202020204" pitchFamily="34" charset="0"/>
              </a:rPr>
              <a:t>Now let’s review the functionality within </a:t>
            </a:r>
            <a:r>
              <a:rPr lang="en-US" dirty="0" err="1">
                <a:latin typeface="Arial" panose="020B0604020202020204" pitchFamily="34" charset="0"/>
                <a:cs typeface="Arial" panose="020B0604020202020204" pitchFamily="34" charset="0"/>
              </a:rPr>
              <a:t>PearsonAccess</a:t>
            </a:r>
            <a:r>
              <a:rPr lang="en-US" dirty="0">
                <a:latin typeface="Arial" panose="020B0604020202020204" pitchFamily="34" charset="0"/>
                <a:cs typeface="Arial" panose="020B0604020202020204" pitchFamily="34" charset="0"/>
              </a:rPr>
              <a:t>. This chart will help you navigate through the system. The column on the left hand side describes the different tasks and points to the related tab where you will perform these functions.    </a:t>
            </a:r>
          </a:p>
        </p:txBody>
      </p:sp>
      <p:sp>
        <p:nvSpPr>
          <p:cNvPr id="64517"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688532F0-1CCC-4667-B79F-160BB4B16861}" type="slidenum">
              <a:rPr lang="en-US" smtClean="0">
                <a:solidFill>
                  <a:prstClr val="black"/>
                </a:solidFill>
                <a:latin typeface="Trebuchet MS" pitchFamily="34" charset="0"/>
              </a:rPr>
              <a:pPr/>
              <a:t>33</a:t>
            </a:fld>
            <a:endParaRPr lang="en-US" smtClean="0">
              <a:solidFill>
                <a:prstClr val="black"/>
              </a:solidFill>
              <a:latin typeface="Trebuchet MS"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panose="020B0604020202020204" pitchFamily="34" charset="0"/>
                <a:cs typeface="Arial" panose="020B0604020202020204" pitchFamily="34" charset="0"/>
              </a:rPr>
              <a:t>When contacting PARCC Customer Support, please note that agents may assist with resetting passwords for all users.  For LEA/District Test Coordinator accounts, agent may also assist with unlocking accounts and updating email addresses.  All other maintenance and creation of accounts must be performed by the appropriate district or school personnel.</a:t>
            </a:r>
          </a:p>
        </p:txBody>
      </p:sp>
      <p:sp>
        <p:nvSpPr>
          <p:cNvPr id="69637"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defRPr>
                <a:solidFill>
                  <a:schemeClr val="tx1"/>
                </a:solidFill>
                <a:latin typeface="Tahoma" pitchFamily="34" charset="0"/>
                <a:cs typeface="Arial" charset="0"/>
              </a:defRPr>
            </a:lvl1pPr>
            <a:lvl2pPr marL="727868" indent="-279949" defTabSz="912946">
              <a:defRPr>
                <a:solidFill>
                  <a:schemeClr val="tx1"/>
                </a:solidFill>
                <a:latin typeface="Tahoma" pitchFamily="34" charset="0"/>
                <a:cs typeface="Arial" charset="0"/>
              </a:defRPr>
            </a:lvl2pPr>
            <a:lvl3pPr marL="1119797" indent="-223959" defTabSz="912946">
              <a:defRPr>
                <a:solidFill>
                  <a:schemeClr val="tx1"/>
                </a:solidFill>
                <a:latin typeface="Tahoma" pitchFamily="34" charset="0"/>
                <a:cs typeface="Arial" charset="0"/>
              </a:defRPr>
            </a:lvl3pPr>
            <a:lvl4pPr marL="1567716" indent="-223959" defTabSz="912946">
              <a:defRPr>
                <a:solidFill>
                  <a:schemeClr val="tx1"/>
                </a:solidFill>
                <a:latin typeface="Tahoma" pitchFamily="34" charset="0"/>
                <a:cs typeface="Arial" charset="0"/>
              </a:defRPr>
            </a:lvl4pPr>
            <a:lvl5pPr marL="2015635" indent="-223959" defTabSz="912946">
              <a:defRPr>
                <a:solidFill>
                  <a:schemeClr val="tx1"/>
                </a:solidFill>
                <a:latin typeface="Tahoma" pitchFamily="34" charset="0"/>
                <a:cs typeface="Arial" charset="0"/>
              </a:defRPr>
            </a:lvl5pPr>
            <a:lvl6pPr marL="2463554" indent="-223959" defTabSz="912946" eaLnBrk="0" fontAlgn="base" hangingPunct="0">
              <a:spcBef>
                <a:spcPct val="0"/>
              </a:spcBef>
              <a:spcAft>
                <a:spcPct val="0"/>
              </a:spcAft>
              <a:defRPr>
                <a:solidFill>
                  <a:schemeClr val="tx1"/>
                </a:solidFill>
                <a:latin typeface="Tahoma" pitchFamily="34" charset="0"/>
                <a:cs typeface="Arial" charset="0"/>
              </a:defRPr>
            </a:lvl6pPr>
            <a:lvl7pPr marL="2911472" indent="-223959" defTabSz="912946" eaLnBrk="0" fontAlgn="base" hangingPunct="0">
              <a:spcBef>
                <a:spcPct val="0"/>
              </a:spcBef>
              <a:spcAft>
                <a:spcPct val="0"/>
              </a:spcAft>
              <a:defRPr>
                <a:solidFill>
                  <a:schemeClr val="tx1"/>
                </a:solidFill>
                <a:latin typeface="Tahoma" pitchFamily="34" charset="0"/>
                <a:cs typeface="Arial" charset="0"/>
              </a:defRPr>
            </a:lvl7pPr>
            <a:lvl8pPr marL="3359391" indent="-223959" defTabSz="912946" eaLnBrk="0" fontAlgn="base" hangingPunct="0">
              <a:spcBef>
                <a:spcPct val="0"/>
              </a:spcBef>
              <a:spcAft>
                <a:spcPct val="0"/>
              </a:spcAft>
              <a:defRPr>
                <a:solidFill>
                  <a:schemeClr val="tx1"/>
                </a:solidFill>
                <a:latin typeface="Tahoma" pitchFamily="34" charset="0"/>
                <a:cs typeface="Arial" charset="0"/>
              </a:defRPr>
            </a:lvl8pPr>
            <a:lvl9pPr marL="3807310" indent="-223959" defTabSz="912946" eaLnBrk="0" fontAlgn="base" hangingPunct="0">
              <a:spcBef>
                <a:spcPct val="0"/>
              </a:spcBef>
              <a:spcAft>
                <a:spcPct val="0"/>
              </a:spcAft>
              <a:defRPr>
                <a:solidFill>
                  <a:schemeClr val="tx1"/>
                </a:solidFill>
                <a:latin typeface="Tahoma" pitchFamily="34" charset="0"/>
                <a:cs typeface="Arial" charset="0"/>
              </a:defRPr>
            </a:lvl9pPr>
          </a:lstStyle>
          <a:p>
            <a:fld id="{E6440C53-F227-47D3-B119-CD944FEF404D}" type="slidenum">
              <a:rPr lang="en-US" smtClean="0">
                <a:solidFill>
                  <a:prstClr val="black"/>
                </a:solidFill>
                <a:latin typeface="Trebuchet MS" pitchFamily="34" charset="0"/>
              </a:rPr>
              <a:pPr/>
              <a:t>34</a:t>
            </a:fld>
            <a:endParaRPr lang="en-US" dirty="0" smtClean="0">
              <a:solidFill>
                <a:prstClr val="black"/>
              </a:solidFill>
              <a:latin typeface="Trebuchet MS"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F371CC6-585D-4510-A411-B7ED1E024716}" type="datetimeFigureOut">
              <a:rPr lang="en-US" smtClean="0"/>
              <a:t>1/16/2014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2AF00A4-C3A9-490B-AE65-B33E36CCF04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71CC6-585D-4510-A411-B7ED1E024716}" type="datetimeFigureOut">
              <a:rPr lang="en-US" smtClean="0"/>
              <a:t>1/16/2014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2AF00A4-C3A9-490B-AE65-B33E36CCF04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71CC6-585D-4510-A411-B7ED1E024716}" type="datetimeFigureOut">
              <a:rPr lang="en-US" smtClean="0"/>
              <a:t>1/16/2014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2AF00A4-C3A9-490B-AE65-B33E36CCF04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71CC6-585D-4510-A411-B7ED1E024716}" type="datetimeFigureOut">
              <a:rPr lang="en-US" smtClean="0"/>
              <a:t>1/16/2014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2AF00A4-C3A9-490B-AE65-B33E36CCF044}"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F371CC6-585D-4510-A411-B7ED1E024716}" type="datetimeFigureOut">
              <a:rPr lang="en-US" smtClean="0"/>
              <a:t>1/16/2014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2AF00A4-C3A9-490B-AE65-B33E36CCF044}"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371CC6-585D-4510-A411-B7ED1E024716}" type="datetimeFigureOut">
              <a:rPr lang="en-US" smtClean="0"/>
              <a:t>1/16/2014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2AF00A4-C3A9-490B-AE65-B33E36CCF044}"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F371CC6-585D-4510-A411-B7ED1E024716}" type="datetimeFigureOut">
              <a:rPr lang="en-US" smtClean="0"/>
              <a:t>1/16/2014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2AF00A4-C3A9-490B-AE65-B33E36CCF04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F371CC6-585D-4510-A411-B7ED1E024716}" type="datetimeFigureOut">
              <a:rPr lang="en-US" smtClean="0"/>
              <a:t>1/16/2014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2AF00A4-C3A9-490B-AE65-B33E36CCF044}"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F371CC6-585D-4510-A411-B7ED1E024716}" type="datetimeFigureOut">
              <a:rPr lang="en-US" smtClean="0"/>
              <a:t>1/16/2014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2AF00A4-C3A9-490B-AE65-B33E36CCF04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F371CC6-585D-4510-A411-B7ED1E024716}" type="datetimeFigureOut">
              <a:rPr lang="en-US" smtClean="0"/>
              <a:t>1/16/2014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2AF00A4-C3A9-490B-AE65-B33E36CCF04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F371CC6-585D-4510-A411-B7ED1E024716}" type="datetimeFigureOut">
              <a:rPr lang="en-US" smtClean="0"/>
              <a:t>1/16/2014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2AF00A4-C3A9-490B-AE65-B33E36CCF044}"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F371CC6-585D-4510-A411-B7ED1E024716}" type="datetimeFigureOut">
              <a:rPr lang="en-US" smtClean="0"/>
              <a:t>1/16/2014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2AF00A4-C3A9-490B-AE65-B33E36CCF04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parcc.pearson.com/TN8Requirement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parcc.pearson.com/TN8Requirement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parcc.pearson.com/SystemCheck" TargetMode="External"/><Relationship Id="rId2" Type="http://schemas.openxmlformats.org/officeDocument/2006/relationships/hyperlink" Target="http://parcc.pearson.com/Support"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mailto:parcc@mail.nysed.gov"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parcconline.org/samples/item-task-prototypes" TargetMode="External"/><Relationship Id="rId2" Type="http://schemas.openxmlformats.org/officeDocument/2006/relationships/hyperlink" Target="http://www.parcconline.org/" TargetMode="External"/><Relationship Id="rId1" Type="http://schemas.openxmlformats.org/officeDocument/2006/relationships/slideLayout" Target="../slideLayouts/slideLayout2.xml"/><Relationship Id="rId4" Type="http://schemas.openxmlformats.org/officeDocument/2006/relationships/hyperlink" Target="http://www.parcconline.org/field-test"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hyperlink" Target="http://parcc.pearson.com/" TargetMode="Externa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PARCC </a:t>
            </a:r>
            <a:r>
              <a:rPr lang="en-US" b="1" dirty="0" smtClean="0"/>
              <a:t>Field Testing Meeting</a:t>
            </a:r>
            <a:endParaRPr lang="en-US" dirty="0"/>
          </a:p>
        </p:txBody>
      </p:sp>
      <p:sp>
        <p:nvSpPr>
          <p:cNvPr id="3" name="Subtitle 2"/>
          <p:cNvSpPr>
            <a:spLocks noGrp="1"/>
          </p:cNvSpPr>
          <p:nvPr>
            <p:ph type="subTitle" idx="1"/>
          </p:nvPr>
        </p:nvSpPr>
        <p:spPr/>
        <p:txBody>
          <a:bodyPr/>
          <a:lstStyle/>
          <a:p>
            <a:r>
              <a:rPr lang="en-US" dirty="0" smtClean="0"/>
              <a:t>January 8, 2014</a:t>
            </a:r>
            <a:endParaRPr lang="en-US" dirty="0"/>
          </a:p>
        </p:txBody>
      </p:sp>
    </p:spTree>
    <p:extLst>
      <p:ext uri="{BB962C8B-B14F-4D97-AF65-F5344CB8AC3E}">
        <p14:creationId xmlns:p14="http://schemas.microsoft.com/office/powerpoint/2010/main" val="37700255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754563"/>
          </a:xfrm>
        </p:spPr>
        <p:txBody>
          <a:bodyPr>
            <a:noAutofit/>
          </a:bodyPr>
          <a:lstStyle/>
          <a:p>
            <a:r>
              <a:rPr lang="en-US" dirty="0" smtClean="0"/>
              <a:t>Computer-Based </a:t>
            </a:r>
            <a:r>
              <a:rPr lang="en-US" dirty="0"/>
              <a:t>Testing Components</a:t>
            </a:r>
          </a:p>
          <a:p>
            <a:pPr lvl="1"/>
            <a:r>
              <a:rPr lang="en-US" dirty="0"/>
              <a:t>TestNav </a:t>
            </a:r>
            <a:r>
              <a:rPr lang="en-US" dirty="0" smtClean="0"/>
              <a:t>8</a:t>
            </a:r>
          </a:p>
          <a:p>
            <a:pPr lvl="1"/>
            <a:r>
              <a:rPr lang="en-US" dirty="0" smtClean="0"/>
              <a:t>Proctor Caching</a:t>
            </a:r>
          </a:p>
          <a:p>
            <a:pPr lvl="1"/>
            <a:r>
              <a:rPr lang="en-US" dirty="0"/>
              <a:t>Create TestNav Config</a:t>
            </a:r>
          </a:p>
          <a:p>
            <a:pPr lvl="1"/>
            <a:r>
              <a:rPr lang="en-US" dirty="0" err="1" smtClean="0"/>
              <a:t>SystemCheck</a:t>
            </a:r>
            <a:endParaRPr lang="en-US" dirty="0" smtClean="0"/>
          </a:p>
          <a:p>
            <a:r>
              <a:rPr lang="en-US" dirty="0" smtClean="0"/>
              <a:t>Providing Support During Testing</a:t>
            </a:r>
          </a:p>
          <a:p>
            <a:pPr marL="742950" lvl="2" indent="-342900"/>
            <a:r>
              <a:rPr lang="en-US" dirty="0" smtClean="0"/>
              <a:t>Early </a:t>
            </a:r>
            <a:r>
              <a:rPr lang="en-US" dirty="0"/>
              <a:t>Warning </a:t>
            </a:r>
            <a:r>
              <a:rPr lang="en-US" dirty="0" smtClean="0"/>
              <a:t>System</a:t>
            </a:r>
          </a:p>
          <a:p>
            <a:pPr marL="1026414" lvl="3" indent="-342900"/>
            <a:r>
              <a:rPr lang="en-US" dirty="0"/>
              <a:t>Student Response </a:t>
            </a:r>
            <a:r>
              <a:rPr lang="en-US" dirty="0" smtClean="0"/>
              <a:t>File</a:t>
            </a:r>
            <a:endParaRPr lang="en-US" dirty="0"/>
          </a:p>
          <a:p>
            <a:r>
              <a:rPr lang="en-US" dirty="0"/>
              <a:t>Infrastructure </a:t>
            </a:r>
            <a:r>
              <a:rPr lang="en-US" dirty="0" smtClean="0"/>
              <a:t>Trial</a:t>
            </a:r>
          </a:p>
          <a:p>
            <a:r>
              <a:rPr lang="en-US" dirty="0" smtClean="0"/>
              <a:t>Contacting PARCC</a:t>
            </a:r>
          </a:p>
          <a:p>
            <a:endParaRPr lang="en-US" dirty="0"/>
          </a:p>
        </p:txBody>
      </p:sp>
      <p:sp>
        <p:nvSpPr>
          <p:cNvPr id="2" name="Title 1"/>
          <p:cNvSpPr>
            <a:spLocks noGrp="1"/>
          </p:cNvSpPr>
          <p:nvPr>
            <p:ph type="title"/>
          </p:nvPr>
        </p:nvSpPr>
        <p:spPr/>
        <p:txBody>
          <a:bodyPr/>
          <a:lstStyle/>
          <a:p>
            <a:r>
              <a:rPr lang="en-US" dirty="0" smtClean="0"/>
              <a:t>Table of Contents</a:t>
            </a:r>
            <a:endParaRPr lang="en-US" dirty="0"/>
          </a:p>
        </p:txBody>
      </p:sp>
    </p:spTree>
    <p:extLst>
      <p:ext uri="{BB962C8B-B14F-4D97-AF65-F5344CB8AC3E}">
        <p14:creationId xmlns:p14="http://schemas.microsoft.com/office/powerpoint/2010/main" val="34344868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solidFill>
                  <a:schemeClr val="tx1"/>
                </a:solidFill>
              </a:rPr>
              <a:t>A secure, browser–based application used at student workstations to take computer based tests. </a:t>
            </a:r>
          </a:p>
          <a:p>
            <a:r>
              <a:rPr lang="en-US" dirty="0" smtClean="0"/>
              <a:t>Complete requirements for TestNav 8 can be found at: </a:t>
            </a:r>
          </a:p>
          <a:p>
            <a:pPr lvl="1"/>
            <a:r>
              <a:rPr lang="en-US" dirty="0" smtClean="0">
                <a:hlinkClick r:id="rId2"/>
              </a:rPr>
              <a:t>http://PARCC.Pearson.com/TN8Requirements</a:t>
            </a:r>
            <a:endParaRPr lang="en-US" dirty="0" smtClean="0"/>
          </a:p>
          <a:p>
            <a:pPr lvl="1"/>
            <a:r>
              <a:rPr lang="en-US" dirty="0" smtClean="0"/>
              <a:t>TestNav does require Java in order to run properly.</a:t>
            </a:r>
          </a:p>
          <a:p>
            <a:r>
              <a:rPr lang="en-US" dirty="0" smtClean="0"/>
              <a:t>Uploads student responses to </a:t>
            </a:r>
            <a:r>
              <a:rPr lang="en-US" dirty="0" err="1" smtClean="0"/>
              <a:t>PeasonAccess</a:t>
            </a:r>
            <a:r>
              <a:rPr lang="en-US" dirty="0" smtClean="0"/>
              <a:t> and saves encrypted backup file (student response files – SRF) as the student moves through the test.</a:t>
            </a:r>
          </a:p>
        </p:txBody>
      </p:sp>
      <p:sp>
        <p:nvSpPr>
          <p:cNvPr id="2" name="Title 1"/>
          <p:cNvSpPr>
            <a:spLocks noGrp="1"/>
          </p:cNvSpPr>
          <p:nvPr>
            <p:ph type="title"/>
          </p:nvPr>
        </p:nvSpPr>
        <p:spPr/>
        <p:txBody>
          <a:bodyPr/>
          <a:lstStyle/>
          <a:p>
            <a:r>
              <a:rPr lang="en-US" dirty="0" smtClean="0"/>
              <a:t>TestNav 8</a:t>
            </a:r>
            <a:endParaRPr lang="en-US" dirty="0"/>
          </a:p>
        </p:txBody>
      </p:sp>
    </p:spTree>
    <p:extLst>
      <p:ext uri="{BB962C8B-B14F-4D97-AF65-F5344CB8AC3E}">
        <p14:creationId xmlns:p14="http://schemas.microsoft.com/office/powerpoint/2010/main" val="11674785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A machine that stores a local cache copy of the test content to be delivered to students.</a:t>
            </a:r>
          </a:p>
          <a:p>
            <a:r>
              <a:rPr lang="en-US" dirty="0" smtClean="0"/>
              <a:t>Saves District/school bandwidth usage and quickly loads tests.</a:t>
            </a:r>
          </a:p>
          <a:p>
            <a:pPr lvl="1"/>
            <a:r>
              <a:rPr lang="en-US" dirty="0"/>
              <a:t>Test content can be 20-35 MB per test (with Audio</a:t>
            </a:r>
            <a:r>
              <a:rPr lang="en-US" dirty="0" smtClean="0"/>
              <a:t>).</a:t>
            </a:r>
            <a:endParaRPr lang="en-US" dirty="0"/>
          </a:p>
          <a:p>
            <a:pPr lvl="1"/>
            <a:r>
              <a:rPr lang="en-US" dirty="0" smtClean="0"/>
              <a:t>Without audio, tests are approximately 10 </a:t>
            </a:r>
            <a:r>
              <a:rPr lang="en-US" dirty="0"/>
              <a:t>MB or </a:t>
            </a:r>
            <a:r>
              <a:rPr lang="en-US" dirty="0" smtClean="0"/>
              <a:t>less.</a:t>
            </a:r>
          </a:p>
          <a:p>
            <a:r>
              <a:rPr lang="en-US" dirty="0" smtClean="0"/>
              <a:t>Proctor caching hardware requirements can be found at:</a:t>
            </a:r>
          </a:p>
          <a:p>
            <a:pPr lvl="1"/>
            <a:r>
              <a:rPr lang="en-US" dirty="0" smtClean="0"/>
              <a:t> </a:t>
            </a:r>
            <a:r>
              <a:rPr lang="en-US" dirty="0">
                <a:hlinkClick r:id="rId3"/>
              </a:rPr>
              <a:t>http://PARCC.Pearson.com/TN8Requirements</a:t>
            </a:r>
            <a:r>
              <a:rPr lang="en-US" dirty="0"/>
              <a:t> </a:t>
            </a:r>
          </a:p>
          <a:p>
            <a:pPr lvl="0"/>
            <a:endParaRPr lang="en-US" dirty="0" smtClean="0"/>
          </a:p>
        </p:txBody>
      </p:sp>
      <p:sp>
        <p:nvSpPr>
          <p:cNvPr id="2" name="Title 1"/>
          <p:cNvSpPr>
            <a:spLocks noGrp="1"/>
          </p:cNvSpPr>
          <p:nvPr>
            <p:ph type="title"/>
          </p:nvPr>
        </p:nvSpPr>
        <p:spPr/>
        <p:txBody>
          <a:bodyPr/>
          <a:lstStyle/>
          <a:p>
            <a:r>
              <a:rPr lang="en-US" dirty="0" smtClean="0"/>
              <a:t>Proctor Caching</a:t>
            </a:r>
            <a:endParaRPr lang="en-US" dirty="0"/>
          </a:p>
        </p:txBody>
      </p:sp>
    </p:spTree>
    <p:extLst>
      <p:ext uri="{BB962C8B-B14F-4D97-AF65-F5344CB8AC3E}">
        <p14:creationId xmlns:p14="http://schemas.microsoft.com/office/powerpoint/2010/main" val="15844742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r>
              <a:rPr lang="en-US" dirty="0"/>
              <a:t>You must pull tests from </a:t>
            </a:r>
            <a:r>
              <a:rPr lang="en-US" dirty="0" err="1"/>
              <a:t>PearsonAccess</a:t>
            </a:r>
            <a:r>
              <a:rPr lang="en-US" dirty="0"/>
              <a:t> once </a:t>
            </a:r>
            <a:r>
              <a:rPr lang="en-US" dirty="0" smtClean="0"/>
              <a:t>the tests </a:t>
            </a:r>
            <a:r>
              <a:rPr lang="en-US" dirty="0"/>
              <a:t>become </a:t>
            </a:r>
            <a:r>
              <a:rPr lang="en-US" dirty="0" smtClean="0"/>
              <a:t>available. </a:t>
            </a:r>
          </a:p>
          <a:p>
            <a:pPr lvl="1"/>
            <a:r>
              <a:rPr lang="en-US" b="1" dirty="0" smtClean="0">
                <a:solidFill>
                  <a:srgbClr val="FF0000"/>
                </a:solidFill>
              </a:rPr>
              <a:t>This </a:t>
            </a:r>
            <a:r>
              <a:rPr lang="en-US" b="1" dirty="0">
                <a:solidFill>
                  <a:srgbClr val="FF0000"/>
                </a:solidFill>
              </a:rPr>
              <a:t>is not an automatic </a:t>
            </a:r>
            <a:r>
              <a:rPr lang="en-US" b="1" dirty="0" smtClean="0">
                <a:solidFill>
                  <a:srgbClr val="FF0000"/>
                </a:solidFill>
              </a:rPr>
              <a:t>process. </a:t>
            </a:r>
            <a:endParaRPr lang="en-US" b="1" dirty="0">
              <a:solidFill>
                <a:srgbClr val="FF0000"/>
              </a:solidFill>
            </a:endParaRPr>
          </a:p>
          <a:p>
            <a:pPr lvl="0"/>
            <a:r>
              <a:rPr lang="en-US" dirty="0" smtClean="0"/>
              <a:t>You can have multiple proctor caching machines.</a:t>
            </a:r>
          </a:p>
          <a:p>
            <a:pPr lvl="1"/>
            <a:r>
              <a:rPr lang="en-US" dirty="0" smtClean="0"/>
              <a:t>Caching machines can be installed in multiples but if caching machine fails, the tests do not auto fail over to another proctor caching machine.</a:t>
            </a:r>
          </a:p>
        </p:txBody>
      </p:sp>
      <p:sp>
        <p:nvSpPr>
          <p:cNvPr id="2" name="Title 1"/>
          <p:cNvSpPr>
            <a:spLocks noGrp="1"/>
          </p:cNvSpPr>
          <p:nvPr>
            <p:ph type="title"/>
          </p:nvPr>
        </p:nvSpPr>
        <p:spPr/>
        <p:txBody>
          <a:bodyPr/>
          <a:lstStyle/>
          <a:p>
            <a:r>
              <a:rPr lang="en-US" dirty="0" smtClean="0"/>
              <a:t>Proctor Caching cont’d</a:t>
            </a:r>
            <a:endParaRPr lang="en-US" dirty="0"/>
          </a:p>
        </p:txBody>
      </p:sp>
    </p:spTree>
    <p:extLst>
      <p:ext uri="{BB962C8B-B14F-4D97-AF65-F5344CB8AC3E}">
        <p14:creationId xmlns:p14="http://schemas.microsoft.com/office/powerpoint/2010/main" val="17678851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Diagram of Proctor Caching</a:t>
            </a:r>
            <a:endParaRPr lang="en-US" dirty="0"/>
          </a:p>
        </p:txBody>
      </p:sp>
      <p:pic>
        <p:nvPicPr>
          <p:cNvPr id="4" name="Picture 3" descr="Proctor Caching waterfall.png"/>
          <p:cNvPicPr>
            <a:picLocks noChangeAspect="1"/>
          </p:cNvPicPr>
          <p:nvPr/>
        </p:nvPicPr>
        <p:blipFill>
          <a:blip r:embed="rId3" cstate="print"/>
          <a:stretch>
            <a:fillRect/>
          </a:stretch>
        </p:blipFill>
        <p:spPr>
          <a:xfrm>
            <a:off x="2057400" y="1213841"/>
            <a:ext cx="4800600" cy="5263159"/>
          </a:xfrm>
          <a:prstGeom prst="rect">
            <a:avLst/>
          </a:prstGeom>
          <a:ln w="12700">
            <a:solidFill>
              <a:schemeClr val="tx1">
                <a:lumMod val="50000"/>
                <a:lumOff val="50000"/>
              </a:schemeClr>
            </a:solidFill>
            <a:miter lim="800000"/>
          </a:ln>
        </p:spPr>
      </p:pic>
    </p:spTree>
    <p:extLst>
      <p:ext uri="{BB962C8B-B14F-4D97-AF65-F5344CB8AC3E}">
        <p14:creationId xmlns:p14="http://schemas.microsoft.com/office/powerpoint/2010/main" val="41921179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 </a:t>
            </a:r>
            <a:r>
              <a:rPr lang="en-US" i="1" dirty="0" smtClean="0"/>
              <a:t>Configure TestNav</a:t>
            </a:r>
            <a:r>
              <a:rPr lang="en-US" i="1" baseline="0" dirty="0" smtClean="0"/>
              <a:t> </a:t>
            </a:r>
            <a:r>
              <a:rPr lang="en-US" i="0" baseline="0" dirty="0" smtClean="0"/>
              <a:t>menu can be selected from the homepage </a:t>
            </a:r>
            <a:r>
              <a:rPr lang="en-US" i="0" dirty="0" err="1" smtClean="0"/>
              <a:t>PearsonAccess</a:t>
            </a:r>
            <a:r>
              <a:rPr lang="en-US" i="0" dirty="0" smtClean="0"/>
              <a:t> website with the appropriate login and </a:t>
            </a:r>
            <a:r>
              <a:rPr lang="en-US" dirty="0" smtClean="0"/>
              <a:t>technology role rights. </a:t>
            </a:r>
            <a:endParaRPr lang="en-US" i="0" baseline="0" dirty="0" smtClean="0"/>
          </a:p>
          <a:p>
            <a:r>
              <a:rPr lang="en-US" i="0" baseline="0" dirty="0" smtClean="0"/>
              <a:t>TestNav</a:t>
            </a:r>
            <a:r>
              <a:rPr lang="en-US" i="0" dirty="0" smtClean="0"/>
              <a:t> Config i</a:t>
            </a:r>
            <a:r>
              <a:rPr lang="en-US" i="0" baseline="0" dirty="0" smtClean="0"/>
              <a:t>s used </a:t>
            </a:r>
            <a:r>
              <a:rPr lang="en-US" baseline="0" dirty="0" smtClean="0"/>
              <a:t>to:</a:t>
            </a:r>
          </a:p>
          <a:p>
            <a:pPr lvl="1"/>
            <a:r>
              <a:rPr lang="en-US" baseline="0" dirty="0" smtClean="0"/>
              <a:t>Manage Proctor Caching settings. </a:t>
            </a:r>
          </a:p>
          <a:p>
            <a:pPr lvl="1"/>
            <a:r>
              <a:rPr lang="en-US" dirty="0" smtClean="0"/>
              <a:t>To manage TestNav Client settings. </a:t>
            </a:r>
          </a:p>
          <a:p>
            <a:pPr lvl="2"/>
            <a:r>
              <a:rPr lang="en-US" dirty="0" smtClean="0"/>
              <a:t>Such as s</a:t>
            </a:r>
            <a:r>
              <a:rPr lang="en-US" baseline="0" dirty="0" smtClean="0"/>
              <a:t>etting</a:t>
            </a:r>
            <a:r>
              <a:rPr lang="en-US" dirty="0" smtClean="0"/>
              <a:t> the</a:t>
            </a:r>
            <a:r>
              <a:rPr lang="en-US" baseline="0" dirty="0" smtClean="0"/>
              <a:t> primary and secondary temporary student response save locations. </a:t>
            </a:r>
            <a:endParaRPr lang="en-US" dirty="0" smtClean="0"/>
          </a:p>
          <a:p>
            <a:endParaRPr lang="en-US" dirty="0"/>
          </a:p>
        </p:txBody>
      </p:sp>
      <p:sp>
        <p:nvSpPr>
          <p:cNvPr id="2" name="Title 1"/>
          <p:cNvSpPr>
            <a:spLocks noGrp="1"/>
          </p:cNvSpPr>
          <p:nvPr>
            <p:ph type="title"/>
          </p:nvPr>
        </p:nvSpPr>
        <p:spPr/>
        <p:txBody>
          <a:bodyPr/>
          <a:lstStyle/>
          <a:p>
            <a:r>
              <a:rPr lang="en-US" dirty="0" smtClean="0"/>
              <a:t>Create TestNav Config</a:t>
            </a:r>
            <a:endParaRPr lang="en-US" dirty="0"/>
          </a:p>
        </p:txBody>
      </p:sp>
    </p:spTree>
    <p:extLst>
      <p:ext uri="{BB962C8B-B14F-4D97-AF65-F5344CB8AC3E}">
        <p14:creationId xmlns:p14="http://schemas.microsoft.com/office/powerpoint/2010/main" val="9712677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First step to determine if you are ready for Pearson online </a:t>
            </a:r>
            <a:r>
              <a:rPr lang="en-US" dirty="0" smtClean="0"/>
              <a:t>testing.</a:t>
            </a:r>
          </a:p>
          <a:p>
            <a:r>
              <a:rPr lang="en-US" dirty="0">
                <a:solidFill>
                  <a:prstClr val="black"/>
                </a:solidFill>
              </a:rPr>
              <a:t>Validates that testing workstations meet the minimum requirements needed to run TestNav </a:t>
            </a:r>
            <a:r>
              <a:rPr lang="en-US" dirty="0" smtClean="0">
                <a:solidFill>
                  <a:prstClr val="black"/>
                </a:solidFill>
              </a:rPr>
              <a:t>8.</a:t>
            </a:r>
            <a:endParaRPr lang="en-US" dirty="0">
              <a:solidFill>
                <a:prstClr val="black"/>
              </a:solidFill>
            </a:endParaRPr>
          </a:p>
          <a:p>
            <a:r>
              <a:rPr lang="en-US" dirty="0">
                <a:solidFill>
                  <a:prstClr val="black"/>
                </a:solidFill>
              </a:rPr>
              <a:t>Provides the ability to run bandwidth speed checks to help plan for online testing </a:t>
            </a:r>
            <a:r>
              <a:rPr lang="en-US" dirty="0" smtClean="0">
                <a:solidFill>
                  <a:prstClr val="black"/>
                </a:solidFill>
              </a:rPr>
              <a:t>capacity.</a:t>
            </a:r>
          </a:p>
          <a:p>
            <a:r>
              <a:rPr lang="en-US" dirty="0">
                <a:ea typeface="ＭＳ Ｐゴシック" pitchFamily="34" charset="-128"/>
              </a:rPr>
              <a:t>Will not run on iPads or </a:t>
            </a:r>
            <a:r>
              <a:rPr lang="en-US" dirty="0" err="1" smtClean="0">
                <a:ea typeface="ＭＳ Ｐゴシック" pitchFamily="34" charset="-128"/>
              </a:rPr>
              <a:t>Chromebooks</a:t>
            </a:r>
            <a:r>
              <a:rPr lang="en-US" dirty="0" smtClean="0">
                <a:ea typeface="ＭＳ Ｐゴシック" pitchFamily="34" charset="-128"/>
              </a:rPr>
              <a:t>.</a:t>
            </a:r>
            <a:endParaRPr lang="en-US" dirty="0">
              <a:ea typeface="ＭＳ Ｐゴシック" pitchFamily="34" charset="-128"/>
            </a:endParaRPr>
          </a:p>
          <a:p>
            <a:pPr lvl="1"/>
            <a:r>
              <a:rPr lang="en-US" dirty="0">
                <a:ea typeface="ＭＳ Ｐゴシック" pitchFamily="34" charset="-128"/>
              </a:rPr>
              <a:t>App coming to launch TestNav on these </a:t>
            </a:r>
            <a:r>
              <a:rPr lang="en-US" dirty="0" smtClean="0">
                <a:ea typeface="ＭＳ Ｐゴシック" pitchFamily="34" charset="-128"/>
              </a:rPr>
              <a:t>devices.</a:t>
            </a:r>
            <a:endParaRPr lang="en-US" dirty="0">
              <a:solidFill>
                <a:prstClr val="black"/>
              </a:solidFill>
            </a:endParaRPr>
          </a:p>
          <a:p>
            <a:pPr lvl="1"/>
            <a:endParaRPr lang="en-US" dirty="0">
              <a:solidFill>
                <a:prstClr val="black"/>
              </a:solidFill>
            </a:endParaRPr>
          </a:p>
          <a:p>
            <a:endParaRPr lang="en-US" dirty="0">
              <a:solidFill>
                <a:prstClr val="black"/>
              </a:solidFill>
            </a:endParaRPr>
          </a:p>
          <a:p>
            <a:endParaRPr lang="en-US" dirty="0"/>
          </a:p>
        </p:txBody>
      </p:sp>
      <p:sp>
        <p:nvSpPr>
          <p:cNvPr id="3" name="Title 2"/>
          <p:cNvSpPr>
            <a:spLocks noGrp="1"/>
          </p:cNvSpPr>
          <p:nvPr>
            <p:ph type="title"/>
          </p:nvPr>
        </p:nvSpPr>
        <p:spPr/>
        <p:txBody>
          <a:bodyPr/>
          <a:lstStyle/>
          <a:p>
            <a:r>
              <a:rPr lang="en-US" dirty="0" err="1"/>
              <a:t>SystemCheck</a:t>
            </a:r>
            <a:endParaRPr lang="en-US" dirty="0"/>
          </a:p>
        </p:txBody>
      </p:sp>
    </p:spTree>
    <p:extLst>
      <p:ext uri="{BB962C8B-B14F-4D97-AF65-F5344CB8AC3E}">
        <p14:creationId xmlns:p14="http://schemas.microsoft.com/office/powerpoint/2010/main" val="29207914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solidFill>
                  <a:prstClr val="black"/>
                </a:solidFill>
              </a:rPr>
              <a:t>Learn more about using </a:t>
            </a:r>
            <a:r>
              <a:rPr lang="en-US" dirty="0" err="1">
                <a:solidFill>
                  <a:prstClr val="black"/>
                </a:solidFill>
              </a:rPr>
              <a:t>SystemCheck</a:t>
            </a:r>
            <a:r>
              <a:rPr lang="en-US" dirty="0">
                <a:solidFill>
                  <a:prstClr val="black"/>
                </a:solidFill>
              </a:rPr>
              <a:t> by visiting </a:t>
            </a:r>
            <a:r>
              <a:rPr lang="en-US" dirty="0">
                <a:solidFill>
                  <a:prstClr val="black"/>
                </a:solidFill>
                <a:hlinkClick r:id="rId2"/>
              </a:rPr>
              <a:t>http://PARCC.Pearson.com/Support</a:t>
            </a:r>
            <a:r>
              <a:rPr lang="en-US" dirty="0">
                <a:solidFill>
                  <a:prstClr val="black"/>
                </a:solidFill>
              </a:rPr>
              <a:t> and selecting the </a:t>
            </a:r>
            <a:r>
              <a:rPr lang="en-US" dirty="0" err="1">
                <a:solidFill>
                  <a:prstClr val="black"/>
                </a:solidFill>
              </a:rPr>
              <a:t>SystemCheck</a:t>
            </a:r>
            <a:r>
              <a:rPr lang="en-US" dirty="0">
                <a:solidFill>
                  <a:prstClr val="black"/>
                </a:solidFill>
              </a:rPr>
              <a:t> training module</a:t>
            </a:r>
            <a:r>
              <a:rPr lang="en-US" dirty="0" smtClean="0">
                <a:solidFill>
                  <a:prstClr val="black"/>
                </a:solidFill>
              </a:rPr>
              <a:t>.</a:t>
            </a:r>
          </a:p>
          <a:p>
            <a:r>
              <a:rPr lang="en-US" dirty="0">
                <a:solidFill>
                  <a:prstClr val="black"/>
                </a:solidFill>
              </a:rPr>
              <a:t>Launch </a:t>
            </a:r>
            <a:r>
              <a:rPr lang="en-US" dirty="0" err="1">
                <a:solidFill>
                  <a:prstClr val="black"/>
                </a:solidFill>
              </a:rPr>
              <a:t>SystemCheck</a:t>
            </a:r>
            <a:r>
              <a:rPr lang="en-US" dirty="0">
                <a:solidFill>
                  <a:prstClr val="black"/>
                </a:solidFill>
              </a:rPr>
              <a:t> from:</a:t>
            </a:r>
          </a:p>
          <a:p>
            <a:pPr lvl="1"/>
            <a:r>
              <a:rPr lang="en-US" dirty="0">
                <a:solidFill>
                  <a:prstClr val="black"/>
                </a:solidFill>
                <a:hlinkClick r:id="rId3"/>
              </a:rPr>
              <a:t>http://PARCC.Pearson.com/SystemCheck</a:t>
            </a:r>
            <a:endParaRPr lang="en-US" dirty="0" smtClean="0">
              <a:solidFill>
                <a:prstClr val="black"/>
              </a:solidFill>
            </a:endParaRPr>
          </a:p>
          <a:p>
            <a:endParaRPr lang="en-US" dirty="0" smtClean="0">
              <a:solidFill>
                <a:prstClr val="black"/>
              </a:solidFill>
            </a:endParaRPr>
          </a:p>
          <a:p>
            <a:endParaRPr lang="en-US" dirty="0"/>
          </a:p>
        </p:txBody>
      </p:sp>
      <p:sp>
        <p:nvSpPr>
          <p:cNvPr id="3" name="Title 2"/>
          <p:cNvSpPr>
            <a:spLocks noGrp="1"/>
          </p:cNvSpPr>
          <p:nvPr>
            <p:ph type="title"/>
          </p:nvPr>
        </p:nvSpPr>
        <p:spPr/>
        <p:txBody>
          <a:bodyPr/>
          <a:lstStyle/>
          <a:p>
            <a:r>
              <a:rPr lang="en-US" dirty="0" err="1"/>
              <a:t>SystemCheck</a:t>
            </a:r>
            <a:r>
              <a:rPr lang="en-US" dirty="0"/>
              <a:t> cont’d</a:t>
            </a:r>
          </a:p>
        </p:txBody>
      </p:sp>
    </p:spTree>
    <p:extLst>
      <p:ext uri="{BB962C8B-B14F-4D97-AF65-F5344CB8AC3E}">
        <p14:creationId xmlns:p14="http://schemas.microsoft.com/office/powerpoint/2010/main" val="34433974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I</a:t>
            </a:r>
            <a:r>
              <a:rPr lang="en-US" dirty="0" smtClean="0"/>
              <a:t>ntegrated functionality that gives TestNav a high degree of fault tolerance and provides additional fail-safes in the event of unexpected disruptions during computer-based testing</a:t>
            </a:r>
            <a:r>
              <a:rPr lang="en-US" baseline="0" dirty="0" smtClean="0"/>
              <a:t>.</a:t>
            </a:r>
          </a:p>
          <a:p>
            <a:pPr lvl="1"/>
            <a:r>
              <a:rPr lang="en-US" dirty="0"/>
              <a:t>Power management software on laptops warning of low </a:t>
            </a:r>
            <a:r>
              <a:rPr lang="en-US" dirty="0" smtClean="0"/>
              <a:t>batteries.</a:t>
            </a:r>
            <a:endParaRPr lang="en-US" dirty="0"/>
          </a:p>
          <a:p>
            <a:pPr lvl="1"/>
            <a:r>
              <a:rPr lang="en-US" dirty="0"/>
              <a:t>Screen </a:t>
            </a:r>
            <a:r>
              <a:rPr lang="en-US" dirty="0" smtClean="0"/>
              <a:t>savers.</a:t>
            </a:r>
          </a:p>
          <a:p>
            <a:pPr lvl="1"/>
            <a:r>
              <a:rPr lang="en-US" dirty="0" smtClean="0"/>
              <a:t>Loss of network connectivity.</a:t>
            </a:r>
            <a:endParaRPr lang="en-US" dirty="0"/>
          </a:p>
          <a:p>
            <a:pPr lvl="1"/>
            <a:r>
              <a:rPr lang="en-US" dirty="0"/>
              <a:t>E-mail with auto message </a:t>
            </a:r>
            <a:r>
              <a:rPr lang="en-US" dirty="0" smtClean="0"/>
              <a:t>notification.</a:t>
            </a:r>
            <a:endParaRPr lang="en-US" dirty="0"/>
          </a:p>
          <a:p>
            <a:pPr lvl="1"/>
            <a:r>
              <a:rPr lang="en-US" dirty="0"/>
              <a:t>Energy saving </a:t>
            </a:r>
            <a:r>
              <a:rPr lang="en-US" dirty="0" smtClean="0"/>
              <a:t>features.</a:t>
            </a:r>
            <a:endParaRPr lang="en-US" dirty="0"/>
          </a:p>
          <a:p>
            <a:pPr lvl="1"/>
            <a:endParaRPr lang="en-US" baseline="0" dirty="0" smtClean="0"/>
          </a:p>
          <a:p>
            <a:endParaRPr lang="en-US" dirty="0" smtClean="0"/>
          </a:p>
          <a:p>
            <a:endParaRPr lang="en-US" dirty="0"/>
          </a:p>
          <a:p>
            <a:endParaRPr lang="en-US" dirty="0"/>
          </a:p>
        </p:txBody>
      </p:sp>
      <p:sp>
        <p:nvSpPr>
          <p:cNvPr id="2" name="Title 1"/>
          <p:cNvSpPr>
            <a:spLocks noGrp="1"/>
          </p:cNvSpPr>
          <p:nvPr>
            <p:ph type="title"/>
          </p:nvPr>
        </p:nvSpPr>
        <p:spPr/>
        <p:txBody>
          <a:bodyPr/>
          <a:lstStyle/>
          <a:p>
            <a:r>
              <a:rPr lang="en-US" dirty="0" smtClean="0"/>
              <a:t>Early Warning System</a:t>
            </a:r>
            <a:endParaRPr lang="en-US" dirty="0"/>
          </a:p>
        </p:txBody>
      </p:sp>
    </p:spTree>
    <p:extLst>
      <p:ext uri="{BB962C8B-B14F-4D97-AF65-F5344CB8AC3E}">
        <p14:creationId xmlns:p14="http://schemas.microsoft.com/office/powerpoint/2010/main" val="2061358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sz="2800" dirty="0"/>
              <a:t>The Early Warning System writes continuously in the background to the student response files (SRF</a:t>
            </a:r>
            <a:r>
              <a:rPr lang="en-US" sz="2800" dirty="0" smtClean="0"/>
              <a:t>).</a:t>
            </a:r>
          </a:p>
          <a:p>
            <a:pPr lvl="1"/>
            <a:r>
              <a:rPr lang="en-US" sz="2400" dirty="0" smtClean="0"/>
              <a:t>Both </a:t>
            </a:r>
            <a:r>
              <a:rPr lang="en-US" sz="2400" dirty="0"/>
              <a:t>the Primary and Alternate files are written to at the same </a:t>
            </a:r>
            <a:r>
              <a:rPr lang="en-US" sz="2400" dirty="0" smtClean="0"/>
              <a:t>time.</a:t>
            </a:r>
            <a:endParaRPr lang="en-US" sz="2400" dirty="0"/>
          </a:p>
          <a:p>
            <a:r>
              <a:rPr lang="en-US" sz="2800" dirty="0"/>
              <a:t>The SRF file has a response data threshold that, once reached, triggers TestNav to send response data to Pearson </a:t>
            </a:r>
            <a:r>
              <a:rPr lang="en-US" sz="2800" dirty="0" smtClean="0"/>
              <a:t>servers.</a:t>
            </a:r>
            <a:endParaRPr lang="en-US" sz="2800" dirty="0"/>
          </a:p>
          <a:p>
            <a:r>
              <a:rPr lang="en-US" sz="2800" dirty="0"/>
              <a:t>Uploading of response data is continuous. </a:t>
            </a:r>
            <a:endParaRPr lang="en-US" sz="2800" dirty="0" smtClean="0"/>
          </a:p>
          <a:p>
            <a:pPr lvl="1"/>
            <a:r>
              <a:rPr lang="en-US" sz="2400" dirty="0" smtClean="0"/>
              <a:t>If </a:t>
            </a:r>
            <a:r>
              <a:rPr lang="en-US" sz="2400" dirty="0"/>
              <a:t>an upload to the Pearson servers fails, student responses continue to be saved locally and TestNav cycles and attempts another </a:t>
            </a:r>
            <a:r>
              <a:rPr lang="en-US" sz="2400" dirty="0" smtClean="0"/>
              <a:t>upload.</a:t>
            </a:r>
            <a:endParaRPr lang="en-US" sz="2400" dirty="0"/>
          </a:p>
          <a:p>
            <a:r>
              <a:rPr lang="en-US" sz="2800" dirty="0"/>
              <a:t>If the response data upload is successful, TestNav creates a new empty SRF file and begins the process </a:t>
            </a:r>
            <a:r>
              <a:rPr lang="en-US" sz="2800" dirty="0" smtClean="0"/>
              <a:t>again. </a:t>
            </a:r>
          </a:p>
          <a:p>
            <a:pPr lvl="1"/>
            <a:r>
              <a:rPr lang="en-US" sz="2400" dirty="0" smtClean="0"/>
              <a:t>TestNav </a:t>
            </a:r>
            <a:r>
              <a:rPr lang="en-US" sz="2400" dirty="0"/>
              <a:t>only deletes an SRF file once it is successfully uploaded to the Pearson </a:t>
            </a:r>
            <a:r>
              <a:rPr lang="en-US" sz="2400" dirty="0" smtClean="0"/>
              <a:t>servers.</a:t>
            </a:r>
            <a:endParaRPr lang="en-US" sz="2400" dirty="0"/>
          </a:p>
          <a:p>
            <a:endParaRPr lang="en-US" dirty="0"/>
          </a:p>
        </p:txBody>
      </p:sp>
      <p:sp>
        <p:nvSpPr>
          <p:cNvPr id="3" name="Title 2"/>
          <p:cNvSpPr>
            <a:spLocks noGrp="1"/>
          </p:cNvSpPr>
          <p:nvPr>
            <p:ph type="title"/>
          </p:nvPr>
        </p:nvSpPr>
        <p:spPr/>
        <p:txBody>
          <a:bodyPr/>
          <a:lstStyle/>
          <a:p>
            <a:r>
              <a:rPr lang="en-US" dirty="0" smtClean="0"/>
              <a:t>Early Warning System cont’d</a:t>
            </a:r>
            <a:endParaRPr lang="en-US" dirty="0"/>
          </a:p>
        </p:txBody>
      </p:sp>
    </p:spTree>
    <p:extLst>
      <p:ext uri="{BB962C8B-B14F-4D97-AF65-F5344CB8AC3E}">
        <p14:creationId xmlns:p14="http://schemas.microsoft.com/office/powerpoint/2010/main" val="38914346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109728" indent="0">
              <a:buNone/>
            </a:pPr>
            <a:r>
              <a:rPr lang="en-US" b="1" dirty="0"/>
              <a:t> </a:t>
            </a:r>
            <a:endParaRPr lang="en-US" dirty="0"/>
          </a:p>
          <a:p>
            <a:r>
              <a:rPr lang="en-US" b="1" dirty="0"/>
              <a:t>Confirmation of PARCC Field Testing sites</a:t>
            </a:r>
            <a:endParaRPr lang="en-US" b="1" u="sng" dirty="0"/>
          </a:p>
          <a:p>
            <a:pPr marL="365760" lvl="1" indent="0">
              <a:buNone/>
            </a:pPr>
            <a:r>
              <a:rPr lang="en-US" dirty="0"/>
              <a:t> </a:t>
            </a:r>
          </a:p>
          <a:p>
            <a:r>
              <a:rPr lang="en-US" b="1" dirty="0"/>
              <a:t>Upcoming Training offered by NYSED/Pearson</a:t>
            </a:r>
            <a:endParaRPr lang="en-US" b="1" u="sng" dirty="0"/>
          </a:p>
          <a:p>
            <a:pPr marL="109728" indent="0">
              <a:buNone/>
            </a:pPr>
            <a:r>
              <a:rPr lang="en-US" b="1" dirty="0"/>
              <a:t> </a:t>
            </a:r>
            <a:endParaRPr lang="en-US" dirty="0"/>
          </a:p>
          <a:p>
            <a:r>
              <a:rPr lang="en-US" b="1" dirty="0"/>
              <a:t>GST Computer Services Center Support</a:t>
            </a:r>
            <a:endParaRPr lang="en-US" b="1" u="sng" dirty="0"/>
          </a:p>
          <a:p>
            <a:pPr marL="109728" indent="0">
              <a:buNone/>
            </a:pPr>
            <a:r>
              <a:rPr lang="en-US" b="1" dirty="0"/>
              <a:t> </a:t>
            </a:r>
            <a:endParaRPr lang="en-US" b="1" u="sng" dirty="0"/>
          </a:p>
          <a:p>
            <a:r>
              <a:rPr lang="en-US" b="1" dirty="0"/>
              <a:t>PARCC Technical Overview</a:t>
            </a:r>
            <a:endParaRPr lang="en-US" b="1" u="sng" dirty="0"/>
          </a:p>
          <a:p>
            <a:pPr marL="109728" indent="0">
              <a:buNone/>
            </a:pPr>
            <a:r>
              <a:rPr lang="en-US" b="1" dirty="0"/>
              <a:t> </a:t>
            </a:r>
            <a:endParaRPr lang="en-US" dirty="0"/>
          </a:p>
          <a:p>
            <a:r>
              <a:rPr lang="en-US" b="1" dirty="0"/>
              <a:t>PARCC Administrative Overview</a:t>
            </a:r>
            <a:endParaRPr lang="en-US" b="1" u="sng" dirty="0"/>
          </a:p>
          <a:p>
            <a:pPr marL="109728" indent="0">
              <a:buNone/>
            </a:pPr>
            <a:r>
              <a:rPr lang="en-US" b="1" dirty="0"/>
              <a:t> </a:t>
            </a:r>
            <a:endParaRPr lang="en-US" dirty="0"/>
          </a:p>
          <a:p>
            <a:r>
              <a:rPr lang="en-US" b="1" dirty="0"/>
              <a:t>Next Steps</a:t>
            </a:r>
            <a:endParaRPr lang="en-US" b="1" u="sng" dirty="0"/>
          </a:p>
          <a:p>
            <a:endParaRPr lang="en-US" dirty="0"/>
          </a:p>
        </p:txBody>
      </p:sp>
      <p:sp>
        <p:nvSpPr>
          <p:cNvPr id="3" name="Title 2"/>
          <p:cNvSpPr>
            <a:spLocks noGrp="1"/>
          </p:cNvSpPr>
          <p:nvPr>
            <p:ph type="title"/>
          </p:nvPr>
        </p:nvSpPr>
        <p:spPr/>
        <p:txBody>
          <a:bodyPr>
            <a:normAutofit fontScale="90000"/>
          </a:bodyPr>
          <a:lstStyle/>
          <a:p>
            <a:pPr algn="ctr"/>
            <a:r>
              <a:rPr lang="en-US" dirty="0" smtClean="0"/>
              <a:t>Introduction and Review of Agenda</a:t>
            </a:r>
            <a:endParaRPr lang="en-US" dirty="0"/>
          </a:p>
        </p:txBody>
      </p:sp>
    </p:spTree>
    <p:extLst>
      <p:ext uri="{BB962C8B-B14F-4D97-AF65-F5344CB8AC3E}">
        <p14:creationId xmlns:p14="http://schemas.microsoft.com/office/powerpoint/2010/main" val="26326142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457200" lvl="1" indent="-457200">
              <a:lnSpc>
                <a:spcPct val="90000"/>
              </a:lnSpc>
              <a:spcBef>
                <a:spcPts val="600"/>
              </a:spcBef>
              <a:spcAft>
                <a:spcPts val="1200"/>
              </a:spcAft>
              <a:buFont typeface="Arial" panose="020B0604020202020204" pitchFamily="34" charset="0"/>
              <a:buChar char="•"/>
              <a:defRPr/>
            </a:pPr>
            <a:r>
              <a:rPr lang="en-US" sz="2400" dirty="0"/>
              <a:t>An Infrastructure Trial is a “dress rehearsal” of a computer-based assessment. It does not use real student </a:t>
            </a:r>
            <a:r>
              <a:rPr lang="en-US" sz="2400" dirty="0" smtClean="0"/>
              <a:t>information.</a:t>
            </a:r>
          </a:p>
          <a:p>
            <a:pPr marL="457200" lvl="1" indent="-457200">
              <a:lnSpc>
                <a:spcPct val="90000"/>
              </a:lnSpc>
              <a:spcBef>
                <a:spcPts val="600"/>
              </a:spcBef>
              <a:spcAft>
                <a:spcPts val="1200"/>
              </a:spcAft>
              <a:buFont typeface="Arial" panose="020B0604020202020204" pitchFamily="34" charset="0"/>
              <a:buChar char="•"/>
              <a:defRPr/>
            </a:pPr>
            <a:r>
              <a:rPr lang="en-US" sz="2400" dirty="0" smtClean="0"/>
              <a:t>This </a:t>
            </a:r>
            <a:r>
              <a:rPr lang="en-US" sz="2400" dirty="0"/>
              <a:t>is low-stakes, dry run for final confirmation that:</a:t>
            </a:r>
          </a:p>
          <a:p>
            <a:pPr marL="457200" lvl="2" indent="-274320">
              <a:lnSpc>
                <a:spcPct val="90000"/>
              </a:lnSpc>
              <a:spcBef>
                <a:spcPts val="600"/>
              </a:spcBef>
              <a:buClr>
                <a:srgbClr val="7030A0"/>
              </a:buClr>
              <a:buFont typeface="Wingdings" pitchFamily="2" charset="2"/>
              <a:buChar char="ü"/>
              <a:defRPr/>
            </a:pPr>
            <a:r>
              <a:rPr lang="en-US" sz="2400" dirty="0"/>
              <a:t>TestNav is configured </a:t>
            </a:r>
            <a:r>
              <a:rPr lang="en-US" sz="2400" dirty="0" smtClean="0"/>
              <a:t>correctly.</a:t>
            </a:r>
            <a:endParaRPr lang="en-US" sz="2400" dirty="0"/>
          </a:p>
          <a:p>
            <a:pPr marL="457200" lvl="2" indent="-274320">
              <a:lnSpc>
                <a:spcPct val="90000"/>
              </a:lnSpc>
              <a:spcBef>
                <a:spcPts val="600"/>
              </a:spcBef>
              <a:buClr>
                <a:srgbClr val="7030A0"/>
              </a:buClr>
              <a:buFont typeface="Wingdings" pitchFamily="2" charset="2"/>
              <a:buChar char="ü"/>
              <a:defRPr/>
            </a:pPr>
            <a:r>
              <a:rPr lang="en-US" sz="2400" dirty="0"/>
              <a:t>Devices can successfully run </a:t>
            </a:r>
            <a:r>
              <a:rPr lang="en-US" sz="2400" dirty="0" smtClean="0"/>
              <a:t>TestNav.</a:t>
            </a:r>
            <a:endParaRPr lang="en-US" sz="2400" dirty="0"/>
          </a:p>
          <a:p>
            <a:pPr marL="457200" lvl="2" indent="-274320">
              <a:lnSpc>
                <a:spcPct val="90000"/>
              </a:lnSpc>
              <a:spcBef>
                <a:spcPts val="600"/>
              </a:spcBef>
              <a:buClr>
                <a:srgbClr val="7030A0"/>
              </a:buClr>
              <a:buFont typeface="Wingdings" pitchFamily="2" charset="2"/>
              <a:buChar char="ü"/>
              <a:defRPr/>
            </a:pPr>
            <a:r>
              <a:rPr lang="en-US" sz="2400" dirty="0"/>
              <a:t>Network will bear the full </a:t>
            </a:r>
            <a:r>
              <a:rPr lang="en-US" sz="2400" dirty="0" smtClean="0"/>
              <a:t>load.</a:t>
            </a:r>
            <a:endParaRPr lang="en-US" sz="2400" dirty="0"/>
          </a:p>
          <a:p>
            <a:pPr marL="457200" lvl="2" indent="-274320">
              <a:lnSpc>
                <a:spcPct val="90000"/>
              </a:lnSpc>
              <a:spcBef>
                <a:spcPts val="600"/>
              </a:spcBef>
              <a:buClr>
                <a:srgbClr val="7030A0"/>
              </a:buClr>
              <a:buFont typeface="Wingdings" pitchFamily="2" charset="2"/>
              <a:buChar char="ü"/>
              <a:defRPr/>
            </a:pPr>
            <a:r>
              <a:rPr lang="en-US" sz="2400" dirty="0"/>
              <a:t>Participating staff know what to do for computer-based </a:t>
            </a:r>
            <a:r>
              <a:rPr lang="en-US" sz="2400" dirty="0" smtClean="0"/>
              <a:t>assessment.</a:t>
            </a:r>
            <a:endParaRPr lang="en-US" sz="2400" dirty="0"/>
          </a:p>
          <a:p>
            <a:endParaRPr lang="en-US" sz="2800" dirty="0"/>
          </a:p>
        </p:txBody>
      </p:sp>
      <p:sp>
        <p:nvSpPr>
          <p:cNvPr id="2" name="Title 1"/>
          <p:cNvSpPr>
            <a:spLocks noGrp="1"/>
          </p:cNvSpPr>
          <p:nvPr>
            <p:ph type="title"/>
          </p:nvPr>
        </p:nvSpPr>
        <p:spPr/>
        <p:txBody>
          <a:bodyPr/>
          <a:lstStyle/>
          <a:p>
            <a:r>
              <a:rPr lang="en-US" dirty="0" smtClean="0"/>
              <a:t>Infrastructure Trial</a:t>
            </a:r>
            <a:endParaRPr lang="en-US" dirty="0"/>
          </a:p>
        </p:txBody>
      </p:sp>
    </p:spTree>
    <p:extLst>
      <p:ext uri="{BB962C8B-B14F-4D97-AF65-F5344CB8AC3E}">
        <p14:creationId xmlns:p14="http://schemas.microsoft.com/office/powerpoint/2010/main" val="36492464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ontent Placeholder 5"/>
          <p:cNvGraphicFramePr>
            <a:graphicFrameLocks/>
          </p:cNvGraphicFramePr>
          <p:nvPr>
            <p:extLst>
              <p:ext uri="{D42A27DB-BD31-4B8C-83A1-F6EECF244321}">
                <p14:modId xmlns:p14="http://schemas.microsoft.com/office/powerpoint/2010/main" val="2992474821"/>
              </p:ext>
            </p:extLst>
          </p:nvPr>
        </p:nvGraphicFramePr>
        <p:xfrm>
          <a:off x="609600" y="1566489"/>
          <a:ext cx="80010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2"/>
          <p:cNvSpPr txBox="1">
            <a:spLocks noChangeArrowheads="1"/>
          </p:cNvSpPr>
          <p:nvPr/>
        </p:nvSpPr>
        <p:spPr>
          <a:xfrm>
            <a:off x="2819400" y="0"/>
            <a:ext cx="6248400" cy="1535113"/>
          </a:xfrm>
          <a:prstGeom prst="rect">
            <a:avLst/>
          </a:prstGeom>
        </p:spPr>
        <p:txBody>
          <a:bodyPr anchor="ct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mj-lt"/>
                <a:ea typeface="+mj-ea"/>
                <a:cs typeface="+mj-cs"/>
              </a:rPr>
              <a:t>Technology Activities: </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mj-lt"/>
                <a:ea typeface="+mj-ea"/>
                <a:cs typeface="+mj-cs"/>
              </a:rPr>
              <a:t>Phases for Site</a:t>
            </a:r>
            <a:r>
              <a:rPr kumimoji="0" lang="en-US" sz="2800" b="0" i="0" u="none" strike="noStrike" kern="1200" cap="none" spc="0" normalizeH="0" noProof="0" dirty="0" smtClean="0">
                <a:ln>
                  <a:noFill/>
                </a:ln>
                <a:solidFill>
                  <a:schemeClr val="tx1"/>
                </a:solidFill>
                <a:effectLst/>
                <a:uLnTx/>
                <a:uFillTx/>
                <a:latin typeface="+mj-lt"/>
                <a:ea typeface="+mj-ea"/>
                <a:cs typeface="+mj-cs"/>
              </a:rPr>
              <a:t> Readiness</a:t>
            </a:r>
            <a:endParaRPr kumimoji="0" lang="en-US" sz="28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Slide Number Placeholder 6"/>
          <p:cNvSpPr>
            <a:spLocks noGrp="1"/>
          </p:cNvSpPr>
          <p:nvPr>
            <p:ph type="sldNum" sz="quarter" idx="12"/>
          </p:nvPr>
        </p:nvSpPr>
        <p:spPr/>
        <p:txBody>
          <a:bodyPr wrap="square" lIns="89879" tIns="44940" rIns="89879" bIns="44940">
            <a:normAutofit/>
          </a:bodyPr>
          <a:lstStyle/>
          <a:p>
            <a:pPr>
              <a:defRPr/>
            </a:pPr>
            <a:fld id="{DC19C90B-3B12-4396-B64D-EF284E537978}" type="slidenum">
              <a:rPr lang="en-US" sz="1000" smtClean="0"/>
              <a:pPr>
                <a:defRPr/>
              </a:pPr>
              <a:t>21</a:t>
            </a:fld>
            <a:endParaRPr lang="en-US" sz="1000" dirty="0"/>
          </a:p>
        </p:txBody>
      </p:sp>
    </p:spTree>
    <p:extLst>
      <p:ext uri="{BB962C8B-B14F-4D97-AF65-F5344CB8AC3E}">
        <p14:creationId xmlns:p14="http://schemas.microsoft.com/office/powerpoint/2010/main" val="761209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PARCC </a:t>
            </a:r>
            <a:r>
              <a:rPr lang="en-US" b="1" dirty="0" smtClean="0"/>
              <a:t>Draft Administrative Overview</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6736278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endParaRPr lang="en-US" dirty="0" smtClean="0"/>
          </a:p>
          <a:p>
            <a:endParaRPr lang="en-US" dirty="0"/>
          </a:p>
          <a:p>
            <a:r>
              <a:rPr lang="en-US" sz="2000" i="1" dirty="0"/>
              <a:t>Several states have a minor adjustment in their testing window, due to special circumstances in their state. Recruited districts (LEAs) in these states were notified of this difference in their recruitment letters.</a:t>
            </a:r>
            <a:endParaRPr lang="en-US" sz="2000" dirty="0"/>
          </a:p>
        </p:txBody>
      </p:sp>
      <p:sp>
        <p:nvSpPr>
          <p:cNvPr id="3" name="Title 2"/>
          <p:cNvSpPr>
            <a:spLocks noGrp="1"/>
          </p:cNvSpPr>
          <p:nvPr>
            <p:ph type="title"/>
          </p:nvPr>
        </p:nvSpPr>
        <p:spPr/>
        <p:txBody>
          <a:bodyPr>
            <a:normAutofit/>
          </a:bodyPr>
          <a:lstStyle/>
          <a:p>
            <a:pPr algn="ctr"/>
            <a:r>
              <a:rPr lang="en-US" sz="3200" dirty="0" smtClean="0"/>
              <a:t>PARCC field test administration window</a:t>
            </a:r>
            <a:endParaRPr lang="en-US" sz="3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4000"/>
            <a:ext cx="7913914" cy="1643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34063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990600"/>
            <a:ext cx="8763000" cy="5016691"/>
          </a:xfrm>
        </p:spPr>
        <p:txBody>
          <a:bodyPr>
            <a:normAutofit/>
          </a:bodyPr>
          <a:lstStyle/>
          <a:p>
            <a:r>
              <a:rPr lang="en-US" sz="2400" dirty="0"/>
              <a:t>The first step for all districts will be to gain access to </a:t>
            </a:r>
            <a:r>
              <a:rPr lang="en-US" sz="2400" dirty="0" err="1"/>
              <a:t>PearsonAccess</a:t>
            </a:r>
            <a:r>
              <a:rPr lang="en-US" sz="2400" dirty="0"/>
              <a:t>, PARCC’s single consolidated online system for managing the PARCC Field Test. </a:t>
            </a:r>
            <a:endParaRPr lang="en-US" sz="2400" dirty="0" smtClean="0"/>
          </a:p>
          <a:p>
            <a:r>
              <a:rPr lang="en-US" sz="2400" dirty="0" smtClean="0"/>
              <a:t>You </a:t>
            </a:r>
            <a:r>
              <a:rPr lang="en-US" sz="2400" dirty="0"/>
              <a:t>will use this site to access on-demand training materials, user guides, and to conduct the pre-administrative activities. </a:t>
            </a:r>
            <a:endParaRPr lang="en-US" sz="2400" dirty="0" smtClean="0"/>
          </a:p>
          <a:p>
            <a:r>
              <a:rPr lang="en-US" sz="2400" dirty="0" err="1" smtClean="0"/>
              <a:t>PearsonAccess</a:t>
            </a:r>
            <a:r>
              <a:rPr lang="en-US" sz="2400" dirty="0" smtClean="0"/>
              <a:t> </a:t>
            </a:r>
            <a:r>
              <a:rPr lang="en-US" sz="2400" dirty="0"/>
              <a:t>user accounts will be setup by each state starting in </a:t>
            </a:r>
            <a:r>
              <a:rPr lang="en-US" sz="2400" b="1" dirty="0"/>
              <a:t>January 2014</a:t>
            </a:r>
            <a:r>
              <a:rPr lang="en-US" sz="2400" dirty="0"/>
              <a:t>.  If your district has not received a </a:t>
            </a:r>
            <a:r>
              <a:rPr lang="en-US" sz="2400" dirty="0" err="1"/>
              <a:t>PearsonAccess</a:t>
            </a:r>
            <a:r>
              <a:rPr lang="en-US" sz="2400" dirty="0"/>
              <a:t> user ID by January 17th, please contact the New York State Education Department at </a:t>
            </a:r>
            <a:r>
              <a:rPr lang="en-US" sz="2400" u="sng" dirty="0">
                <a:hlinkClick r:id="rId2"/>
              </a:rPr>
              <a:t>parcc@mail.nysed.gov</a:t>
            </a:r>
            <a:r>
              <a:rPr lang="en-US" sz="2400" dirty="0"/>
              <a:t>.</a:t>
            </a:r>
          </a:p>
          <a:p>
            <a:endParaRPr lang="en-US" dirty="0"/>
          </a:p>
        </p:txBody>
      </p:sp>
      <p:sp>
        <p:nvSpPr>
          <p:cNvPr id="3" name="Title 2"/>
          <p:cNvSpPr>
            <a:spLocks noGrp="1"/>
          </p:cNvSpPr>
          <p:nvPr>
            <p:ph type="title"/>
          </p:nvPr>
        </p:nvSpPr>
        <p:spPr>
          <a:xfrm>
            <a:off x="457200" y="274638"/>
            <a:ext cx="8229600" cy="792162"/>
          </a:xfrm>
        </p:spPr>
        <p:txBody>
          <a:bodyPr/>
          <a:lstStyle/>
          <a:p>
            <a:pPr algn="ctr"/>
            <a:r>
              <a:rPr lang="en-US" dirty="0" err="1" smtClean="0"/>
              <a:t>PearsonAccess</a:t>
            </a:r>
            <a:endParaRPr lang="en-US" dirty="0"/>
          </a:p>
        </p:txBody>
      </p:sp>
    </p:spTree>
    <p:extLst>
      <p:ext uri="{BB962C8B-B14F-4D97-AF65-F5344CB8AC3E}">
        <p14:creationId xmlns:p14="http://schemas.microsoft.com/office/powerpoint/2010/main" val="5842313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95400"/>
            <a:ext cx="8763000" cy="4953000"/>
          </a:xfrm>
        </p:spPr>
        <p:txBody>
          <a:bodyPr>
            <a:normAutofit/>
          </a:bodyPr>
          <a:lstStyle/>
          <a:p>
            <a:r>
              <a:rPr lang="en-US" sz="2800" dirty="0" err="1"/>
              <a:t>PearsonAccess</a:t>
            </a:r>
            <a:r>
              <a:rPr lang="en-US" sz="2800" dirty="0"/>
              <a:t>, serves as the entry point to all Pearson services used by school districts participating in the PARCC consortium</a:t>
            </a:r>
            <a:r>
              <a:rPr lang="en-US" sz="2800" dirty="0" smtClean="0"/>
              <a:t>.</a:t>
            </a:r>
          </a:p>
          <a:p>
            <a:r>
              <a:rPr lang="en-US" sz="2800" dirty="0" err="1" smtClean="0"/>
              <a:t>PearsonAccess</a:t>
            </a:r>
            <a:r>
              <a:rPr lang="en-US" sz="2800" dirty="0" smtClean="0"/>
              <a:t> </a:t>
            </a:r>
            <a:r>
              <a:rPr lang="en-US" sz="2800" dirty="0"/>
              <a:t>is used to create, deliver, score, report, and analyze summative, formative, and alternative </a:t>
            </a:r>
            <a:r>
              <a:rPr lang="en-US" sz="2800" dirty="0" smtClean="0"/>
              <a:t>assessments as well as manage the student data. </a:t>
            </a:r>
          </a:p>
          <a:p>
            <a:r>
              <a:rPr lang="en-US" sz="2800" dirty="0" smtClean="0"/>
              <a:t>Create</a:t>
            </a:r>
            <a:r>
              <a:rPr lang="en-US" sz="2800" dirty="0"/>
              <a:t>, Deliver, Score, Report, Analyze</a:t>
            </a:r>
          </a:p>
          <a:p>
            <a:pPr lvl="1"/>
            <a:r>
              <a:rPr lang="en-US" sz="2400" dirty="0"/>
              <a:t>View and send student data</a:t>
            </a:r>
          </a:p>
          <a:p>
            <a:pPr lvl="1"/>
            <a:r>
              <a:rPr lang="en-US" sz="2400" dirty="0"/>
              <a:t>Manage participation counts</a:t>
            </a:r>
          </a:p>
          <a:p>
            <a:pPr lvl="1"/>
            <a:r>
              <a:rPr lang="en-US" sz="2400" dirty="0"/>
              <a:t>Register students for testing</a:t>
            </a:r>
          </a:p>
          <a:p>
            <a:endParaRPr lang="en-US" dirty="0"/>
          </a:p>
        </p:txBody>
      </p:sp>
      <p:sp>
        <p:nvSpPr>
          <p:cNvPr id="3" name="Title 2"/>
          <p:cNvSpPr>
            <a:spLocks noGrp="1"/>
          </p:cNvSpPr>
          <p:nvPr>
            <p:ph type="title"/>
          </p:nvPr>
        </p:nvSpPr>
        <p:spPr/>
        <p:txBody>
          <a:bodyPr/>
          <a:lstStyle/>
          <a:p>
            <a:pPr algn="ctr"/>
            <a:r>
              <a:rPr lang="en-US" dirty="0" smtClean="0"/>
              <a:t>What is </a:t>
            </a:r>
            <a:r>
              <a:rPr lang="en-US" dirty="0" err="1" smtClean="0"/>
              <a:t>PearsonAccess</a:t>
            </a:r>
            <a:r>
              <a:rPr lang="en-US" dirty="0" smtClean="0"/>
              <a:t>?</a:t>
            </a:r>
            <a:endParaRPr lang="en-US" dirty="0"/>
          </a:p>
        </p:txBody>
      </p:sp>
    </p:spTree>
    <p:extLst>
      <p:ext uri="{BB962C8B-B14F-4D97-AF65-F5344CB8AC3E}">
        <p14:creationId xmlns:p14="http://schemas.microsoft.com/office/powerpoint/2010/main" val="550998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71600"/>
            <a:ext cx="8686800" cy="5181600"/>
          </a:xfrm>
        </p:spPr>
        <p:txBody>
          <a:bodyPr>
            <a:normAutofit fontScale="92500" lnSpcReduction="10000"/>
          </a:bodyPr>
          <a:lstStyle/>
          <a:p>
            <a:pPr lvl="0"/>
            <a:r>
              <a:rPr lang="en-US" sz="2800" b="1" u="sng" dirty="0" smtClean="0"/>
              <a:t>Learn </a:t>
            </a:r>
            <a:r>
              <a:rPr lang="en-US" sz="2800" b="1" u="sng" dirty="0"/>
              <a:t>about the PARCC Field </a:t>
            </a:r>
            <a:r>
              <a:rPr lang="en-US" sz="2800" b="1" u="sng" dirty="0" smtClean="0"/>
              <a:t>Test</a:t>
            </a:r>
          </a:p>
          <a:p>
            <a:pPr lvl="1"/>
            <a:r>
              <a:rPr lang="en-US" sz="2400" dirty="0" smtClean="0"/>
              <a:t>The </a:t>
            </a:r>
            <a:r>
              <a:rPr lang="en-US" sz="2400" dirty="0"/>
              <a:t>most important thing you can do prior to administration is to learn more about the PARCC Assessment and, in particular, the PARCC Field Test.  </a:t>
            </a:r>
            <a:endParaRPr lang="en-US" sz="2400" dirty="0" smtClean="0"/>
          </a:p>
          <a:p>
            <a:pPr lvl="1"/>
            <a:r>
              <a:rPr lang="en-US" sz="2400" dirty="0" smtClean="0"/>
              <a:t>The </a:t>
            </a:r>
            <a:r>
              <a:rPr lang="en-US" sz="2400" dirty="0"/>
              <a:t>PARCC website is a valuable resource for the latest news and developments related to the PARCC Assessment.</a:t>
            </a:r>
          </a:p>
          <a:p>
            <a:pPr lvl="1"/>
            <a:r>
              <a:rPr lang="en-US" sz="2400" dirty="0"/>
              <a:t>General PARCC information:  </a:t>
            </a:r>
            <a:r>
              <a:rPr lang="en-US" sz="2400" u="sng" dirty="0">
                <a:hlinkClick r:id="rId2"/>
              </a:rPr>
              <a:t>www.parcconline.org</a:t>
            </a:r>
            <a:endParaRPr lang="en-US" sz="2400" dirty="0"/>
          </a:p>
          <a:p>
            <a:pPr lvl="1"/>
            <a:r>
              <a:rPr lang="en-US" sz="2400" dirty="0"/>
              <a:t>PARCC Task Prototypes and Sample Items: </a:t>
            </a:r>
            <a:r>
              <a:rPr lang="en-US" sz="2400" u="sng" dirty="0">
                <a:hlinkClick r:id="rId3"/>
              </a:rPr>
              <a:t>http://www.parcconline.org/samples/item-task-prototypes</a:t>
            </a:r>
            <a:endParaRPr lang="en-US" sz="2400" dirty="0"/>
          </a:p>
          <a:p>
            <a:pPr lvl="1"/>
            <a:r>
              <a:rPr lang="en-US" sz="2400" dirty="0"/>
              <a:t>PARCC Policies and information related to the Spring 2014 Field Test: </a:t>
            </a:r>
            <a:r>
              <a:rPr lang="en-US" sz="2400" u="sng" dirty="0">
                <a:hlinkClick r:id="rId4"/>
              </a:rPr>
              <a:t>www.parcconline.org/field-test</a:t>
            </a:r>
            <a:endParaRPr lang="en-US" sz="2400" dirty="0"/>
          </a:p>
          <a:p>
            <a:pPr lvl="1"/>
            <a:r>
              <a:rPr lang="en-US" sz="2400" dirty="0"/>
              <a:t>Frequently Asked Questions about the Field Test: </a:t>
            </a:r>
            <a:r>
              <a:rPr lang="en-US" sz="2400" u="sng" dirty="0">
                <a:hlinkClick r:id="rId4"/>
              </a:rPr>
              <a:t>www.parcconline.org/field-test</a:t>
            </a:r>
            <a:endParaRPr lang="en-US" sz="2400" dirty="0"/>
          </a:p>
          <a:p>
            <a:endParaRPr lang="en-US" dirty="0"/>
          </a:p>
        </p:txBody>
      </p:sp>
      <p:sp>
        <p:nvSpPr>
          <p:cNvPr id="3" name="Title 2"/>
          <p:cNvSpPr>
            <a:spLocks noGrp="1"/>
          </p:cNvSpPr>
          <p:nvPr>
            <p:ph type="title"/>
          </p:nvPr>
        </p:nvSpPr>
        <p:spPr>
          <a:xfrm>
            <a:off x="457200" y="76200"/>
            <a:ext cx="8229600" cy="1371600"/>
          </a:xfrm>
        </p:spPr>
        <p:txBody>
          <a:bodyPr>
            <a:noAutofit/>
          </a:bodyPr>
          <a:lstStyle/>
          <a:p>
            <a:pPr algn="ctr"/>
            <a:r>
              <a:rPr lang="en-US" sz="3200" b="0" dirty="0">
                <a:effectLst/>
              </a:rPr>
              <a:t>What can I do prior to getting a </a:t>
            </a:r>
            <a:r>
              <a:rPr lang="en-US" sz="3200" b="0" dirty="0" err="1">
                <a:effectLst/>
              </a:rPr>
              <a:t>PearsonAccess</a:t>
            </a:r>
            <a:r>
              <a:rPr lang="en-US" sz="3200" b="0" dirty="0">
                <a:effectLst/>
              </a:rPr>
              <a:t> user </a:t>
            </a:r>
            <a:r>
              <a:rPr lang="en-US" sz="3200" b="0" dirty="0" smtClean="0">
                <a:effectLst/>
              </a:rPr>
              <a:t>account</a:t>
            </a:r>
            <a:endParaRPr lang="en-US" sz="3200" b="0" dirty="0">
              <a:effectLst/>
            </a:endParaRPr>
          </a:p>
        </p:txBody>
      </p:sp>
    </p:spTree>
    <p:extLst>
      <p:ext uri="{BB962C8B-B14F-4D97-AF65-F5344CB8AC3E}">
        <p14:creationId xmlns:p14="http://schemas.microsoft.com/office/powerpoint/2010/main" val="41712530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143000"/>
            <a:ext cx="8839200" cy="5486400"/>
          </a:xfrm>
        </p:spPr>
        <p:txBody>
          <a:bodyPr>
            <a:normAutofit fontScale="92500"/>
          </a:bodyPr>
          <a:lstStyle/>
          <a:p>
            <a:r>
              <a:rPr lang="en-US" dirty="0" smtClean="0"/>
              <a:t>We would like to propose GST pull the data directly from Level 1 </a:t>
            </a:r>
            <a:r>
              <a:rPr lang="en-US" dirty="0" err="1" smtClean="0"/>
              <a:t>Datawarehouse</a:t>
            </a:r>
            <a:endParaRPr lang="en-US" dirty="0" smtClean="0"/>
          </a:p>
          <a:p>
            <a:pPr lvl="1"/>
            <a:r>
              <a:rPr lang="en-US" dirty="0" smtClean="0"/>
              <a:t>Data pulled from Level 1 would be based off the requirements provided by Pearson/PARCC/NYSED </a:t>
            </a:r>
          </a:p>
          <a:p>
            <a:pPr lvl="1"/>
            <a:r>
              <a:rPr lang="en-US" dirty="0" smtClean="0"/>
              <a:t>Data used would come from the following </a:t>
            </a:r>
            <a:r>
              <a:rPr lang="en-US" dirty="0" err="1" smtClean="0"/>
              <a:t>eScholar</a:t>
            </a:r>
            <a:r>
              <a:rPr lang="en-US" dirty="0" smtClean="0"/>
              <a:t> templates</a:t>
            </a:r>
          </a:p>
          <a:p>
            <a:pPr lvl="2"/>
            <a:r>
              <a:rPr lang="en-US" dirty="0" smtClean="0"/>
              <a:t>Demographic, enrollment, program fact, staff student course</a:t>
            </a:r>
          </a:p>
          <a:p>
            <a:r>
              <a:rPr lang="en-US" dirty="0" smtClean="0"/>
              <a:t>GST would load the student data to the </a:t>
            </a:r>
            <a:r>
              <a:rPr lang="en-US" dirty="0" err="1" smtClean="0"/>
              <a:t>PearsonAccess</a:t>
            </a:r>
            <a:r>
              <a:rPr lang="en-US" dirty="0" smtClean="0"/>
              <a:t> system on behalf of the participating school districts</a:t>
            </a:r>
          </a:p>
          <a:p>
            <a:r>
              <a:rPr lang="en-US" dirty="0" smtClean="0"/>
              <a:t>School districts would be responsible for verifying the accuracy of the data that was loaded into </a:t>
            </a:r>
            <a:r>
              <a:rPr lang="en-US" dirty="0" err="1" smtClean="0"/>
              <a:t>PearsonAccess</a:t>
            </a:r>
            <a:r>
              <a:rPr lang="en-US" dirty="0" smtClean="0"/>
              <a:t> and managing the data from that point forward</a:t>
            </a:r>
          </a:p>
          <a:p>
            <a:endParaRPr lang="en-US" dirty="0" smtClean="0"/>
          </a:p>
          <a:p>
            <a:endParaRPr lang="en-US" dirty="0"/>
          </a:p>
        </p:txBody>
      </p:sp>
      <p:sp>
        <p:nvSpPr>
          <p:cNvPr id="3" name="Title 2"/>
          <p:cNvSpPr>
            <a:spLocks noGrp="1"/>
          </p:cNvSpPr>
          <p:nvPr>
            <p:ph type="title"/>
          </p:nvPr>
        </p:nvSpPr>
        <p:spPr>
          <a:xfrm>
            <a:off x="457200" y="76200"/>
            <a:ext cx="8229600" cy="1066800"/>
          </a:xfrm>
        </p:spPr>
        <p:txBody>
          <a:bodyPr>
            <a:normAutofit/>
          </a:bodyPr>
          <a:lstStyle/>
          <a:p>
            <a:pPr algn="ctr"/>
            <a:r>
              <a:rPr lang="en-US" sz="3200" b="0" dirty="0" smtClean="0">
                <a:effectLst/>
              </a:rPr>
              <a:t>How does student data get into the </a:t>
            </a:r>
            <a:r>
              <a:rPr lang="en-US" sz="3200" b="0" dirty="0" err="1" smtClean="0">
                <a:effectLst/>
              </a:rPr>
              <a:t>PearsonAccess</a:t>
            </a:r>
            <a:r>
              <a:rPr lang="en-US" sz="3200" b="0" dirty="0" smtClean="0">
                <a:effectLst/>
              </a:rPr>
              <a:t> System?</a:t>
            </a:r>
            <a:endParaRPr lang="en-US" sz="3200" b="0" dirty="0">
              <a:effectLst/>
            </a:endParaRPr>
          </a:p>
        </p:txBody>
      </p:sp>
    </p:spTree>
    <p:extLst>
      <p:ext uri="{BB962C8B-B14F-4D97-AF65-F5344CB8AC3E}">
        <p14:creationId xmlns:p14="http://schemas.microsoft.com/office/powerpoint/2010/main" val="12038635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838200"/>
            <a:ext cx="8686800" cy="5715000"/>
          </a:xfrm>
        </p:spPr>
        <p:txBody>
          <a:bodyPr>
            <a:normAutofit/>
          </a:bodyPr>
          <a:lstStyle/>
          <a:p>
            <a:r>
              <a:rPr lang="en-US" dirty="0" smtClean="0"/>
              <a:t>For paper based assessments, Pearson will provide preprinted materials for the PARCC Field test based on the data that is loaded.</a:t>
            </a:r>
          </a:p>
          <a:p>
            <a:r>
              <a:rPr lang="en-US" dirty="0" smtClean="0"/>
              <a:t>For online based assessments, students data loaded will drive the creation of an online assessment for each student.</a:t>
            </a:r>
          </a:p>
          <a:p>
            <a:r>
              <a:rPr lang="en-US" dirty="0" smtClean="0"/>
              <a:t>NYSED/Pearson have indicated that January 21, 2014 all student data must be loaded into </a:t>
            </a:r>
            <a:r>
              <a:rPr lang="en-US" dirty="0" err="1" smtClean="0"/>
              <a:t>PearsonAccess</a:t>
            </a:r>
            <a:endParaRPr lang="en-US" dirty="0" smtClean="0"/>
          </a:p>
          <a:p>
            <a:pPr lvl="1"/>
            <a:r>
              <a:rPr lang="en-US" dirty="0" smtClean="0"/>
              <a:t>This will require Testing Coordinators to work with District Data Coordinators to ensure the appropriate student data has been load to the Level 1 </a:t>
            </a:r>
            <a:r>
              <a:rPr lang="en-US" dirty="0" err="1" smtClean="0"/>
              <a:t>Datawarehouse</a:t>
            </a:r>
            <a:endParaRPr lang="en-US" dirty="0" smtClean="0"/>
          </a:p>
          <a:p>
            <a:endParaRPr lang="en-US" dirty="0"/>
          </a:p>
        </p:txBody>
      </p:sp>
      <p:sp>
        <p:nvSpPr>
          <p:cNvPr id="3" name="Title 2"/>
          <p:cNvSpPr>
            <a:spLocks noGrp="1"/>
          </p:cNvSpPr>
          <p:nvPr>
            <p:ph type="title"/>
          </p:nvPr>
        </p:nvSpPr>
        <p:spPr>
          <a:xfrm>
            <a:off x="457200" y="152400"/>
            <a:ext cx="8229600" cy="762000"/>
          </a:xfrm>
        </p:spPr>
        <p:txBody>
          <a:bodyPr>
            <a:normAutofit/>
          </a:bodyPr>
          <a:lstStyle/>
          <a:p>
            <a:r>
              <a:rPr lang="en-US" sz="3200" b="0" dirty="0" smtClean="0">
                <a:effectLst/>
              </a:rPr>
              <a:t>Student data continued…</a:t>
            </a:r>
            <a:endParaRPr lang="en-US" sz="3200" dirty="0"/>
          </a:p>
        </p:txBody>
      </p:sp>
    </p:spTree>
    <p:extLst>
      <p:ext uri="{BB962C8B-B14F-4D97-AF65-F5344CB8AC3E}">
        <p14:creationId xmlns:p14="http://schemas.microsoft.com/office/powerpoint/2010/main" val="14976623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394" y="2133600"/>
            <a:ext cx="7338949" cy="33327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4" name="Rectangle 2"/>
          <p:cNvSpPr>
            <a:spLocks noGrp="1" noRot="1" noChangeArrowheads="1"/>
          </p:cNvSpPr>
          <p:nvPr>
            <p:ph type="title"/>
          </p:nvPr>
        </p:nvSpPr>
        <p:spPr>
          <a:xfrm>
            <a:off x="329184" y="1219200"/>
            <a:ext cx="8664575" cy="838200"/>
          </a:xfrm>
        </p:spPr>
        <p:txBody>
          <a:bodyPr/>
          <a:lstStyle/>
          <a:p>
            <a:pPr algn="ctr"/>
            <a:r>
              <a:rPr lang="en-US" sz="2000" dirty="0">
                <a:latin typeface="+mn-lt"/>
              </a:rPr>
              <a:t>The PARCC PearsonAccess website may be accessed at  </a:t>
            </a:r>
            <a:r>
              <a:rPr lang="en-US" sz="2000" dirty="0">
                <a:latin typeface="+mn-lt"/>
                <a:hlinkClick r:id="rId5"/>
              </a:rPr>
              <a:t>http://</a:t>
            </a:r>
            <a:r>
              <a:rPr lang="en-US" sz="2000" dirty="0" smtClean="0">
                <a:latin typeface="+mn-lt"/>
                <a:hlinkClick r:id="rId5"/>
              </a:rPr>
              <a:t>PARCC.Pearson.com</a:t>
            </a:r>
            <a:r>
              <a:rPr lang="en-US" sz="2000" dirty="0" smtClean="0">
                <a:latin typeface="+mn-lt"/>
              </a:rPr>
              <a:t> </a:t>
            </a:r>
            <a:endParaRPr lang="en-US" sz="2000" b="0" dirty="0" smtClean="0">
              <a:latin typeface="+mn-lt"/>
            </a:endParaRPr>
          </a:p>
        </p:txBody>
      </p:sp>
      <p:sp>
        <p:nvSpPr>
          <p:cNvPr id="10" name="Slide Number Placeholder 9"/>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29</a:t>
            </a:fld>
            <a:endParaRPr lang="en-US" sz="1000" dirty="0">
              <a:solidFill>
                <a:sysClr val="windowText" lastClr="000000"/>
              </a:solidFill>
            </a:endParaRPr>
          </a:p>
        </p:txBody>
      </p:sp>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7800" y="3048000"/>
            <a:ext cx="3743325" cy="31527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9" name="Rectangle 12"/>
          <p:cNvSpPr>
            <a:spLocks noChangeArrowheads="1"/>
          </p:cNvSpPr>
          <p:nvPr/>
        </p:nvSpPr>
        <p:spPr bwMode="auto">
          <a:xfrm>
            <a:off x="1905000" y="5185065"/>
            <a:ext cx="2187700" cy="412562"/>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cxnSp>
        <p:nvCxnSpPr>
          <p:cNvPr id="8198" name="Straight Arrow Connector 10"/>
          <p:cNvCxnSpPr>
            <a:cxnSpLocks noChangeShapeType="1"/>
          </p:cNvCxnSpPr>
          <p:nvPr/>
        </p:nvCxnSpPr>
        <p:spPr bwMode="auto">
          <a:xfrm flipH="1">
            <a:off x="4322625" y="4355100"/>
            <a:ext cx="2031950" cy="1036246"/>
          </a:xfrm>
          <a:prstGeom prst="straightConnector1">
            <a:avLst/>
          </a:prstGeom>
          <a:noFill/>
          <a:ln w="222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9" name="Rectangle 24"/>
          <p:cNvSpPr txBox="1">
            <a:spLocks noChangeArrowheads="1"/>
          </p:cNvSpPr>
          <p:nvPr/>
        </p:nvSpPr>
        <p:spPr>
          <a:xfrm>
            <a:off x="2819400" y="0"/>
            <a:ext cx="6324600" cy="1219200"/>
          </a:xfrm>
          <a:prstGeom prst="rect">
            <a:avLst/>
          </a:prstGeom>
        </p:spPr>
        <p:txBody>
          <a:bodyPr lIns="89879" tIns="44940" rIns="89879" bIns="44940" anchor="ctr"/>
          <a:lstStyle>
            <a:lvl1pPr marL="168524" indent="0" algn="l" defTabSz="914400" rtl="0" eaLnBrk="1" latinLnBrk="0" hangingPunct="1">
              <a:spcBef>
                <a:spcPct val="0"/>
              </a:spcBef>
              <a:buNone/>
              <a:defRPr sz="2800" kern="1200">
                <a:solidFill>
                  <a:schemeClr val="tx1"/>
                </a:solidFill>
                <a:latin typeface="+mj-lt"/>
                <a:ea typeface="+mj-ea"/>
                <a:cs typeface="+mj-cs"/>
              </a:defRPr>
            </a:lvl1pPr>
          </a:lstStyle>
          <a:p>
            <a:pPr>
              <a:defRPr/>
            </a:pPr>
            <a:r>
              <a:rPr lang="en-US" dirty="0" smtClean="0"/>
              <a:t>How Do I Access </a:t>
            </a:r>
            <a:r>
              <a:rPr lang="en-US" dirty="0" err="1" smtClean="0"/>
              <a:t>PearsonAccess</a:t>
            </a:r>
            <a:r>
              <a:rPr lang="en-US" dirty="0" smtClean="0"/>
              <a:t>?</a:t>
            </a:r>
          </a:p>
        </p:txBody>
      </p:sp>
    </p:spTree>
    <p:custDataLst>
      <p:tags r:id="rId1"/>
    </p:custDataLst>
    <p:extLst>
      <p:ext uri="{BB962C8B-B14F-4D97-AF65-F5344CB8AC3E}">
        <p14:creationId xmlns:p14="http://schemas.microsoft.com/office/powerpoint/2010/main" val="14964517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8"/>
                                        </p:tgtEl>
                                        <p:attrNameLst>
                                          <p:attrName>style.visibility</p:attrName>
                                        </p:attrNameLst>
                                      </p:cBhvr>
                                      <p:to>
                                        <p:strVal val="visible"/>
                                      </p:to>
                                    </p:set>
                                    <p:animEffect transition="in" filter="fade">
                                      <p:cBhvr>
                                        <p:cTn id="7" dur="500"/>
                                        <p:tgtEl>
                                          <p:spTgt spid="8198"/>
                                        </p:tgtEl>
                                      </p:cBhvr>
                                    </p:animEffect>
                                  </p:childTnLst>
                                </p:cTn>
                              </p:par>
                              <p:par>
                                <p:cTn id="8" presetID="10" presetClass="entr" presetSubtype="0"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fade">
                                      <p:cBhvr>
                                        <p:cTn id="10" dur="500"/>
                                        <p:tgtEl>
                                          <p:spTgt spid="102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199"/>
                                        </p:tgtEl>
                                        <p:attrNameLst>
                                          <p:attrName>style.visibility</p:attrName>
                                        </p:attrNameLst>
                                      </p:cBhvr>
                                      <p:to>
                                        <p:strVal val="visible"/>
                                      </p:to>
                                    </p:set>
                                    <p:animEffect transition="in" filter="fade">
                                      <p:cBhvr>
                                        <p:cTn id="15" dur="500"/>
                                        <p:tgtEl>
                                          <p:spTgt spid="8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lstStyle/>
          <a:p>
            <a:r>
              <a:rPr lang="en-US" sz="2000" dirty="0" smtClean="0"/>
              <a:t>Each district should have received an email from PARCC regarding the agreed upon Field Testing sites, subject areas and grade levels</a:t>
            </a:r>
          </a:p>
          <a:p>
            <a:pPr marL="109728" indent="0">
              <a:buNone/>
            </a:pPr>
            <a:endParaRPr lang="en-US" dirty="0" smtClean="0"/>
          </a:p>
          <a:p>
            <a:endParaRPr lang="en-US" dirty="0"/>
          </a:p>
        </p:txBody>
      </p:sp>
      <p:sp>
        <p:nvSpPr>
          <p:cNvPr id="3" name="Title 2"/>
          <p:cNvSpPr>
            <a:spLocks noGrp="1"/>
          </p:cNvSpPr>
          <p:nvPr>
            <p:ph type="title"/>
          </p:nvPr>
        </p:nvSpPr>
        <p:spPr>
          <a:xfrm>
            <a:off x="457200" y="274638"/>
            <a:ext cx="8229600" cy="639762"/>
          </a:xfrm>
        </p:spPr>
        <p:txBody>
          <a:bodyPr>
            <a:normAutofit/>
          </a:bodyPr>
          <a:lstStyle/>
          <a:p>
            <a:pPr algn="ctr"/>
            <a:r>
              <a:rPr lang="en-US" sz="2800" dirty="0" smtClean="0"/>
              <a:t>Confirmation of PARCC Field Testing Sites</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3734489994"/>
              </p:ext>
            </p:extLst>
          </p:nvPr>
        </p:nvGraphicFramePr>
        <p:xfrm>
          <a:off x="152400" y="1981200"/>
          <a:ext cx="8915400" cy="3809997"/>
        </p:xfrm>
        <a:graphic>
          <a:graphicData uri="http://schemas.openxmlformats.org/drawingml/2006/table">
            <a:tbl>
              <a:tblPr/>
              <a:tblGrid>
                <a:gridCol w="2037516"/>
                <a:gridCol w="1087183"/>
                <a:gridCol w="2169296"/>
                <a:gridCol w="638624"/>
                <a:gridCol w="661432"/>
                <a:gridCol w="598077"/>
                <a:gridCol w="456160"/>
                <a:gridCol w="608214"/>
                <a:gridCol w="658898"/>
              </a:tblGrid>
              <a:tr h="615932">
                <a:tc>
                  <a:txBody>
                    <a:bodyPr/>
                    <a:lstStyle/>
                    <a:p>
                      <a:pPr algn="ctr" fontAlgn="b"/>
                      <a:r>
                        <a:rPr lang="en-US" sz="800" b="1" i="0" u="none" strike="noStrike" dirty="0">
                          <a:solidFill>
                            <a:srgbClr val="000000"/>
                          </a:solidFill>
                          <a:effectLst/>
                          <a:latin typeface="Calibri"/>
                        </a:rPr>
                        <a:t>Full District Name</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Calibri"/>
                        </a:rPr>
                        <a:t>District Contact Name (First Last)</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err="1">
                          <a:solidFill>
                            <a:srgbClr val="000000"/>
                          </a:solidFill>
                          <a:effectLst/>
                          <a:latin typeface="Calibri"/>
                        </a:rPr>
                        <a:t>FullSchoolName</a:t>
                      </a:r>
                      <a:endParaRPr lang="en-US" sz="800" b="1" i="0" u="none" strike="noStrike">
                        <a:solidFill>
                          <a:srgbClr val="000000"/>
                        </a:solidFill>
                        <a:effectLst/>
                        <a:latin typeface="Calibri"/>
                      </a:endParaRP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Calibri"/>
                        </a:rPr>
                        <a:t>Grade/Course</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Calibri"/>
                        </a:rPr>
                        <a:t>Subject</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Calibri"/>
                        </a:rPr>
                        <a:t># of Classes</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Calibri"/>
                        </a:rPr>
                        <a:t>Mode of Admin</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Calibri"/>
                        </a:rPr>
                        <a:t>Component</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Calibri"/>
                        </a:rPr>
                        <a:t># of Sessions</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761">
                <a:tc>
                  <a:txBody>
                    <a:bodyPr/>
                    <a:lstStyle/>
                    <a:p>
                      <a:pPr algn="l" fontAlgn="ctr"/>
                      <a:r>
                        <a:rPr lang="en-US" sz="800" b="0" i="0" u="none" strike="noStrike">
                          <a:solidFill>
                            <a:srgbClr val="000000"/>
                          </a:solidFill>
                          <a:effectLst/>
                          <a:latin typeface="Calibri"/>
                        </a:rPr>
                        <a:t>Addison Central School District</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JOSEPH DIOGUARDI</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Tuscarora Elementary School</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4</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ELA</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3</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Online</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PBA</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3</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761">
                <a:tc>
                  <a:txBody>
                    <a:bodyPr/>
                    <a:lstStyle/>
                    <a:p>
                      <a:pPr algn="l" fontAlgn="ctr"/>
                      <a:r>
                        <a:rPr lang="en-US" sz="800" b="0" i="0" u="none" strike="noStrike">
                          <a:solidFill>
                            <a:srgbClr val="000000"/>
                          </a:solidFill>
                          <a:effectLst/>
                          <a:latin typeface="Calibri"/>
                        </a:rPr>
                        <a:t>Addison Central School District</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JOSEPH DIOGUARDI</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Tuscarora Elementary School</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6</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ELA</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3</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Online</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PBA</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3</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761">
                <a:tc>
                  <a:txBody>
                    <a:bodyPr/>
                    <a:lstStyle/>
                    <a:p>
                      <a:pPr algn="l" fontAlgn="ctr"/>
                      <a:r>
                        <a:rPr lang="en-US" sz="800" b="0" i="0" u="none" strike="noStrike">
                          <a:solidFill>
                            <a:srgbClr val="000000"/>
                          </a:solidFill>
                          <a:effectLst/>
                          <a:latin typeface="Calibri"/>
                        </a:rPr>
                        <a:t>Addison Central School District</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JOSEPH DIOGUARDI</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Addison High School</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7</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Mathematics</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4</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Paper</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PBA</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2</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761">
                <a:tc>
                  <a:txBody>
                    <a:bodyPr/>
                    <a:lstStyle/>
                    <a:p>
                      <a:pPr algn="l" fontAlgn="ctr"/>
                      <a:r>
                        <a:rPr lang="en-US" sz="800" b="0" i="0" u="none" strike="noStrike">
                          <a:solidFill>
                            <a:srgbClr val="000000"/>
                          </a:solidFill>
                          <a:effectLst/>
                          <a:latin typeface="Calibri"/>
                        </a:rPr>
                        <a:t>Addison Central School District</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JOSEPH DIOGUARDI</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Addison High School</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8</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ELA</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4</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Paper</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PBA</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3</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761">
                <a:tc>
                  <a:txBody>
                    <a:bodyPr/>
                    <a:lstStyle/>
                    <a:p>
                      <a:pPr algn="l" fontAlgn="b"/>
                      <a:r>
                        <a:rPr lang="en-US" sz="800" b="0" i="0" u="none" strike="noStrike">
                          <a:solidFill>
                            <a:srgbClr val="000000"/>
                          </a:solidFill>
                          <a:effectLst/>
                          <a:latin typeface="Calibri"/>
                        </a:rPr>
                        <a:t>Horseheads Central School District</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RALPH MARINO</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Horseheads Senior High School</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Geometry</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Mathematics</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6</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Online</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PBA &amp; EOY</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4</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761">
                <a:tc>
                  <a:txBody>
                    <a:bodyPr/>
                    <a:lstStyle/>
                    <a:p>
                      <a:pPr algn="l" fontAlgn="b"/>
                      <a:r>
                        <a:rPr lang="en-US" sz="800" b="0" i="0" u="none" strike="noStrike">
                          <a:solidFill>
                            <a:srgbClr val="000000"/>
                          </a:solidFill>
                          <a:effectLst/>
                          <a:latin typeface="Calibri"/>
                        </a:rPr>
                        <a:t>Horseheads Central School District</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RALPH MARINO</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Horseheads Senior High School</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Algebra II</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Mathematics</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6</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Online</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PBA &amp; EOY</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a:rPr>
                        <a:t>4</a:t>
                      </a:r>
                    </a:p>
                  </a:txBody>
                  <a:tcPr marL="7022" marR="7022" marT="70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761">
                <a:tc>
                  <a:txBody>
                    <a:bodyPr/>
                    <a:lstStyle/>
                    <a:p>
                      <a:pPr algn="l" fontAlgn="ctr"/>
                      <a:r>
                        <a:rPr lang="en-US" sz="800" b="0" i="0" u="none" strike="noStrike">
                          <a:solidFill>
                            <a:srgbClr val="000000"/>
                          </a:solidFill>
                          <a:effectLst/>
                          <a:latin typeface="Calibri"/>
                        </a:rPr>
                        <a:t>Odessa-Montour Central School District</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JAMES FRAME</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Odessa-Montour Junior/Senior High School</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11</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ELA</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3</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Paper</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EOY</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2</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8694">
                <a:tc>
                  <a:txBody>
                    <a:bodyPr/>
                    <a:lstStyle/>
                    <a:p>
                      <a:pPr algn="l" fontAlgn="ctr"/>
                      <a:r>
                        <a:rPr lang="en-US" sz="800" b="0" i="0" u="none" strike="noStrike">
                          <a:solidFill>
                            <a:srgbClr val="000000"/>
                          </a:solidFill>
                          <a:effectLst/>
                          <a:latin typeface="Calibri"/>
                        </a:rPr>
                        <a:t>Odessa-Montour Central School District</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JAMES FRAME</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Odessa-Montour Junior/Senior High School</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Geometry</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Mathematics</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4</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Online</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EOY</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2</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761">
                <a:tc>
                  <a:txBody>
                    <a:bodyPr/>
                    <a:lstStyle/>
                    <a:p>
                      <a:pPr algn="l" fontAlgn="ctr"/>
                      <a:r>
                        <a:rPr lang="en-US" sz="800" b="0" i="0" u="none" strike="noStrike">
                          <a:solidFill>
                            <a:srgbClr val="000000"/>
                          </a:solidFill>
                          <a:effectLst/>
                          <a:latin typeface="Calibri"/>
                        </a:rPr>
                        <a:t>Spencer-Van Etten Central School District</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JOSEPH MORGAN</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Spencer-Van Etten Middle School</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5</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Mathematics</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4</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Online</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EOY</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2</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761">
                <a:tc>
                  <a:txBody>
                    <a:bodyPr/>
                    <a:lstStyle/>
                    <a:p>
                      <a:pPr algn="l" fontAlgn="ctr"/>
                      <a:r>
                        <a:rPr lang="en-US" sz="800" b="0" i="0" u="none" strike="noStrike">
                          <a:solidFill>
                            <a:srgbClr val="000000"/>
                          </a:solidFill>
                          <a:effectLst/>
                          <a:latin typeface="Calibri"/>
                        </a:rPr>
                        <a:t>Spencer-Van Etten Central School District</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JOSEPH MORGAN</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Spencer-Van Etten Middle School</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7</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Mathematics</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3</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Online</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EOY</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2</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761">
                <a:tc>
                  <a:txBody>
                    <a:bodyPr/>
                    <a:lstStyle/>
                    <a:p>
                      <a:pPr algn="l" fontAlgn="ctr"/>
                      <a:r>
                        <a:rPr lang="en-US" sz="800" b="0" i="0" u="none" strike="noStrike">
                          <a:solidFill>
                            <a:srgbClr val="000000"/>
                          </a:solidFill>
                          <a:effectLst/>
                          <a:latin typeface="Calibri"/>
                        </a:rPr>
                        <a:t>Spencer-Van Etten Central School District</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JOSEPH MORGAN</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Spencer-Van Etten Elementary School</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4</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Mathematics</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4</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Online</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EOY</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2</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761">
                <a:tc>
                  <a:txBody>
                    <a:bodyPr/>
                    <a:lstStyle/>
                    <a:p>
                      <a:pPr algn="l" fontAlgn="ctr"/>
                      <a:r>
                        <a:rPr lang="en-US" sz="800" b="0" i="0" u="none" strike="noStrike">
                          <a:solidFill>
                            <a:srgbClr val="000000"/>
                          </a:solidFill>
                          <a:effectLst/>
                          <a:latin typeface="Calibri"/>
                        </a:rPr>
                        <a:t>Spencer-Van Etten Central School District</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JOSEPH MORGAN</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Spencer-Van Etten Elementary School</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3</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ELA</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4</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Online</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EOY</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2</a:t>
                      </a:r>
                    </a:p>
                  </a:txBody>
                  <a:tcPr marL="7022" marR="7022" marT="70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858462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914400"/>
            <a:ext cx="8763000" cy="5410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24"/>
          <p:cNvSpPr txBox="1">
            <a:spLocks noChangeArrowheads="1"/>
          </p:cNvSpPr>
          <p:nvPr/>
        </p:nvSpPr>
        <p:spPr>
          <a:xfrm>
            <a:off x="2819400" y="0"/>
            <a:ext cx="6324600" cy="1219200"/>
          </a:xfrm>
          <a:prstGeom prst="rect">
            <a:avLst/>
          </a:prstGeom>
        </p:spPr>
        <p:txBody>
          <a:bodyPr lIns="89879" tIns="44940" rIns="89879" bIns="44940" anchor="ctr"/>
          <a:lstStyle>
            <a:lvl1pPr marL="168524" indent="0" algn="l" defTabSz="914400" rtl="0" eaLnBrk="1" latinLnBrk="0" hangingPunct="1">
              <a:spcBef>
                <a:spcPct val="0"/>
              </a:spcBef>
              <a:buNone/>
              <a:defRPr sz="2800" kern="1200">
                <a:solidFill>
                  <a:schemeClr val="tx1"/>
                </a:solidFill>
                <a:latin typeface="+mj-lt"/>
                <a:ea typeface="+mj-ea"/>
                <a:cs typeface="+mj-cs"/>
              </a:defRPr>
            </a:lvl1pPr>
          </a:lstStyle>
          <a:p>
            <a:pPr>
              <a:defRPr/>
            </a:pPr>
            <a:r>
              <a:rPr lang="en-US" dirty="0" smtClean="0"/>
              <a:t>PearsonAccess</a:t>
            </a:r>
            <a:r>
              <a:rPr lang="en-US" dirty="0"/>
              <a:t> </a:t>
            </a:r>
            <a:r>
              <a:rPr lang="en-US" dirty="0" smtClean="0"/>
              <a:t>Home Page</a:t>
            </a:r>
          </a:p>
        </p:txBody>
      </p:sp>
      <p:sp>
        <p:nvSpPr>
          <p:cNvPr id="9" name="Slide Number Placeholder 8"/>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30</a:t>
            </a:fld>
            <a:endParaRPr lang="en-US" sz="1000" dirty="0">
              <a:solidFill>
                <a:sysClr val="windowText" lastClr="000000"/>
              </a:solidFill>
            </a:endParaRPr>
          </a:p>
        </p:txBody>
      </p:sp>
    </p:spTree>
    <p:extLst>
      <p:ext uri="{BB962C8B-B14F-4D97-AF65-F5344CB8AC3E}">
        <p14:creationId xmlns:p14="http://schemas.microsoft.com/office/powerpoint/2010/main" val="1232555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1143000"/>
            <a:ext cx="7783373" cy="486460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a:spLocks noChangeArrowheads="1"/>
          </p:cNvSpPr>
          <p:nvPr/>
        </p:nvSpPr>
        <p:spPr bwMode="auto">
          <a:xfrm flipV="1">
            <a:off x="2848641" y="1371600"/>
            <a:ext cx="374904" cy="130175"/>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8" name="Rectangle 7"/>
          <p:cNvSpPr>
            <a:spLocks noChangeArrowheads="1"/>
          </p:cNvSpPr>
          <p:nvPr/>
        </p:nvSpPr>
        <p:spPr bwMode="auto">
          <a:xfrm>
            <a:off x="4983174" y="2209800"/>
            <a:ext cx="960120" cy="934990"/>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9" name="Rectangle 8"/>
          <p:cNvSpPr>
            <a:spLocks noChangeArrowheads="1"/>
          </p:cNvSpPr>
          <p:nvPr/>
        </p:nvSpPr>
        <p:spPr bwMode="auto">
          <a:xfrm>
            <a:off x="704088" y="1828800"/>
            <a:ext cx="1172275" cy="3288895"/>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10" name="Rectangle 9"/>
          <p:cNvSpPr>
            <a:spLocks noChangeArrowheads="1"/>
          </p:cNvSpPr>
          <p:nvPr/>
        </p:nvSpPr>
        <p:spPr bwMode="auto">
          <a:xfrm>
            <a:off x="2905464" y="2427514"/>
            <a:ext cx="2010920" cy="3360574"/>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cxnSp>
        <p:nvCxnSpPr>
          <p:cNvPr id="13" name="Straight Arrow Connector 12"/>
          <p:cNvCxnSpPr>
            <a:cxnSpLocks noChangeShapeType="1"/>
          </p:cNvCxnSpPr>
          <p:nvPr/>
        </p:nvCxnSpPr>
        <p:spPr bwMode="auto">
          <a:xfrm flipH="1" flipV="1">
            <a:off x="2261463" y="3968588"/>
            <a:ext cx="492125" cy="0"/>
          </a:xfrm>
          <a:prstGeom prst="straightConnector1">
            <a:avLst/>
          </a:prstGeom>
          <a:noFill/>
          <a:ln w="222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3" name="Title 2"/>
          <p:cNvSpPr>
            <a:spLocks noGrp="1"/>
          </p:cNvSpPr>
          <p:nvPr>
            <p:ph type="title"/>
          </p:nvPr>
        </p:nvSpPr>
        <p:spPr/>
        <p:txBody>
          <a:bodyPr/>
          <a:lstStyle/>
          <a:p>
            <a:r>
              <a:rPr lang="en-US" dirty="0" smtClean="0"/>
              <a:t>Resources</a:t>
            </a:r>
            <a:endParaRPr lang="en-US" dirty="0"/>
          </a:p>
        </p:txBody>
      </p:sp>
      <p:sp>
        <p:nvSpPr>
          <p:cNvPr id="12" name="Slide Number Placeholder 11"/>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31</a:t>
            </a:fld>
            <a:endParaRPr lang="en-US" sz="1000" dirty="0">
              <a:solidFill>
                <a:sysClr val="windowText" lastClr="000000"/>
              </a:solidFill>
            </a:endParaRPr>
          </a:p>
        </p:txBody>
      </p:sp>
    </p:spTree>
    <p:extLst>
      <p:ext uri="{BB962C8B-B14F-4D97-AF65-F5344CB8AC3E}">
        <p14:creationId xmlns:p14="http://schemas.microsoft.com/office/powerpoint/2010/main" val="42148635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8201" name="Text Box 9"/>
          <p:cNvSpPr txBox="1">
            <a:spLocks noChangeArrowheads="1"/>
          </p:cNvSpPr>
          <p:nvPr/>
        </p:nvSpPr>
        <p:spPr bwMode="auto">
          <a:xfrm>
            <a:off x="326736" y="1364682"/>
            <a:ext cx="8668512" cy="400110"/>
          </a:xfrm>
          <a:prstGeom prst="rect">
            <a:avLst/>
          </a:prstGeom>
          <a:noFill/>
          <a:ln w="9525">
            <a:noFill/>
            <a:miter lim="800000"/>
            <a:headEnd/>
            <a:tailEnd/>
          </a:ln>
          <a:effectLst/>
        </p:spPr>
        <p:txBody>
          <a:bodyPr>
            <a:spAutoFit/>
          </a:bodyPr>
          <a:lstStyle/>
          <a:p>
            <a:pPr algn="ctr">
              <a:spcBef>
                <a:spcPct val="50000"/>
              </a:spcBef>
              <a:defRPr/>
            </a:pPr>
            <a:r>
              <a:rPr lang="en-US" sz="2000" dirty="0" smtClean="0">
                <a:latin typeface="+mn-lt"/>
              </a:rPr>
              <a:t>The </a:t>
            </a:r>
            <a:r>
              <a:rPr lang="en-US" sz="2000" i="1" dirty="0" smtClean="0">
                <a:latin typeface="+mn-lt"/>
              </a:rPr>
              <a:t>Training </a:t>
            </a:r>
            <a:r>
              <a:rPr lang="en-US" sz="2000" dirty="0" smtClean="0">
                <a:latin typeface="+mn-lt"/>
              </a:rPr>
              <a:t>section</a:t>
            </a:r>
            <a:r>
              <a:rPr lang="en-US" sz="2000" i="1" dirty="0" smtClean="0">
                <a:latin typeface="+mn-lt"/>
              </a:rPr>
              <a:t> </a:t>
            </a:r>
            <a:r>
              <a:rPr lang="en-US" sz="2000" dirty="0" smtClean="0">
                <a:latin typeface="+mn-lt"/>
              </a:rPr>
              <a:t>helps you locate tutorials, manuals, documents, etc.</a:t>
            </a:r>
            <a:endParaRPr lang="en-US" sz="2000" dirty="0">
              <a:solidFill>
                <a:schemeClr val="tx2"/>
              </a:solidFill>
              <a:effectLst>
                <a:outerShdw blurRad="38100" dist="38100" dir="2700000" algn="tl">
                  <a:srgbClr val="C0C0C0"/>
                </a:outerShdw>
              </a:effectLst>
              <a:latin typeface="+mn-lt"/>
              <a:ea typeface="Verdana" pitchFamily="34" charset="0"/>
              <a:cs typeface="Verdana" pitchFamily="34" charset="0"/>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354" y="2057400"/>
            <a:ext cx="7649277" cy="393726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Training</a:t>
            </a:r>
          </a:p>
        </p:txBody>
      </p:sp>
      <p:sp>
        <p:nvSpPr>
          <p:cNvPr id="6" name="Slide Number Placeholder 5"/>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32</a:t>
            </a:fld>
            <a:endParaRPr lang="en-US" sz="1000" dirty="0">
              <a:solidFill>
                <a:sysClr val="windowText" lastClr="000000"/>
              </a:solidFill>
            </a:endParaRPr>
          </a:p>
        </p:txBody>
      </p:sp>
    </p:spTree>
    <p:extLst>
      <p:ext uri="{BB962C8B-B14F-4D97-AF65-F5344CB8AC3E}">
        <p14:creationId xmlns:p14="http://schemas.microsoft.com/office/powerpoint/2010/main" val="2895415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0"/>
          <p:cNvSpPr>
            <a:spLocks noChangeArrowheads="1"/>
          </p:cNvSpPr>
          <p:nvPr/>
        </p:nvSpPr>
        <p:spPr bwMode="auto">
          <a:xfrm>
            <a:off x="-59375" y="1543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sz="1800">
              <a:solidFill>
                <a:prstClr val="black"/>
              </a:solidFill>
              <a:latin typeface="Tahoma" pitchFamily="34" charset="0"/>
              <a:cs typeface="Arial" charset="0"/>
            </a:endParaRPr>
          </a:p>
        </p:txBody>
      </p:sp>
      <p:grpSp>
        <p:nvGrpSpPr>
          <p:cNvPr id="11267" name="Group 4"/>
          <p:cNvGrpSpPr>
            <a:grpSpLocks noChangeAspect="1"/>
          </p:cNvGrpSpPr>
          <p:nvPr/>
        </p:nvGrpSpPr>
        <p:grpSpPr bwMode="auto">
          <a:xfrm>
            <a:off x="-59375" y="1781875"/>
            <a:ext cx="9135064" cy="6221413"/>
            <a:chOff x="360" y="193"/>
            <a:chExt cx="14666" cy="11822"/>
          </a:xfrm>
        </p:grpSpPr>
        <p:sp>
          <p:nvSpPr>
            <p:cNvPr id="11268" name="AutoShape 29"/>
            <p:cNvSpPr>
              <a:spLocks noChangeAspect="1" noChangeArrowheads="1" noTextEdit="1"/>
            </p:cNvSpPr>
            <p:nvPr/>
          </p:nvSpPr>
          <p:spPr bwMode="auto">
            <a:xfrm>
              <a:off x="360" y="360"/>
              <a:ext cx="14400" cy="1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solidFill>
                  <a:prstClr val="black"/>
                </a:solidFill>
                <a:latin typeface="Tahoma" pitchFamily="34" charset="0"/>
                <a:cs typeface="Arial" charset="0"/>
              </a:endParaRPr>
            </a:p>
          </p:txBody>
        </p:sp>
        <p:sp>
          <p:nvSpPr>
            <p:cNvPr id="11269" name="Rectangle 28"/>
            <p:cNvSpPr>
              <a:spLocks noChangeArrowheads="1"/>
            </p:cNvSpPr>
            <p:nvPr/>
          </p:nvSpPr>
          <p:spPr bwMode="auto">
            <a:xfrm>
              <a:off x="1012" y="193"/>
              <a:ext cx="13748" cy="1007"/>
            </a:xfrm>
            <a:prstGeom prst="rect">
              <a:avLst/>
            </a:prstGeom>
            <a:gradFill rotWithShape="1">
              <a:gsLst>
                <a:gs pos="0">
                  <a:srgbClr val="C0C0C0"/>
                </a:gs>
                <a:gs pos="100000">
                  <a:srgbClr val="D5D5D5"/>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solidFill>
                  <a:prstClr val="black"/>
                </a:solidFill>
                <a:latin typeface="Tahoma" pitchFamily="34" charset="0"/>
                <a:cs typeface="Arial" charset="0"/>
              </a:endParaRPr>
            </a:p>
          </p:txBody>
        </p:sp>
        <p:sp>
          <p:nvSpPr>
            <p:cNvPr id="75803" name="Rectangle 27"/>
            <p:cNvSpPr>
              <a:spLocks noChangeArrowheads="1"/>
            </p:cNvSpPr>
            <p:nvPr/>
          </p:nvSpPr>
          <p:spPr bwMode="auto">
            <a:xfrm>
              <a:off x="986" y="1663"/>
              <a:ext cx="6119" cy="772"/>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ea typeface="Times New Roman" pitchFamily="18" charset="0"/>
                  <a:cs typeface="Arial" pitchFamily="34" charset="0"/>
                </a:rPr>
                <a:t>Manage staff user accounts</a:t>
              </a:r>
              <a:endParaRPr lang="en-US" sz="1800" dirty="0">
                <a:solidFill>
                  <a:prstClr val="black"/>
                </a:solidFill>
                <a:latin typeface="Tahoma" pitchFamily="34" charset="0"/>
                <a:cs typeface="Arial" pitchFamily="34" charset="0"/>
              </a:endParaRPr>
            </a:p>
          </p:txBody>
        </p:sp>
        <p:sp>
          <p:nvSpPr>
            <p:cNvPr id="75802" name="Rectangle 26"/>
            <p:cNvSpPr>
              <a:spLocks noChangeArrowheads="1"/>
            </p:cNvSpPr>
            <p:nvPr/>
          </p:nvSpPr>
          <p:spPr bwMode="auto">
            <a:xfrm>
              <a:off x="9120" y="1658"/>
              <a:ext cx="5640" cy="799"/>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a:solidFill>
                    <a:srgbClr val="000000"/>
                  </a:solidFill>
                  <a:latin typeface="Tahoma" pitchFamily="34" charset="0"/>
                  <a:ea typeface="Times New Roman" pitchFamily="18" charset="0"/>
                  <a:cs typeface="Arial" pitchFamily="34" charset="0"/>
                </a:rPr>
                <a:t>Administrative </a:t>
              </a:r>
              <a:r>
                <a:rPr lang="en-US" sz="1400" dirty="0" smtClean="0">
                  <a:solidFill>
                    <a:srgbClr val="000000"/>
                  </a:solidFill>
                  <a:latin typeface="Tahoma" pitchFamily="34" charset="0"/>
                  <a:ea typeface="Times New Roman" pitchFamily="18" charset="0"/>
                  <a:cs typeface="Arial" pitchFamily="34" charset="0"/>
                </a:rPr>
                <a:t>Management</a:t>
              </a:r>
              <a:endParaRPr lang="en-US" sz="800" dirty="0">
                <a:solidFill>
                  <a:prstClr val="black"/>
                </a:solidFill>
                <a:latin typeface="Tahoma" pitchFamily="34" charset="0"/>
                <a:cs typeface="Arial" pitchFamily="34" charset="0"/>
              </a:endParaRPr>
            </a:p>
          </p:txBody>
        </p:sp>
        <p:sp>
          <p:nvSpPr>
            <p:cNvPr id="75801" name="Rectangle 25"/>
            <p:cNvSpPr>
              <a:spLocks noChangeArrowheads="1"/>
            </p:cNvSpPr>
            <p:nvPr/>
          </p:nvSpPr>
          <p:spPr bwMode="auto">
            <a:xfrm>
              <a:off x="991" y="2765"/>
              <a:ext cx="6119" cy="765"/>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ea typeface="Times New Roman" pitchFamily="18" charset="0"/>
                  <a:cs typeface="Arial" pitchFamily="34" charset="0"/>
                </a:rPr>
                <a:t>Review organization contacts</a:t>
              </a:r>
              <a:endParaRPr lang="en-US" sz="800" dirty="0">
                <a:solidFill>
                  <a:prstClr val="black"/>
                </a:solidFill>
                <a:latin typeface="Tahoma" pitchFamily="34" charset="0"/>
                <a:cs typeface="Arial" pitchFamily="34" charset="0"/>
              </a:endParaRPr>
            </a:p>
          </p:txBody>
        </p:sp>
        <p:sp>
          <p:nvSpPr>
            <p:cNvPr id="75800" name="Rectangle 24"/>
            <p:cNvSpPr>
              <a:spLocks noChangeArrowheads="1"/>
            </p:cNvSpPr>
            <p:nvPr/>
          </p:nvSpPr>
          <p:spPr bwMode="auto">
            <a:xfrm>
              <a:off x="9120" y="2751"/>
              <a:ext cx="5640" cy="793"/>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smtClean="0">
                  <a:solidFill>
                    <a:srgbClr val="000000"/>
                  </a:solidFill>
                  <a:latin typeface="Tahoma" pitchFamily="34" charset="0"/>
                  <a:ea typeface="Times New Roman" pitchFamily="18" charset="0"/>
                  <a:cs typeface="Arial" pitchFamily="34" charset="0"/>
                </a:rPr>
                <a:t>Organizations</a:t>
              </a:r>
              <a:endParaRPr lang="en-US" sz="1800" dirty="0">
                <a:solidFill>
                  <a:prstClr val="black"/>
                </a:solidFill>
                <a:latin typeface="Tahoma" pitchFamily="34" charset="0"/>
                <a:cs typeface="Arial" pitchFamily="34" charset="0"/>
              </a:endParaRPr>
            </a:p>
          </p:txBody>
        </p:sp>
        <p:sp>
          <p:nvSpPr>
            <p:cNvPr id="75798" name="Rectangle 22"/>
            <p:cNvSpPr>
              <a:spLocks noChangeArrowheads="1"/>
            </p:cNvSpPr>
            <p:nvPr/>
          </p:nvSpPr>
          <p:spPr bwMode="auto">
            <a:xfrm>
              <a:off x="9120" y="4065"/>
              <a:ext cx="5640" cy="799"/>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smtClean="0">
                  <a:solidFill>
                    <a:srgbClr val="000000"/>
                  </a:solidFill>
                  <a:latin typeface="Tahoma" pitchFamily="34" charset="0"/>
                  <a:ea typeface="Times New Roman" pitchFamily="18" charset="0"/>
                  <a:cs typeface="Arial" pitchFamily="34" charset="0"/>
                </a:rPr>
                <a:t>Student Data</a:t>
              </a:r>
              <a:endParaRPr lang="en-US" sz="1800" dirty="0">
                <a:solidFill>
                  <a:prstClr val="black"/>
                </a:solidFill>
                <a:latin typeface="Tahoma" pitchFamily="34" charset="0"/>
                <a:cs typeface="Arial" pitchFamily="34" charset="0"/>
              </a:endParaRPr>
            </a:p>
          </p:txBody>
        </p:sp>
        <p:sp>
          <p:nvSpPr>
            <p:cNvPr id="75796" name="Rectangle 20"/>
            <p:cNvSpPr>
              <a:spLocks noChangeArrowheads="1"/>
            </p:cNvSpPr>
            <p:nvPr/>
          </p:nvSpPr>
          <p:spPr bwMode="auto">
            <a:xfrm>
              <a:off x="9124" y="5437"/>
              <a:ext cx="5640" cy="799"/>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a:solidFill>
                    <a:srgbClr val="000000"/>
                  </a:solidFill>
                  <a:latin typeface="Tahoma" pitchFamily="34" charset="0"/>
                  <a:ea typeface="Times New Roman" pitchFamily="18" charset="0"/>
                  <a:cs typeface="Arial" pitchFamily="34" charset="0"/>
                </a:rPr>
                <a:t>Test </a:t>
              </a:r>
              <a:r>
                <a:rPr lang="en-US" sz="1400" dirty="0" smtClean="0">
                  <a:solidFill>
                    <a:srgbClr val="000000"/>
                  </a:solidFill>
                  <a:latin typeface="Tahoma" pitchFamily="34" charset="0"/>
                  <a:ea typeface="Times New Roman" pitchFamily="18" charset="0"/>
                  <a:cs typeface="Arial" pitchFamily="34" charset="0"/>
                </a:rPr>
                <a:t>Setup</a:t>
              </a:r>
              <a:endParaRPr lang="en-US" sz="1800" dirty="0">
                <a:solidFill>
                  <a:prstClr val="black"/>
                </a:solidFill>
                <a:latin typeface="Tahoma" pitchFamily="34" charset="0"/>
                <a:cs typeface="Arial" pitchFamily="34" charset="0"/>
              </a:endParaRPr>
            </a:p>
          </p:txBody>
        </p:sp>
        <p:sp>
          <p:nvSpPr>
            <p:cNvPr id="75794" name="Text Box 18"/>
            <p:cNvSpPr txBox="1">
              <a:spLocks noChangeArrowheads="1"/>
            </p:cNvSpPr>
            <p:nvPr/>
          </p:nvSpPr>
          <p:spPr bwMode="auto">
            <a:xfrm>
              <a:off x="961" y="480"/>
              <a:ext cx="6239" cy="702"/>
            </a:xfrm>
            <a:prstGeom prst="rect">
              <a:avLst/>
            </a:prstGeom>
            <a:noFill/>
            <a:ln w="9525">
              <a:noFill/>
              <a:miter lim="800000"/>
              <a:headEnd/>
              <a:tailEnd/>
            </a:ln>
          </p:spPr>
          <p:txBody>
            <a:bodyPr>
              <a:spAutoFit/>
            </a:bodyPr>
            <a:lstStyle/>
            <a:p>
              <a:pPr algn="ctr">
                <a:defRPr/>
              </a:pPr>
              <a:r>
                <a:rPr lang="en-US" sz="1800" b="1" dirty="0">
                  <a:solidFill>
                    <a:srgbClr val="4F81BD">
                      <a:lumMod val="75000"/>
                    </a:srgbClr>
                  </a:solidFill>
                  <a:latin typeface="Tahoma" pitchFamily="34" charset="0"/>
                  <a:ea typeface="Times New Roman" pitchFamily="18" charset="0"/>
                  <a:cs typeface="Arial" pitchFamily="34" charset="0"/>
                </a:rPr>
                <a:t>Test Administration Tasks</a:t>
              </a:r>
              <a:endParaRPr lang="en-US" sz="1800" dirty="0">
                <a:solidFill>
                  <a:srgbClr val="4F81BD">
                    <a:lumMod val="75000"/>
                  </a:srgbClr>
                </a:solidFill>
                <a:latin typeface="Tahoma" pitchFamily="34" charset="0"/>
                <a:cs typeface="Arial" pitchFamily="34" charset="0"/>
              </a:endParaRPr>
            </a:p>
          </p:txBody>
        </p:sp>
        <p:sp>
          <p:nvSpPr>
            <p:cNvPr id="75793" name="Text Box 17"/>
            <p:cNvSpPr txBox="1">
              <a:spLocks noChangeArrowheads="1"/>
            </p:cNvSpPr>
            <p:nvPr/>
          </p:nvSpPr>
          <p:spPr bwMode="auto">
            <a:xfrm>
              <a:off x="8787" y="447"/>
              <a:ext cx="6239" cy="702"/>
            </a:xfrm>
            <a:prstGeom prst="rect">
              <a:avLst/>
            </a:prstGeom>
            <a:noFill/>
            <a:ln w="9525">
              <a:noFill/>
              <a:miter lim="800000"/>
              <a:headEnd/>
              <a:tailEnd/>
            </a:ln>
          </p:spPr>
          <p:txBody>
            <a:bodyPr>
              <a:spAutoFit/>
            </a:bodyPr>
            <a:lstStyle/>
            <a:p>
              <a:pPr algn="ctr">
                <a:defRPr/>
              </a:pPr>
              <a:r>
                <a:rPr lang="en-US" sz="1800" b="1" dirty="0" smtClean="0">
                  <a:solidFill>
                    <a:srgbClr val="4F81BD">
                      <a:lumMod val="75000"/>
                    </a:srgbClr>
                  </a:solidFill>
                  <a:latin typeface="Tahoma" pitchFamily="34" charset="0"/>
                  <a:ea typeface="Times New Roman" pitchFamily="18" charset="0"/>
                  <a:cs typeface="Arial" pitchFamily="34" charset="0"/>
                </a:rPr>
                <a:t>PearsonAccess Tabs</a:t>
              </a:r>
              <a:endParaRPr lang="en-US" sz="1800" dirty="0">
                <a:solidFill>
                  <a:srgbClr val="4F81BD">
                    <a:lumMod val="75000"/>
                  </a:srgbClr>
                </a:solidFill>
                <a:latin typeface="Tahoma" pitchFamily="34" charset="0"/>
                <a:cs typeface="Arial" pitchFamily="34" charset="0"/>
              </a:endParaRPr>
            </a:p>
          </p:txBody>
        </p:sp>
        <p:sp>
          <p:nvSpPr>
            <p:cNvPr id="75791" name="Rectangle 15"/>
            <p:cNvSpPr>
              <a:spLocks noChangeArrowheads="1"/>
            </p:cNvSpPr>
            <p:nvPr/>
          </p:nvSpPr>
          <p:spPr bwMode="auto">
            <a:xfrm>
              <a:off x="9124" y="6632"/>
              <a:ext cx="5640" cy="799"/>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smtClean="0">
                  <a:solidFill>
                    <a:srgbClr val="000000"/>
                  </a:solidFill>
                  <a:latin typeface="Tahoma" pitchFamily="34" charset="0"/>
                  <a:ea typeface="Times New Roman" pitchFamily="18" charset="0"/>
                  <a:cs typeface="Arial" pitchFamily="34" charset="0"/>
                </a:rPr>
                <a:t>Test Management</a:t>
              </a:r>
              <a:endParaRPr lang="en-US" sz="1800" dirty="0">
                <a:solidFill>
                  <a:prstClr val="black"/>
                </a:solidFill>
                <a:latin typeface="Tahoma" pitchFamily="34" charset="0"/>
                <a:cs typeface="Arial" pitchFamily="34" charset="0"/>
              </a:endParaRPr>
            </a:p>
          </p:txBody>
        </p:sp>
        <p:sp>
          <p:nvSpPr>
            <p:cNvPr id="11283" name="Line 14"/>
            <p:cNvSpPr>
              <a:spLocks noChangeShapeType="1"/>
            </p:cNvSpPr>
            <p:nvPr/>
          </p:nvSpPr>
          <p:spPr bwMode="auto">
            <a:xfrm>
              <a:off x="7401" y="7032"/>
              <a:ext cx="1580" cy="0"/>
            </a:xfrm>
            <a:prstGeom prst="line">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prstClr val="black"/>
                </a:solidFill>
                <a:latin typeface="Tahoma" pitchFamily="34" charset="0"/>
                <a:cs typeface="Arial" charset="0"/>
              </a:endParaRPr>
            </a:p>
          </p:txBody>
        </p:sp>
        <p:sp>
          <p:nvSpPr>
            <p:cNvPr id="11284" name="Line 13"/>
            <p:cNvSpPr>
              <a:spLocks noChangeShapeType="1"/>
            </p:cNvSpPr>
            <p:nvPr/>
          </p:nvSpPr>
          <p:spPr bwMode="auto">
            <a:xfrm>
              <a:off x="7439" y="2065"/>
              <a:ext cx="1582" cy="0"/>
            </a:xfrm>
            <a:prstGeom prst="line">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prstClr val="black"/>
                </a:solidFill>
                <a:latin typeface="Tahoma" pitchFamily="34" charset="0"/>
                <a:cs typeface="Arial" charset="0"/>
              </a:endParaRPr>
            </a:p>
          </p:txBody>
        </p:sp>
        <p:sp>
          <p:nvSpPr>
            <p:cNvPr id="11285" name="Line 12"/>
            <p:cNvSpPr>
              <a:spLocks noChangeShapeType="1"/>
            </p:cNvSpPr>
            <p:nvPr/>
          </p:nvSpPr>
          <p:spPr bwMode="auto">
            <a:xfrm>
              <a:off x="7390" y="3128"/>
              <a:ext cx="1579" cy="0"/>
            </a:xfrm>
            <a:prstGeom prst="line">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prstClr val="black"/>
                </a:solidFill>
                <a:latin typeface="Tahoma" pitchFamily="34" charset="0"/>
                <a:cs typeface="Arial" charset="0"/>
              </a:endParaRPr>
            </a:p>
          </p:txBody>
        </p:sp>
        <p:sp>
          <p:nvSpPr>
            <p:cNvPr id="11286" name="Line 11"/>
            <p:cNvSpPr>
              <a:spLocks noChangeShapeType="1"/>
            </p:cNvSpPr>
            <p:nvPr/>
          </p:nvSpPr>
          <p:spPr bwMode="auto">
            <a:xfrm>
              <a:off x="7373" y="4458"/>
              <a:ext cx="1580" cy="0"/>
            </a:xfrm>
            <a:prstGeom prst="line">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prstClr val="black"/>
                </a:solidFill>
                <a:latin typeface="Tahoma" pitchFamily="34" charset="0"/>
                <a:cs typeface="Arial" charset="0"/>
              </a:endParaRPr>
            </a:p>
          </p:txBody>
        </p:sp>
        <p:sp>
          <p:nvSpPr>
            <p:cNvPr id="11287" name="Line 10"/>
            <p:cNvSpPr>
              <a:spLocks noChangeShapeType="1"/>
            </p:cNvSpPr>
            <p:nvPr/>
          </p:nvSpPr>
          <p:spPr bwMode="auto">
            <a:xfrm>
              <a:off x="7369" y="5865"/>
              <a:ext cx="1582" cy="0"/>
            </a:xfrm>
            <a:prstGeom prst="line">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prstClr val="black"/>
                </a:solidFill>
                <a:latin typeface="Tahoma" pitchFamily="34" charset="0"/>
                <a:cs typeface="Arial" charset="0"/>
              </a:endParaRPr>
            </a:p>
          </p:txBody>
        </p:sp>
        <p:cxnSp>
          <p:nvCxnSpPr>
            <p:cNvPr id="11292" name="AutoShape 5"/>
            <p:cNvCxnSpPr>
              <a:cxnSpLocks noChangeShapeType="1"/>
            </p:cNvCxnSpPr>
            <p:nvPr/>
          </p:nvCxnSpPr>
          <p:spPr bwMode="auto">
            <a:xfrm>
              <a:off x="7457" y="8149"/>
              <a:ext cx="1496" cy="0"/>
            </a:xfrm>
            <a:prstGeom prst="straightConnector1">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29" name="Rectangle 25"/>
          <p:cNvSpPr>
            <a:spLocks noChangeArrowheads="1"/>
          </p:cNvSpPr>
          <p:nvPr/>
        </p:nvSpPr>
        <p:spPr bwMode="auto">
          <a:xfrm>
            <a:off x="333817" y="3696565"/>
            <a:ext cx="3811362" cy="673502"/>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ea typeface="Times New Roman" pitchFamily="18" charset="0"/>
                <a:cs typeface="Arial" pitchFamily="34" charset="0"/>
              </a:rPr>
              <a:t>Send student data files</a:t>
            </a:r>
            <a:endParaRPr lang="en-US" sz="800" dirty="0">
              <a:solidFill>
                <a:prstClr val="black"/>
              </a:solidFill>
              <a:latin typeface="Tahoma" pitchFamily="34" charset="0"/>
              <a:cs typeface="Arial" pitchFamily="34" charset="0"/>
            </a:endParaRPr>
          </a:p>
          <a:p>
            <a:pPr>
              <a:buFontTx/>
              <a:buChar char="•"/>
              <a:defRPr/>
            </a:pPr>
            <a:r>
              <a:rPr lang="en-US" sz="1200" dirty="0" smtClean="0">
                <a:solidFill>
                  <a:srgbClr val="000000"/>
                </a:solidFill>
                <a:latin typeface="Tahoma" pitchFamily="34" charset="0"/>
                <a:ea typeface="Times New Roman" pitchFamily="18" charset="0"/>
                <a:cs typeface="Arial" pitchFamily="34" charset="0"/>
              </a:rPr>
              <a:t>Filter and sort students</a:t>
            </a:r>
          </a:p>
          <a:p>
            <a:pPr>
              <a:buFontTx/>
              <a:buChar char="•"/>
              <a:defRPr/>
            </a:pPr>
            <a:r>
              <a:rPr lang="en-US" sz="1200" dirty="0" smtClean="0">
                <a:solidFill>
                  <a:srgbClr val="000000"/>
                </a:solidFill>
                <a:latin typeface="Tahoma" pitchFamily="34" charset="0"/>
                <a:cs typeface="Arial" pitchFamily="34" charset="0"/>
              </a:rPr>
              <a:t>Add, delete, or change student data</a:t>
            </a:r>
            <a:endParaRPr lang="en-US" sz="1800" dirty="0">
              <a:solidFill>
                <a:prstClr val="black"/>
              </a:solidFill>
              <a:latin typeface="Tahoma" pitchFamily="34" charset="0"/>
              <a:cs typeface="Arial" pitchFamily="34" charset="0"/>
            </a:endParaRPr>
          </a:p>
        </p:txBody>
      </p:sp>
      <p:sp>
        <p:nvSpPr>
          <p:cNvPr id="30" name="Rectangle 25"/>
          <p:cNvSpPr>
            <a:spLocks noChangeArrowheads="1"/>
          </p:cNvSpPr>
          <p:nvPr/>
        </p:nvSpPr>
        <p:spPr bwMode="auto">
          <a:xfrm>
            <a:off x="333817" y="4502090"/>
            <a:ext cx="3811362" cy="502920"/>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cs typeface="Arial" pitchFamily="34" charset="0"/>
              </a:rPr>
              <a:t>Order additional materials and track shipments</a:t>
            </a:r>
          </a:p>
          <a:p>
            <a:pPr>
              <a:buFontTx/>
              <a:buChar char="•"/>
              <a:defRPr/>
            </a:pPr>
            <a:r>
              <a:rPr lang="en-US" sz="1200" dirty="0" smtClean="0">
                <a:solidFill>
                  <a:srgbClr val="000000"/>
                </a:solidFill>
                <a:latin typeface="Tahoma" pitchFamily="34" charset="0"/>
                <a:cs typeface="Arial" pitchFamily="34" charset="0"/>
              </a:rPr>
              <a:t>Configure TestNav</a:t>
            </a:r>
            <a:endParaRPr lang="en-US" sz="1800" dirty="0">
              <a:solidFill>
                <a:prstClr val="black"/>
              </a:solidFill>
              <a:latin typeface="Tahoma" pitchFamily="34" charset="0"/>
              <a:cs typeface="Arial" pitchFamily="34" charset="0"/>
            </a:endParaRPr>
          </a:p>
        </p:txBody>
      </p:sp>
      <p:sp>
        <p:nvSpPr>
          <p:cNvPr id="32" name="Rectangle 25"/>
          <p:cNvSpPr>
            <a:spLocks noChangeArrowheads="1"/>
          </p:cNvSpPr>
          <p:nvPr/>
        </p:nvSpPr>
        <p:spPr bwMode="auto">
          <a:xfrm>
            <a:off x="333817" y="5129490"/>
            <a:ext cx="3811362" cy="502920"/>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ea typeface="Times New Roman" pitchFamily="18" charset="0"/>
                <a:cs typeface="Arial" pitchFamily="34" charset="0"/>
              </a:rPr>
              <a:t>Register students</a:t>
            </a:r>
            <a:endParaRPr lang="en-US" sz="800" dirty="0">
              <a:solidFill>
                <a:prstClr val="black"/>
              </a:solidFill>
              <a:latin typeface="Tahoma" pitchFamily="34" charset="0"/>
              <a:cs typeface="Arial" pitchFamily="34" charset="0"/>
            </a:endParaRPr>
          </a:p>
          <a:p>
            <a:pPr>
              <a:buFontTx/>
              <a:buChar char="•"/>
              <a:defRPr/>
            </a:pPr>
            <a:r>
              <a:rPr lang="en-US" sz="1200" dirty="0" smtClean="0">
                <a:solidFill>
                  <a:srgbClr val="000000"/>
                </a:solidFill>
                <a:latin typeface="Tahoma" pitchFamily="34" charset="0"/>
                <a:ea typeface="Times New Roman" pitchFamily="18" charset="0"/>
                <a:cs typeface="Arial" pitchFamily="34" charset="0"/>
              </a:rPr>
              <a:t>Manage test sessions</a:t>
            </a:r>
          </a:p>
        </p:txBody>
      </p:sp>
      <p:sp>
        <p:nvSpPr>
          <p:cNvPr id="34" name="Rectangle 27"/>
          <p:cNvSpPr>
            <a:spLocks noChangeArrowheads="1"/>
          </p:cNvSpPr>
          <p:nvPr/>
        </p:nvSpPr>
        <p:spPr bwMode="auto">
          <a:xfrm>
            <a:off x="333817" y="5768189"/>
            <a:ext cx="3811361" cy="406271"/>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ea typeface="Times New Roman" pitchFamily="18" charset="0"/>
                <a:cs typeface="Arial" pitchFamily="34" charset="0"/>
              </a:rPr>
              <a:t>View extracted reports</a:t>
            </a:r>
            <a:endParaRPr lang="en-US" sz="1800" dirty="0">
              <a:solidFill>
                <a:prstClr val="black"/>
              </a:solidFill>
              <a:latin typeface="Tahoma" pitchFamily="34" charset="0"/>
              <a:cs typeface="Arial" pitchFamily="34" charset="0"/>
            </a:endParaRPr>
          </a:p>
        </p:txBody>
      </p:sp>
      <p:sp>
        <p:nvSpPr>
          <p:cNvPr id="35" name="Rectangle 15"/>
          <p:cNvSpPr>
            <a:spLocks noChangeArrowheads="1"/>
          </p:cNvSpPr>
          <p:nvPr/>
        </p:nvSpPr>
        <p:spPr bwMode="auto">
          <a:xfrm>
            <a:off x="5399593" y="5763386"/>
            <a:ext cx="3513005" cy="420480"/>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smtClean="0">
                <a:solidFill>
                  <a:srgbClr val="000000"/>
                </a:solidFill>
                <a:latin typeface="Tahoma" pitchFamily="34" charset="0"/>
                <a:ea typeface="Times New Roman" pitchFamily="18" charset="0"/>
                <a:cs typeface="Arial" pitchFamily="34" charset="0"/>
              </a:rPr>
              <a:t>Test Results</a:t>
            </a:r>
            <a:endParaRPr lang="en-US" sz="1800" dirty="0">
              <a:solidFill>
                <a:prstClr val="black"/>
              </a:solidFill>
              <a:latin typeface="Tahoma" pitchFamily="34" charset="0"/>
              <a:cs typeface="Arial" pitchFamily="34" charset="0"/>
            </a:endParaRPr>
          </a:p>
        </p:txBody>
      </p:sp>
      <p:sp>
        <p:nvSpPr>
          <p:cNvPr id="4" name="Title 3"/>
          <p:cNvSpPr>
            <a:spLocks noGrp="1"/>
          </p:cNvSpPr>
          <p:nvPr>
            <p:ph type="title"/>
          </p:nvPr>
        </p:nvSpPr>
        <p:spPr/>
        <p:txBody>
          <a:bodyPr/>
          <a:lstStyle/>
          <a:p>
            <a:r>
              <a:rPr lang="en-US" dirty="0" smtClean="0"/>
              <a:t>PearsonAccess Tabs</a:t>
            </a:r>
            <a:endParaRPr lang="en-US" dirty="0"/>
          </a:p>
        </p:txBody>
      </p:sp>
      <p:sp>
        <p:nvSpPr>
          <p:cNvPr id="27"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33</a:t>
            </a:fld>
            <a:endParaRPr lang="en-US" dirty="0"/>
          </a:p>
        </p:txBody>
      </p:sp>
    </p:spTree>
    <p:extLst>
      <p:ext uri="{BB962C8B-B14F-4D97-AF65-F5344CB8AC3E}">
        <p14:creationId xmlns:p14="http://schemas.microsoft.com/office/powerpoint/2010/main" val="3294130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2"/>
          <p:cNvSpPr>
            <a:spLocks noGrp="1"/>
          </p:cNvSpPr>
          <p:nvPr>
            <p:ph idx="1"/>
          </p:nvPr>
        </p:nvSpPr>
        <p:spPr>
          <a:xfrm>
            <a:off x="329184" y="1764792"/>
            <a:ext cx="8229600" cy="4719135"/>
          </a:xfrm>
        </p:spPr>
        <p:txBody>
          <a:bodyPr>
            <a:normAutofit fontScale="92500" lnSpcReduction="10000"/>
          </a:bodyPr>
          <a:lstStyle/>
          <a:p>
            <a:pPr lvl="0"/>
            <a:r>
              <a:rPr lang="en-US" dirty="0" smtClean="0"/>
              <a:t>PARCC Customer Support agents may:</a:t>
            </a:r>
          </a:p>
          <a:p>
            <a:pPr lvl="1"/>
            <a:r>
              <a:rPr lang="en-US" dirty="0" smtClean="0"/>
              <a:t>Reset passwords</a:t>
            </a:r>
          </a:p>
          <a:p>
            <a:pPr lvl="1"/>
            <a:r>
              <a:rPr lang="en-US" dirty="0" smtClean="0"/>
              <a:t>Unlock accounts for LEA/District Test Coordinator accounts</a:t>
            </a:r>
          </a:p>
          <a:p>
            <a:pPr lvl="1"/>
            <a:r>
              <a:rPr lang="en-US" dirty="0" smtClean="0"/>
              <a:t>Update email addresses for LEA/District Test Coordinator accounts</a:t>
            </a:r>
          </a:p>
          <a:p>
            <a:r>
              <a:rPr lang="en-US" dirty="0" smtClean="0"/>
              <a:t>Agents may not:</a:t>
            </a:r>
          </a:p>
          <a:p>
            <a:pPr lvl="1"/>
            <a:r>
              <a:rPr lang="en-US" dirty="0" smtClean="0"/>
              <a:t>Create accounts</a:t>
            </a:r>
          </a:p>
          <a:p>
            <a:pPr lvl="1"/>
            <a:r>
              <a:rPr lang="en-US" dirty="0" smtClean="0"/>
              <a:t>Lock/unlock accounts for non-LEA/District Test Coordinator accounts</a:t>
            </a:r>
          </a:p>
          <a:p>
            <a:pPr lvl="1"/>
            <a:r>
              <a:rPr lang="en-US" dirty="0"/>
              <a:t>Update email addresses for </a:t>
            </a:r>
            <a:r>
              <a:rPr lang="en-US" dirty="0" smtClean="0"/>
              <a:t>non-LEA/District </a:t>
            </a:r>
            <a:r>
              <a:rPr lang="en-US" dirty="0"/>
              <a:t>Test Coordinator </a:t>
            </a:r>
            <a:r>
              <a:rPr lang="en-US" dirty="0" smtClean="0"/>
              <a:t>accounts</a:t>
            </a:r>
          </a:p>
          <a:p>
            <a:pPr lvl="1"/>
            <a:r>
              <a:rPr lang="en-US" dirty="0" smtClean="0"/>
              <a:t>Delete/undelete accounts   </a:t>
            </a:r>
          </a:p>
          <a:p>
            <a:pPr eaLnBrk="1" hangingPunct="1">
              <a:buFont typeface="Wingdings" pitchFamily="2" charset="2"/>
              <a:buNone/>
            </a:pPr>
            <a:r>
              <a:rPr lang="en-US" dirty="0" smtClean="0"/>
              <a:t>   </a:t>
            </a:r>
          </a:p>
          <a:p>
            <a:pPr eaLnBrk="1" hangingPunct="1">
              <a:buFont typeface="Wingdings" pitchFamily="2" charset="2"/>
              <a:buNone/>
            </a:pPr>
            <a:endParaRPr lang="en-US" dirty="0" smtClean="0"/>
          </a:p>
        </p:txBody>
      </p:sp>
      <p:sp>
        <p:nvSpPr>
          <p:cNvPr id="2" name="Title 1"/>
          <p:cNvSpPr>
            <a:spLocks noGrp="1"/>
          </p:cNvSpPr>
          <p:nvPr>
            <p:ph type="title"/>
          </p:nvPr>
        </p:nvSpPr>
        <p:spPr/>
        <p:txBody>
          <a:bodyPr/>
          <a:lstStyle/>
          <a:p>
            <a:r>
              <a:rPr lang="en-US" dirty="0"/>
              <a:t>Agent Authorizations </a:t>
            </a:r>
          </a:p>
        </p:txBody>
      </p:sp>
      <p:sp>
        <p:nvSpPr>
          <p:cNvPr id="4"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34</a:t>
            </a:fld>
            <a:endParaRPr lang="en-US" dirty="0"/>
          </a:p>
        </p:txBody>
      </p:sp>
    </p:spTree>
    <p:extLst>
      <p:ext uri="{BB962C8B-B14F-4D97-AF65-F5344CB8AC3E}">
        <p14:creationId xmlns:p14="http://schemas.microsoft.com/office/powerpoint/2010/main" val="38822352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Rot="1" noChangeArrowheads="1"/>
          </p:cNvSpPr>
          <p:nvPr/>
        </p:nvSpPr>
        <p:spPr bwMode="auto">
          <a:xfrm>
            <a:off x="329184" y="1143000"/>
            <a:ext cx="8668512" cy="813816"/>
          </a:xfrm>
          <a:prstGeom prst="rect">
            <a:avLst/>
          </a:prstGeom>
          <a:noFill/>
          <a:ln w="9525">
            <a:noFill/>
            <a:miter lim="800000"/>
            <a:headEnd/>
            <a:tailEnd/>
          </a:ln>
        </p:spPr>
        <p:txBody>
          <a:bodyPr anchor="ctr"/>
          <a:lstStyle/>
          <a:p>
            <a:pPr algn="ctr" eaLnBrk="1" hangingPunct="1">
              <a:defRPr/>
            </a:pPr>
            <a:r>
              <a:rPr lang="en-US" sz="2000" dirty="0" smtClean="0">
                <a:latin typeface="+mn-lt"/>
              </a:rPr>
              <a:t>Student Data refers to student demographic data and other testing-specific information about individual students.</a:t>
            </a:r>
            <a:endParaRPr lang="en-US" sz="2000" dirty="0">
              <a:solidFill>
                <a:schemeClr val="tx2"/>
              </a:solidFill>
              <a:effectLst>
                <a:outerShdw blurRad="38100" dist="38100" dir="2700000" algn="tl">
                  <a:srgbClr val="C0C0C0"/>
                </a:outerShdw>
              </a:effectLst>
              <a:latin typeface="+mn-lt"/>
              <a:ea typeface="Verdana" pitchFamily="34" charset="0"/>
              <a:cs typeface="Verdana" pitchFamily="34" charset="0"/>
            </a:endParaRPr>
          </a:p>
        </p:txBody>
      </p:sp>
      <p:sp>
        <p:nvSpPr>
          <p:cNvPr id="2" name="Title 1"/>
          <p:cNvSpPr>
            <a:spLocks noGrp="1"/>
          </p:cNvSpPr>
          <p:nvPr>
            <p:ph type="title"/>
          </p:nvPr>
        </p:nvSpPr>
        <p:spPr/>
        <p:txBody>
          <a:bodyPr/>
          <a:lstStyle/>
          <a:p>
            <a:r>
              <a:rPr lang="en-US" dirty="0"/>
              <a:t>Student Data</a:t>
            </a:r>
          </a:p>
        </p:txBody>
      </p:sp>
      <p:sp>
        <p:nvSpPr>
          <p:cNvPr id="5" name="Slide Number Placeholder 4"/>
          <p:cNvSpPr>
            <a:spLocks noGrp="1"/>
          </p:cNvSpPr>
          <p:nvPr>
            <p:ph type="sldNum" sz="quarter" idx="10"/>
          </p:nvPr>
        </p:nvSpPr>
        <p:spPr>
          <a:xfrm>
            <a:off x="2" y="6569078"/>
            <a:ext cx="609600" cy="288925"/>
          </a:xfrm>
          <a:prstGeom prst="rect">
            <a:avLst/>
          </a:prstGeom>
          <a:ln/>
        </p:spPr>
        <p:txBody>
          <a:bodyPr wrap="square" lIns="89879" tIns="44940" rIns="89879" bIns="44940">
            <a:normAutofit/>
          </a:bodyPr>
          <a:lstStyle>
            <a:lvl1pPr algn="ctr">
              <a:defRPr sz="1400">
                <a:solidFill>
                  <a:sysClr val="windowText" lastClr="000000"/>
                </a:solidFill>
              </a:defRPr>
            </a:lvl1pPr>
          </a:lstStyle>
          <a:p>
            <a:pPr>
              <a:defRPr/>
            </a:pPr>
            <a:fld id="{630710B3-777E-4803-90E8-DC7556CC3D8A}" type="slidenum">
              <a:rPr lang="en-US" sz="1000" smtClean="0"/>
              <a:pPr>
                <a:defRPr/>
              </a:pPr>
              <a:t>35</a:t>
            </a:fld>
            <a:endParaRPr lang="en-US" sz="1000"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6745" y="1956816"/>
            <a:ext cx="7781544" cy="359696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40498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1698476"/>
            <a:ext cx="7781544" cy="42689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6867" name="Text Box 9"/>
          <p:cNvSpPr txBox="1">
            <a:spLocks noChangeArrowheads="1"/>
          </p:cNvSpPr>
          <p:nvPr/>
        </p:nvSpPr>
        <p:spPr bwMode="auto">
          <a:xfrm>
            <a:off x="307412" y="1219200"/>
            <a:ext cx="86685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i="1" dirty="0" smtClean="0">
                <a:solidFill>
                  <a:prstClr val="black"/>
                </a:solidFill>
                <a:latin typeface="Calibri"/>
              </a:rPr>
              <a:t>Test Setup </a:t>
            </a:r>
            <a:r>
              <a:rPr lang="en-US" sz="2000" dirty="0" smtClean="0">
                <a:solidFill>
                  <a:prstClr val="black"/>
                </a:solidFill>
                <a:latin typeface="Calibri"/>
              </a:rPr>
              <a:t>activities help you to prepare for both paper and online testing.</a:t>
            </a:r>
            <a:endParaRPr lang="en-US" sz="2000" b="1" dirty="0">
              <a:solidFill>
                <a:srgbClr val="1F497D"/>
              </a:solidFill>
              <a:latin typeface="Calibri"/>
            </a:endParaRPr>
          </a:p>
        </p:txBody>
      </p:sp>
      <p:sp>
        <p:nvSpPr>
          <p:cNvPr id="6" name="Rectangle 5"/>
          <p:cNvSpPr>
            <a:spLocks noChangeArrowheads="1"/>
          </p:cNvSpPr>
          <p:nvPr/>
        </p:nvSpPr>
        <p:spPr bwMode="auto">
          <a:xfrm>
            <a:off x="2914963" y="3764387"/>
            <a:ext cx="469505" cy="137160"/>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2" name="Title 1"/>
          <p:cNvSpPr>
            <a:spLocks noGrp="1"/>
          </p:cNvSpPr>
          <p:nvPr>
            <p:ph type="title"/>
          </p:nvPr>
        </p:nvSpPr>
        <p:spPr/>
        <p:txBody>
          <a:bodyPr/>
          <a:lstStyle/>
          <a:p>
            <a:r>
              <a:rPr lang="en-US" dirty="0"/>
              <a:t>Test Setup</a:t>
            </a:r>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1176" y="3611880"/>
            <a:ext cx="5676900" cy="22193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36</a:t>
            </a:fld>
            <a:endParaRPr lang="en-US" dirty="0"/>
          </a:p>
        </p:txBody>
      </p:sp>
    </p:spTree>
    <p:extLst>
      <p:ext uri="{BB962C8B-B14F-4D97-AF65-F5344CB8AC3E}">
        <p14:creationId xmlns:p14="http://schemas.microsoft.com/office/powerpoint/2010/main" val="8085866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fade">
                                      <p:cBhvr>
                                        <p:cTn id="13"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1228" y="1850886"/>
            <a:ext cx="7781544" cy="27414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938882" name="Rectangle 2"/>
          <p:cNvSpPr>
            <a:spLocks noGrp="1" noRot="1" noChangeArrowheads="1"/>
          </p:cNvSpPr>
          <p:nvPr>
            <p:ph type="title"/>
          </p:nvPr>
        </p:nvSpPr>
        <p:spPr/>
        <p:txBody>
          <a:bodyPr>
            <a:normAutofit/>
          </a:bodyPr>
          <a:lstStyle/>
          <a:p>
            <a:pPr eaLnBrk="1" hangingPunct="1">
              <a:defRPr/>
            </a:pPr>
            <a:r>
              <a:rPr lang="en-US" dirty="0" smtClean="0"/>
              <a:t>Test Management</a:t>
            </a:r>
            <a:endParaRPr lang="en-US" dirty="0" smtClean="0">
              <a:solidFill>
                <a:schemeClr val="accent6"/>
              </a:solidFill>
            </a:endParaRPr>
          </a:p>
        </p:txBody>
      </p:sp>
      <p:sp>
        <p:nvSpPr>
          <p:cNvPr id="6" name="Text Box 9"/>
          <p:cNvSpPr txBox="1">
            <a:spLocks noChangeArrowheads="1"/>
          </p:cNvSpPr>
          <p:nvPr/>
        </p:nvSpPr>
        <p:spPr bwMode="auto">
          <a:xfrm>
            <a:off x="329183" y="1143000"/>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a:solidFill>
                  <a:prstClr val="black"/>
                </a:solidFill>
                <a:latin typeface="Calibri"/>
              </a:rPr>
              <a:t>The primary test management activities are registering students and managing </a:t>
            </a:r>
            <a:r>
              <a:rPr lang="en-US" sz="2000" dirty="0" smtClean="0">
                <a:solidFill>
                  <a:prstClr val="black"/>
                </a:solidFill>
                <a:latin typeface="Calibri"/>
              </a:rPr>
              <a:t>test sessions</a:t>
            </a:r>
            <a:r>
              <a:rPr lang="en-US" sz="2000" dirty="0">
                <a:solidFill>
                  <a:prstClr val="black"/>
                </a:solidFill>
                <a:latin typeface="Calibri"/>
              </a:rPr>
              <a:t>. </a:t>
            </a:r>
          </a:p>
        </p:txBody>
      </p:sp>
      <p:sp>
        <p:nvSpPr>
          <p:cNvPr id="7" name="Content Placeholder 5"/>
          <p:cNvSpPr txBox="1">
            <a:spLocks/>
          </p:cNvSpPr>
          <p:nvPr/>
        </p:nvSpPr>
        <p:spPr>
          <a:xfrm>
            <a:off x="152399" y="4800600"/>
            <a:ext cx="8845295" cy="1524000"/>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i="1" dirty="0">
                <a:solidFill>
                  <a:prstClr val="black"/>
                </a:solidFill>
              </a:rPr>
              <a:t>Register Students </a:t>
            </a:r>
            <a:r>
              <a:rPr lang="en-US" sz="1800" dirty="0">
                <a:solidFill>
                  <a:prstClr val="black"/>
                </a:solidFill>
              </a:rPr>
              <a:t>allows you to manually assign students to paper &amp; online tests, update student demographic data before testing, and view student counts by administration</a:t>
            </a:r>
            <a:r>
              <a:rPr lang="en-US" sz="1800" dirty="0" smtClean="0">
                <a:solidFill>
                  <a:prstClr val="black"/>
                </a:solidFill>
              </a:rPr>
              <a:t>.</a:t>
            </a:r>
          </a:p>
          <a:p>
            <a:pPr fontAlgn="auto">
              <a:spcAft>
                <a:spcPts val="0"/>
              </a:spcAft>
            </a:pPr>
            <a:r>
              <a:rPr lang="en-US" sz="1800" i="1" dirty="0">
                <a:solidFill>
                  <a:prstClr val="black"/>
                </a:solidFill>
              </a:rPr>
              <a:t>Managing </a:t>
            </a:r>
            <a:r>
              <a:rPr lang="en-US" sz="1800" i="1" dirty="0" smtClean="0">
                <a:solidFill>
                  <a:prstClr val="black"/>
                </a:solidFill>
              </a:rPr>
              <a:t>Test Sessions </a:t>
            </a:r>
            <a:r>
              <a:rPr lang="en-US" sz="1800" dirty="0">
                <a:solidFill>
                  <a:prstClr val="black"/>
                </a:solidFill>
              </a:rPr>
              <a:t>is one of the main activities for </a:t>
            </a:r>
            <a:r>
              <a:rPr lang="en-US" sz="1800" dirty="0" smtClean="0">
                <a:solidFill>
                  <a:prstClr val="black"/>
                </a:solidFill>
              </a:rPr>
              <a:t>computer-based testing</a:t>
            </a:r>
            <a:r>
              <a:rPr lang="en-US" sz="1800" dirty="0">
                <a:solidFill>
                  <a:prstClr val="black"/>
                </a:solidFill>
              </a:rPr>
              <a:t>. </a:t>
            </a:r>
            <a:endParaRPr lang="en-US" sz="1800" dirty="0" smtClean="0">
              <a:solidFill>
                <a:prstClr val="black"/>
              </a:solidFill>
            </a:endParaRPr>
          </a:p>
          <a:p>
            <a:pPr fontAlgn="auto">
              <a:spcAft>
                <a:spcPts val="0"/>
              </a:spcAft>
            </a:pPr>
            <a:endParaRPr lang="en-US" sz="1600" dirty="0">
              <a:solidFill>
                <a:prstClr val="black"/>
              </a:solidFill>
            </a:endParaRPr>
          </a:p>
        </p:txBody>
      </p:sp>
      <p:sp>
        <p:nvSpPr>
          <p:cNvPr id="8"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37</a:t>
            </a:fld>
            <a:endParaRPr lang="en-US" dirty="0"/>
          </a:p>
        </p:txBody>
      </p:sp>
    </p:spTree>
    <p:extLst>
      <p:ext uri="{BB962C8B-B14F-4D97-AF65-F5344CB8AC3E}">
        <p14:creationId xmlns:p14="http://schemas.microsoft.com/office/powerpoint/2010/main" val="3194636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PearsonAccess</a:t>
            </a:r>
            <a:r>
              <a:rPr lang="en-US" dirty="0" smtClean="0"/>
              <a:t> User </a:t>
            </a:r>
            <a:r>
              <a:rPr lang="en-US" dirty="0" err="1" smtClean="0"/>
              <a:t>AccountCreation</a:t>
            </a:r>
            <a:r>
              <a:rPr lang="en-US" dirty="0" smtClean="0"/>
              <a:t> </a:t>
            </a:r>
          </a:p>
          <a:p>
            <a:pPr lvl="1"/>
            <a:r>
              <a:rPr lang="en-US" dirty="0" smtClean="0"/>
              <a:t>January 17, 2014, Email to Superintendent</a:t>
            </a:r>
          </a:p>
          <a:p>
            <a:pPr lvl="1"/>
            <a:r>
              <a:rPr lang="en-US" dirty="0" smtClean="0"/>
              <a:t>Superintendent Identify District Staff Access</a:t>
            </a:r>
          </a:p>
          <a:p>
            <a:r>
              <a:rPr lang="en-US" dirty="0"/>
              <a:t>Regional Training </a:t>
            </a:r>
          </a:p>
          <a:p>
            <a:pPr lvl="1"/>
            <a:r>
              <a:rPr lang="en-US" dirty="0"/>
              <a:t>Identify Attendees and </a:t>
            </a:r>
            <a:r>
              <a:rPr lang="en-US" dirty="0" err="1" smtClean="0"/>
              <a:t>Loction</a:t>
            </a:r>
            <a:endParaRPr lang="en-US" dirty="0"/>
          </a:p>
          <a:p>
            <a:r>
              <a:rPr lang="en-US" dirty="0" smtClean="0"/>
              <a:t>Technical Configuration </a:t>
            </a:r>
            <a:endParaRPr lang="en-US" dirty="0"/>
          </a:p>
          <a:p>
            <a:pPr lvl="1"/>
            <a:r>
              <a:rPr lang="en-US" dirty="0" smtClean="0"/>
              <a:t>District Technology Coordination work with CSC </a:t>
            </a:r>
            <a:r>
              <a:rPr lang="en-US" dirty="0" err="1" smtClean="0"/>
              <a:t>Bldg</a:t>
            </a:r>
            <a:r>
              <a:rPr lang="en-US" dirty="0" smtClean="0"/>
              <a:t> #4 (Chuck)</a:t>
            </a:r>
          </a:p>
          <a:p>
            <a:r>
              <a:rPr lang="en-US" dirty="0" smtClean="0"/>
              <a:t>Other</a:t>
            </a:r>
            <a:endParaRPr lang="en-US" dirty="0"/>
          </a:p>
          <a:p>
            <a:pPr lvl="1"/>
            <a:endParaRPr lang="en-US" dirty="0" smtClean="0"/>
          </a:p>
          <a:p>
            <a:pPr lvl="1"/>
            <a:endParaRPr lang="en-US" dirty="0"/>
          </a:p>
          <a:p>
            <a:pPr lvl="1"/>
            <a:endParaRPr lang="en-US" dirty="0"/>
          </a:p>
        </p:txBody>
      </p:sp>
      <p:sp>
        <p:nvSpPr>
          <p:cNvPr id="3" name="Title 2"/>
          <p:cNvSpPr>
            <a:spLocks noGrp="1"/>
          </p:cNvSpPr>
          <p:nvPr>
            <p:ph type="title"/>
          </p:nvPr>
        </p:nvSpPr>
        <p:spPr/>
        <p:txBody>
          <a:bodyPr/>
          <a:lstStyle/>
          <a:p>
            <a:r>
              <a:rPr lang="en-US" dirty="0" smtClean="0"/>
              <a:t>Next steps…</a:t>
            </a:r>
            <a:endParaRPr lang="en-US" dirty="0"/>
          </a:p>
        </p:txBody>
      </p:sp>
    </p:spTree>
    <p:extLst>
      <p:ext uri="{BB962C8B-B14F-4D97-AF65-F5344CB8AC3E}">
        <p14:creationId xmlns:p14="http://schemas.microsoft.com/office/powerpoint/2010/main" val="2636563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635691"/>
          </a:xfrm>
        </p:spPr>
        <p:txBody>
          <a:bodyPr/>
          <a:lstStyle/>
          <a:p>
            <a:r>
              <a:rPr lang="en-US" dirty="0"/>
              <a:t>231 districts across the state will be participating in PARCC field testing (40% paper-based and 60% computer-based)</a:t>
            </a:r>
          </a:p>
          <a:p>
            <a:pPr marL="109728" indent="0">
              <a:buNone/>
            </a:pPr>
            <a:endParaRPr lang="en-US" dirty="0" smtClean="0"/>
          </a:p>
          <a:p>
            <a:endParaRPr lang="en-US" dirty="0"/>
          </a:p>
        </p:txBody>
      </p:sp>
      <p:sp>
        <p:nvSpPr>
          <p:cNvPr id="3" name="Title 2"/>
          <p:cNvSpPr>
            <a:spLocks noGrp="1"/>
          </p:cNvSpPr>
          <p:nvPr>
            <p:ph type="title"/>
          </p:nvPr>
        </p:nvSpPr>
        <p:spPr>
          <a:xfrm>
            <a:off x="457200" y="274638"/>
            <a:ext cx="8229600" cy="868362"/>
          </a:xfrm>
        </p:spPr>
        <p:txBody>
          <a:bodyPr>
            <a:noAutofit/>
          </a:bodyPr>
          <a:lstStyle/>
          <a:p>
            <a:pPr algn="ctr"/>
            <a:r>
              <a:rPr lang="en-US" sz="2800" dirty="0" smtClean="0"/>
              <a:t>Confirmation of PARCC Field Testing Sites continued….</a:t>
            </a:r>
            <a:endParaRPr lang="en-US" sz="2800" dirty="0"/>
          </a:p>
        </p:txBody>
      </p:sp>
    </p:spTree>
    <p:extLst>
      <p:ext uri="{BB962C8B-B14F-4D97-AF65-F5344CB8AC3E}">
        <p14:creationId xmlns:p14="http://schemas.microsoft.com/office/powerpoint/2010/main" val="2806663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Technical Support Contact </a:t>
            </a:r>
          </a:p>
          <a:p>
            <a:pPr lvl="1"/>
            <a:r>
              <a:rPr lang="en-US" dirty="0" smtClean="0"/>
              <a:t>Chuck Stefanini</a:t>
            </a:r>
          </a:p>
          <a:p>
            <a:endParaRPr lang="en-US" dirty="0" smtClean="0"/>
          </a:p>
          <a:p>
            <a:r>
              <a:rPr lang="en-US" dirty="0" smtClean="0"/>
              <a:t>Administrative Support Contact  </a:t>
            </a:r>
          </a:p>
          <a:p>
            <a:pPr lvl="1"/>
            <a:r>
              <a:rPr lang="en-US" dirty="0" smtClean="0"/>
              <a:t>Melissa Zelko-Wood</a:t>
            </a:r>
          </a:p>
          <a:p>
            <a:pPr lvl="1"/>
            <a:r>
              <a:rPr lang="en-US" dirty="0" smtClean="0"/>
              <a:t>Andy Patros</a:t>
            </a:r>
          </a:p>
          <a:p>
            <a:pPr lvl="1"/>
            <a:endParaRPr lang="en-US" dirty="0"/>
          </a:p>
        </p:txBody>
      </p:sp>
      <p:sp>
        <p:nvSpPr>
          <p:cNvPr id="3" name="Title 2"/>
          <p:cNvSpPr>
            <a:spLocks noGrp="1"/>
          </p:cNvSpPr>
          <p:nvPr>
            <p:ph type="title"/>
          </p:nvPr>
        </p:nvSpPr>
        <p:spPr/>
        <p:txBody>
          <a:bodyPr>
            <a:normAutofit/>
          </a:bodyPr>
          <a:lstStyle/>
          <a:p>
            <a:pPr algn="ctr"/>
            <a:r>
              <a:rPr lang="en-US" sz="2800" dirty="0" smtClean="0"/>
              <a:t>GST Computer Services Center Support</a:t>
            </a:r>
            <a:endParaRPr lang="en-US" sz="2800" dirty="0"/>
          </a:p>
        </p:txBody>
      </p:sp>
    </p:spTree>
    <p:extLst>
      <p:ext uri="{BB962C8B-B14F-4D97-AF65-F5344CB8AC3E}">
        <p14:creationId xmlns:p14="http://schemas.microsoft.com/office/powerpoint/2010/main" val="1988618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u="sng" dirty="0" smtClean="0"/>
              <a:t>Administrative Personnel </a:t>
            </a:r>
          </a:p>
          <a:p>
            <a:pPr lvl="1"/>
            <a:r>
              <a:rPr lang="en-US" dirty="0" smtClean="0"/>
              <a:t>Data Management Coordination</a:t>
            </a:r>
          </a:p>
          <a:p>
            <a:pPr lvl="1"/>
            <a:r>
              <a:rPr lang="en-US" dirty="0" smtClean="0"/>
              <a:t>Data Exchange Decisions</a:t>
            </a:r>
          </a:p>
          <a:p>
            <a:pPr lvl="1"/>
            <a:r>
              <a:rPr lang="en-US" dirty="0" smtClean="0"/>
              <a:t>Test Coordination</a:t>
            </a:r>
          </a:p>
          <a:p>
            <a:pPr marL="393192" lvl="1" indent="0">
              <a:buNone/>
            </a:pPr>
            <a:endParaRPr lang="en-US" dirty="0" smtClean="0"/>
          </a:p>
          <a:p>
            <a:r>
              <a:rPr lang="en-US" u="sng" dirty="0" smtClean="0"/>
              <a:t>Technology Director  </a:t>
            </a:r>
          </a:p>
          <a:p>
            <a:pPr lvl="1"/>
            <a:r>
              <a:rPr lang="en-US" dirty="0" err="1" smtClean="0"/>
              <a:t>Lan</a:t>
            </a:r>
            <a:r>
              <a:rPr lang="en-US" dirty="0" smtClean="0"/>
              <a:t> Techs</a:t>
            </a:r>
          </a:p>
          <a:p>
            <a:pPr marL="393192" lvl="1" indent="0">
              <a:buNone/>
            </a:pPr>
            <a:endParaRPr lang="en-US" dirty="0"/>
          </a:p>
          <a:p>
            <a:r>
              <a:rPr lang="en-US" u="sng" dirty="0" smtClean="0"/>
              <a:t>Building Level / Classroom Support </a:t>
            </a:r>
          </a:p>
          <a:p>
            <a:pPr lvl="1"/>
            <a:r>
              <a:rPr lang="en-US" dirty="0" smtClean="0"/>
              <a:t>Proctor(s)  </a:t>
            </a:r>
          </a:p>
          <a:p>
            <a:pPr lvl="1"/>
            <a:r>
              <a:rPr lang="en-US" dirty="0" smtClean="0"/>
              <a:t>Student Log-In’s/Account Creation </a:t>
            </a:r>
          </a:p>
          <a:p>
            <a:pPr lvl="1"/>
            <a:r>
              <a:rPr lang="en-US" dirty="0" smtClean="0"/>
              <a:t>Test Monitoring </a:t>
            </a:r>
            <a:endParaRPr lang="en-US" dirty="0"/>
          </a:p>
          <a:p>
            <a:pPr lvl="1"/>
            <a:r>
              <a:rPr lang="en-US" dirty="0" smtClean="0"/>
              <a:t>Lab Mgr., Teaching Assist., IST?</a:t>
            </a:r>
            <a:endParaRPr lang="en-US" dirty="0"/>
          </a:p>
        </p:txBody>
      </p:sp>
      <p:sp>
        <p:nvSpPr>
          <p:cNvPr id="3" name="Title 2"/>
          <p:cNvSpPr>
            <a:spLocks noGrp="1"/>
          </p:cNvSpPr>
          <p:nvPr>
            <p:ph type="title"/>
          </p:nvPr>
        </p:nvSpPr>
        <p:spPr/>
        <p:txBody>
          <a:bodyPr>
            <a:normAutofit/>
          </a:bodyPr>
          <a:lstStyle/>
          <a:p>
            <a:pPr algn="ctr"/>
            <a:r>
              <a:rPr lang="en-US" sz="2800" dirty="0" smtClean="0"/>
              <a:t>DISTRICT STAFF INVOLVEMENT</a:t>
            </a:r>
            <a:endParaRPr lang="en-US" sz="2800" dirty="0"/>
          </a:p>
        </p:txBody>
      </p:sp>
    </p:spTree>
    <p:extLst>
      <p:ext uri="{BB962C8B-B14F-4D97-AF65-F5344CB8AC3E}">
        <p14:creationId xmlns:p14="http://schemas.microsoft.com/office/powerpoint/2010/main" val="19886184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81328"/>
            <a:ext cx="8839200" cy="4525963"/>
          </a:xfrm>
        </p:spPr>
        <p:txBody>
          <a:bodyPr>
            <a:normAutofit/>
          </a:bodyPr>
          <a:lstStyle/>
          <a:p>
            <a:pPr lvl="0"/>
            <a:r>
              <a:rPr lang="en-US" sz="2600" b="1" u="sng" dirty="0"/>
              <a:t>Regional </a:t>
            </a:r>
            <a:r>
              <a:rPr lang="en-US" sz="2600" b="1" u="sng" dirty="0" smtClean="0"/>
              <a:t>Trainings</a:t>
            </a:r>
            <a:r>
              <a:rPr lang="en-US" sz="2600" dirty="0" smtClean="0"/>
              <a:t> </a:t>
            </a:r>
          </a:p>
          <a:p>
            <a:pPr lvl="1"/>
            <a:r>
              <a:rPr lang="en-US" sz="2200" dirty="0" smtClean="0"/>
              <a:t>If </a:t>
            </a:r>
            <a:r>
              <a:rPr lang="en-US" sz="2200" dirty="0"/>
              <a:t>you have not already, you will be receiving notification of in-person Regional Workshops in your state.  </a:t>
            </a:r>
            <a:endParaRPr lang="en-US" sz="2200" dirty="0" smtClean="0"/>
          </a:p>
          <a:p>
            <a:pPr lvl="1"/>
            <a:r>
              <a:rPr lang="en-US" sz="2200" dirty="0" smtClean="0"/>
              <a:t>The </a:t>
            </a:r>
            <a:r>
              <a:rPr lang="en-US" sz="2200" dirty="0"/>
              <a:t>intended audience for Regional Workshops is district level staff, including both technical staff responsible for the setup and support of computer-based testing, and administration staff responsible for setting up and managing computer -based test sessions for each student. </a:t>
            </a:r>
            <a:endParaRPr lang="en-US" sz="2200" dirty="0" smtClean="0"/>
          </a:p>
          <a:p>
            <a:pPr lvl="1"/>
            <a:r>
              <a:rPr lang="en-US" sz="2200" dirty="0" smtClean="0"/>
              <a:t>These </a:t>
            </a:r>
            <a:r>
              <a:rPr lang="en-US" sz="2200" dirty="0"/>
              <a:t>workshops are designed to assist district personnel with training school-level personnel on the administration of computer and paper-based testing. </a:t>
            </a:r>
          </a:p>
          <a:p>
            <a:endParaRPr lang="en-US" dirty="0"/>
          </a:p>
        </p:txBody>
      </p:sp>
      <p:sp>
        <p:nvSpPr>
          <p:cNvPr id="3" name="Title 2"/>
          <p:cNvSpPr>
            <a:spLocks noGrp="1"/>
          </p:cNvSpPr>
          <p:nvPr>
            <p:ph type="title"/>
          </p:nvPr>
        </p:nvSpPr>
        <p:spPr/>
        <p:txBody>
          <a:bodyPr>
            <a:normAutofit/>
          </a:bodyPr>
          <a:lstStyle/>
          <a:p>
            <a:pPr algn="ctr"/>
            <a:r>
              <a:rPr lang="en-US" sz="2800" dirty="0" smtClean="0"/>
              <a:t>Upcoming PARCC training offered by NYSED/Pearson</a:t>
            </a:r>
            <a:endParaRPr lang="en-US" sz="2800" dirty="0"/>
          </a:p>
        </p:txBody>
      </p:sp>
    </p:spTree>
    <p:extLst>
      <p:ext uri="{BB962C8B-B14F-4D97-AF65-F5344CB8AC3E}">
        <p14:creationId xmlns:p14="http://schemas.microsoft.com/office/powerpoint/2010/main" val="107020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81328"/>
            <a:ext cx="8839200" cy="4525963"/>
          </a:xfrm>
        </p:spPr>
        <p:txBody>
          <a:bodyPr>
            <a:normAutofit/>
          </a:bodyPr>
          <a:lstStyle/>
          <a:p>
            <a:pPr lvl="0"/>
            <a:r>
              <a:rPr lang="en-US" sz="2400" dirty="0"/>
              <a:t>Tentative Dates and </a:t>
            </a:r>
            <a:r>
              <a:rPr lang="en-US" sz="2400" dirty="0" smtClean="0"/>
              <a:t>Locations</a:t>
            </a:r>
          </a:p>
          <a:p>
            <a:pPr lvl="1"/>
            <a:r>
              <a:rPr lang="en-US" sz="2400" dirty="0" smtClean="0"/>
              <a:t>Feb </a:t>
            </a:r>
            <a:r>
              <a:rPr lang="en-US" sz="2400" dirty="0"/>
              <a:t>3 (Buffalo), Feb 5 (Albany) and Feb 6 (Long Island)</a:t>
            </a:r>
          </a:p>
          <a:p>
            <a:pPr lvl="0"/>
            <a:r>
              <a:rPr lang="en-US" sz="2400" dirty="0" smtClean="0"/>
              <a:t>Length/Timeframe</a:t>
            </a:r>
          </a:p>
          <a:p>
            <a:pPr lvl="1"/>
            <a:r>
              <a:rPr lang="en-US" sz="2400" dirty="0" smtClean="0"/>
              <a:t>9am-2pm</a:t>
            </a:r>
            <a:endParaRPr lang="en-US" sz="2400" dirty="0"/>
          </a:p>
          <a:p>
            <a:pPr lvl="0"/>
            <a:r>
              <a:rPr lang="en-US" sz="2400" dirty="0" smtClean="0"/>
              <a:t>Format </a:t>
            </a:r>
            <a:endParaRPr lang="en-US" sz="2400" dirty="0"/>
          </a:p>
          <a:p>
            <a:pPr lvl="1"/>
            <a:r>
              <a:rPr lang="en-US" sz="2400" dirty="0"/>
              <a:t>Introduction to PARCC for </a:t>
            </a:r>
            <a:r>
              <a:rPr lang="en-US" sz="2400" dirty="0" smtClean="0"/>
              <a:t>all attendees</a:t>
            </a:r>
            <a:endParaRPr lang="en-US" sz="2400" dirty="0"/>
          </a:p>
          <a:p>
            <a:pPr lvl="1"/>
            <a:r>
              <a:rPr lang="en-US" sz="2400" dirty="0"/>
              <a:t>2 Breakout Trainings (Technical and Proctor focus)</a:t>
            </a:r>
          </a:p>
          <a:p>
            <a:endParaRPr lang="en-US" dirty="0"/>
          </a:p>
        </p:txBody>
      </p:sp>
      <p:sp>
        <p:nvSpPr>
          <p:cNvPr id="3" name="Title 2"/>
          <p:cNvSpPr>
            <a:spLocks noGrp="1"/>
          </p:cNvSpPr>
          <p:nvPr>
            <p:ph type="title"/>
          </p:nvPr>
        </p:nvSpPr>
        <p:spPr/>
        <p:txBody>
          <a:bodyPr>
            <a:normAutofit/>
          </a:bodyPr>
          <a:lstStyle/>
          <a:p>
            <a:pPr algn="ctr"/>
            <a:r>
              <a:rPr lang="en-US" sz="2800" dirty="0" smtClean="0"/>
              <a:t>Upcoming PARCC training offered by NYSED/Pearson continued…</a:t>
            </a:r>
            <a:endParaRPr lang="en-US" sz="2800" dirty="0"/>
          </a:p>
        </p:txBody>
      </p:sp>
    </p:spTree>
    <p:extLst>
      <p:ext uri="{BB962C8B-B14F-4D97-AF65-F5344CB8AC3E}">
        <p14:creationId xmlns:p14="http://schemas.microsoft.com/office/powerpoint/2010/main" val="1190388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PARCC </a:t>
            </a:r>
            <a:r>
              <a:rPr lang="en-US" b="1" dirty="0" smtClean="0"/>
              <a:t>High Level Draft Technical Overview</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97731495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GUID" val="a9e9228f-5369-4465-b9ef-a6bdf4a0867c"/>
  <p:tag name="ARTICULATE_TITLE_TAG" val="http://www.TexasAssessment.com"/>
  <p:tag name="ARTICULATE_SLIDE_PAUSE" val="1"/>
  <p:tag name="ARTICULATE_NAV_LEVEL" val="3"/>
  <p:tag name="ARTICULATE_PLAYLIST_ID" val="-1"/>
  <p:tag name="ARTICULATE_LOCK_SLIDE" val="0"/>
  <p:tag name="ARTICULATE_SLIDE_NAV" val="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308</TotalTime>
  <Words>2886</Words>
  <Application>Microsoft Office PowerPoint</Application>
  <PresentationFormat>On-screen Show (4:3)</PresentationFormat>
  <Paragraphs>415</Paragraphs>
  <Slides>38</Slides>
  <Notes>12</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Concourse</vt:lpstr>
      <vt:lpstr>PARCC Field Testing Meeting</vt:lpstr>
      <vt:lpstr>Introduction and Review of Agenda</vt:lpstr>
      <vt:lpstr>Confirmation of PARCC Field Testing Sites</vt:lpstr>
      <vt:lpstr>Confirmation of PARCC Field Testing Sites continued….</vt:lpstr>
      <vt:lpstr>GST Computer Services Center Support</vt:lpstr>
      <vt:lpstr>DISTRICT STAFF INVOLVEMENT</vt:lpstr>
      <vt:lpstr>Upcoming PARCC training offered by NYSED/Pearson</vt:lpstr>
      <vt:lpstr>Upcoming PARCC training offered by NYSED/Pearson continued…</vt:lpstr>
      <vt:lpstr>PARCC High Level Draft Technical Overview</vt:lpstr>
      <vt:lpstr>Table of Contents</vt:lpstr>
      <vt:lpstr>TestNav 8</vt:lpstr>
      <vt:lpstr>Proctor Caching</vt:lpstr>
      <vt:lpstr>Proctor Caching cont’d</vt:lpstr>
      <vt:lpstr>Diagram of Proctor Caching</vt:lpstr>
      <vt:lpstr>Create TestNav Config</vt:lpstr>
      <vt:lpstr>SystemCheck</vt:lpstr>
      <vt:lpstr>SystemCheck cont’d</vt:lpstr>
      <vt:lpstr>Early Warning System</vt:lpstr>
      <vt:lpstr>Early Warning System cont’d</vt:lpstr>
      <vt:lpstr>Infrastructure Trial</vt:lpstr>
      <vt:lpstr>PowerPoint Presentation</vt:lpstr>
      <vt:lpstr>PARCC Draft Administrative Overview</vt:lpstr>
      <vt:lpstr>PARCC field test administration window</vt:lpstr>
      <vt:lpstr>PearsonAccess</vt:lpstr>
      <vt:lpstr>What is PearsonAccess?</vt:lpstr>
      <vt:lpstr>What can I do prior to getting a PearsonAccess user account</vt:lpstr>
      <vt:lpstr>How does student data get into the PearsonAccess System?</vt:lpstr>
      <vt:lpstr>Student data continued…</vt:lpstr>
      <vt:lpstr>The PARCC PearsonAccess website may be accessed at  http://PARCC.Pearson.com </vt:lpstr>
      <vt:lpstr>PowerPoint Presentation</vt:lpstr>
      <vt:lpstr>Resources</vt:lpstr>
      <vt:lpstr>Training</vt:lpstr>
      <vt:lpstr>PearsonAccess Tabs</vt:lpstr>
      <vt:lpstr>Agent Authorizations </vt:lpstr>
      <vt:lpstr>Student Data</vt:lpstr>
      <vt:lpstr>Test Setup</vt:lpstr>
      <vt:lpstr>Test Management</vt:lpstr>
      <vt:lpstr>Next steps…</vt:lpstr>
    </vt:vector>
  </TitlesOfParts>
  <Company>GST BOCES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Chuck Stefanini</dc:creator>
  <cp:lastModifiedBy>user</cp:lastModifiedBy>
  <cp:revision>29</cp:revision>
  <dcterms:created xsi:type="dcterms:W3CDTF">2014-01-07T01:44:12Z</dcterms:created>
  <dcterms:modified xsi:type="dcterms:W3CDTF">2014-01-16T20:19:28Z</dcterms:modified>
</cp:coreProperties>
</file>